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webp" ContentType="image/webp"/>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ustom.xml" ContentType="application/vnd.openxmlformats-officedocument.custom-properti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 Id="rId4" Type="http://schemas.openxmlformats.org/officeDocument/2006/relationships/custom-properties" Target="docProps/custom.xml" />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notesMasterIdLst>
    <p:notesMasterId r:id="rId18"/>
  </p:notesMasterIdLst>
  <p:sldSz cx="12192000" cy="6858000"/>
  <p:notesSz cx="6858000" cy="12192000"/>
  <p:embeddedFontLst>
    <p:embeddedFont>
      <p:font typeface="MiSans" charset="-122" pitchFamily="34"/>
      <p:regular r:id="rId23"/>
    </p:embeddedFont>
    <p:embeddedFont>
      <p:font typeface="Noto Sans SC" charset="-122" pitchFamily="34"/>
      <p:regular r:id="rId24"/>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notesMaster" Target="notesMasters/notesMaster1.xml"/><Relationship Id="rId19" Type="http://schemas.openxmlformats.org/officeDocument/2006/relationships/presProps" Target="presProps.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23" Type="http://schemas.openxmlformats.org/officeDocument/2006/relationships/font" Target="fonts/font1.fntdata"/><Relationship Id="rId24" Type="http://schemas.openxmlformats.org/officeDocument/2006/relationships/font" Target="fonts/font2.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PPTIST_MASTER">
    <p:bg>
      <p:bgPr>
        <a:solidFill>
          <a:srgbClr val="FFFFFF"/>
        </a:solidFill>
      </p:bgPr>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1.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slideLayout" Target="../slideLayouts/slideLayout1.xml"/><Relationship Id="rId3"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1.xml"/><Relationship Id="rId3"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jpg"/><Relationship Id="rId2" Type="http://schemas.openxmlformats.org/officeDocument/2006/relationships/image" Target="../media/image-4-2.webp"/><Relationship Id="rId3" Type="http://schemas.openxmlformats.org/officeDocument/2006/relationships/image" Target="../media/image-4-3.jpg"/><Relationship Id="rId4" Type="http://schemas.openxmlformats.org/officeDocument/2006/relationships/slideLayout" Target="../slideLayouts/slideLayout1.xml"/><Relationship Id="rId5"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jpg"/><Relationship Id="rId2" Type="http://schemas.openxmlformats.org/officeDocument/2006/relationships/slideLayout" Target="../slideLayouts/slideLayout1.xml"/><Relationship Id="rId3"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slideLayout" Target="../slideLayouts/slideLayout1.xml"/><Relationship Id="rId3"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1A3C34"/>
        </a:solidFill>
      </p:bgPr>
    </p:bg>
    <p:spTree>
      <p:nvGrpSpPr>
        <p:cNvPr id="1" name=""/>
        <p:cNvGrpSpPr/>
        <p:nvPr/>
      </p:nvGrpSpPr>
      <p:grpSpPr>
        <a:xfrm>
          <a:off x="0" y="0"/>
          <a:ext cx="0" cy="0"/>
          <a:chOff x="0" y="0"/>
          <a:chExt cx="0" cy="0"/>
        </a:xfrm>
      </p:grpSpPr>
      <p:pic>
        <p:nvPicPr>
          <p:cNvPr id="2" name="Image 0" descr="https://kimi-web-img.moonshot.cn/img/worldbank.scene7.com/bb953343d01d55bb87b3573ab01ce93133b724fe">    </p:cNvPr>
          <p:cNvPicPr>
            <a:picLocks noChangeAspect="1"/>
          </p:cNvPicPr>
          <p:nvPr/>
        </p:nvPicPr>
        <p:blipFill>
          <a:blip r:embed="rId1">
            <a:alphaModFix amt="30000"/>
          </a:blip>
          <a:srcRect l="0" r="0" t="28" b="28"/>
          <a:stretch/>
        </p:blipFill>
        <p:spPr>
          <a:xfrm>
            <a:off x="0" y="0"/>
            <a:ext cx="12192000" cy="6858000"/>
          </a:xfrm>
          <a:prstGeom prst="roundRect">
            <a:avLst>
              <a:gd name="adj" fmla="val 0"/>
            </a:avLst>
          </a:prstGeom>
        </p:spPr>
      </p:pic>
      <p:sp>
        <p:nvSpPr>
          <p:cNvPr id="3" name="Shape 0"/>
          <p:cNvSpPr/>
          <p:nvPr/>
        </p:nvSpPr>
        <p:spPr>
          <a:xfrm>
            <a:off x="0" y="0"/>
            <a:ext cx="12192000" cy="6858000"/>
          </a:xfrm>
          <a:custGeom>
            <a:avLst/>
            <a:gdLst/>
            <a:ahLst/>
            <a:cxnLst/>
            <a:rect l="l" t="t" r="r" b="b"/>
            <a:pathLst>
              <a:path w="12192000" h="6858000">
                <a:moveTo>
                  <a:pt x="0" y="0"/>
                </a:moveTo>
                <a:lnTo>
                  <a:pt x="12192000" y="0"/>
                </a:lnTo>
                <a:lnTo>
                  <a:pt x="12192000" y="6858000"/>
                </a:lnTo>
                <a:lnTo>
                  <a:pt x="0" y="6858000"/>
                </a:lnTo>
                <a:lnTo>
                  <a:pt x="0" y="0"/>
                </a:lnTo>
                <a:close/>
              </a:path>
            </a:pathLst>
          </a:custGeom>
          <a:gradFill rotWithShape="1" flip="none">
            <a:gsLst>
              <a:gs pos="0">
                <a:srgbClr val="1A3C34">
                  <a:alpha val="95000"/>
                </a:srgbClr>
              </a:gs>
              <a:gs pos="50000">
                <a:srgbClr val="1A3C34">
                  <a:alpha val="85000"/>
                </a:srgbClr>
              </a:gs>
              <a:gs pos="100000">
                <a:srgbClr val="2D6A4F">
                  <a:alpha val="75000"/>
                </a:srgbClr>
              </a:gs>
            </a:gsLst>
            <a:lin ang="2700000" scaled="1"/>
          </a:gradFill>
          <a:ln/>
        </p:spPr>
      </p:sp>
      <p:sp>
        <p:nvSpPr>
          <p:cNvPr id="4" name="Shape 1"/>
          <p:cNvSpPr/>
          <p:nvPr/>
        </p:nvSpPr>
        <p:spPr>
          <a:xfrm>
            <a:off x="381000" y="381000"/>
            <a:ext cx="609600" cy="609600"/>
          </a:xfrm>
          <a:custGeom>
            <a:avLst/>
            <a:gdLst/>
            <a:ahLst/>
            <a:cxnLst/>
            <a:rect l="l" t="t" r="r" b="b"/>
            <a:pathLst>
              <a:path w="609600" h="609600">
                <a:moveTo>
                  <a:pt x="304800" y="0"/>
                </a:moveTo>
                <a:lnTo>
                  <a:pt x="304800" y="0"/>
                </a:lnTo>
                <a:cubicBezTo>
                  <a:pt x="473024" y="0"/>
                  <a:pt x="609600" y="136576"/>
                  <a:pt x="609600" y="304800"/>
                </a:cubicBezTo>
                <a:lnTo>
                  <a:pt x="609600" y="304800"/>
                </a:lnTo>
                <a:cubicBezTo>
                  <a:pt x="609600" y="473024"/>
                  <a:pt x="473024" y="609600"/>
                  <a:pt x="304800" y="609600"/>
                </a:cubicBezTo>
                <a:lnTo>
                  <a:pt x="304800" y="609600"/>
                </a:lnTo>
                <a:cubicBezTo>
                  <a:pt x="136576" y="609600"/>
                  <a:pt x="0" y="473024"/>
                  <a:pt x="0" y="304800"/>
                </a:cubicBezTo>
                <a:lnTo>
                  <a:pt x="0" y="304800"/>
                </a:lnTo>
                <a:cubicBezTo>
                  <a:pt x="0" y="136576"/>
                  <a:pt x="136576" y="0"/>
                  <a:pt x="304800" y="0"/>
                </a:cubicBezTo>
                <a:close/>
              </a:path>
            </a:pathLst>
          </a:custGeom>
          <a:solidFill>
            <a:srgbClr val="D4A017"/>
          </a:solidFill>
          <a:ln/>
        </p:spPr>
      </p:sp>
      <p:sp>
        <p:nvSpPr>
          <p:cNvPr id="5" name="Shape 2"/>
          <p:cNvSpPr/>
          <p:nvPr/>
        </p:nvSpPr>
        <p:spPr>
          <a:xfrm>
            <a:off x="571500" y="571500"/>
            <a:ext cx="228600" cy="228600"/>
          </a:xfrm>
          <a:custGeom>
            <a:avLst/>
            <a:gdLst/>
            <a:ahLst/>
            <a:cxnLst/>
            <a:rect l="l" t="t" r="r" b="b"/>
            <a:pathLst>
              <a:path w="228600" h="228600">
                <a:moveTo>
                  <a:pt x="106576" y="2277"/>
                </a:moveTo>
                <a:cubicBezTo>
                  <a:pt x="111264" y="-759"/>
                  <a:pt x="117336" y="-759"/>
                  <a:pt x="122024" y="2277"/>
                </a:cubicBezTo>
                <a:lnTo>
                  <a:pt x="222037" y="66571"/>
                </a:lnTo>
                <a:cubicBezTo>
                  <a:pt x="227350" y="70009"/>
                  <a:pt x="229806" y="76527"/>
                  <a:pt x="228020" y="82600"/>
                </a:cubicBezTo>
                <a:cubicBezTo>
                  <a:pt x="226234" y="88672"/>
                  <a:pt x="220653" y="92869"/>
                  <a:pt x="214313" y="92869"/>
                </a:cubicBezTo>
                <a:lnTo>
                  <a:pt x="200025" y="92869"/>
                </a:lnTo>
                <a:lnTo>
                  <a:pt x="200025" y="185738"/>
                </a:lnTo>
                <a:lnTo>
                  <a:pt x="222885" y="202883"/>
                </a:lnTo>
                <a:cubicBezTo>
                  <a:pt x="226502" y="205561"/>
                  <a:pt x="228600" y="209803"/>
                  <a:pt x="228600" y="214313"/>
                </a:cubicBezTo>
                <a:cubicBezTo>
                  <a:pt x="228600" y="222215"/>
                  <a:pt x="222215" y="228600"/>
                  <a:pt x="214313" y="228600"/>
                </a:cubicBezTo>
                <a:lnTo>
                  <a:pt x="14288" y="228600"/>
                </a:lnTo>
                <a:cubicBezTo>
                  <a:pt x="6385" y="228600"/>
                  <a:pt x="0" y="222215"/>
                  <a:pt x="0" y="214313"/>
                </a:cubicBezTo>
                <a:cubicBezTo>
                  <a:pt x="0" y="209803"/>
                  <a:pt x="2098" y="205561"/>
                  <a:pt x="5715" y="202883"/>
                </a:cubicBezTo>
                <a:lnTo>
                  <a:pt x="28575" y="185738"/>
                </a:lnTo>
                <a:lnTo>
                  <a:pt x="28575" y="185738"/>
                </a:lnTo>
                <a:lnTo>
                  <a:pt x="28575" y="92869"/>
                </a:lnTo>
                <a:lnTo>
                  <a:pt x="14288" y="92869"/>
                </a:lnTo>
                <a:cubicBezTo>
                  <a:pt x="7947" y="92869"/>
                  <a:pt x="2366" y="88672"/>
                  <a:pt x="580" y="82600"/>
                </a:cubicBezTo>
                <a:cubicBezTo>
                  <a:pt x="-1206" y="76527"/>
                  <a:pt x="1250" y="69964"/>
                  <a:pt x="6563" y="66571"/>
                </a:cubicBezTo>
                <a:lnTo>
                  <a:pt x="106576" y="2277"/>
                </a:lnTo>
                <a:close/>
                <a:moveTo>
                  <a:pt x="150019" y="92869"/>
                </a:moveTo>
                <a:lnTo>
                  <a:pt x="150019" y="185738"/>
                </a:lnTo>
                <a:lnTo>
                  <a:pt x="178594" y="185738"/>
                </a:lnTo>
                <a:lnTo>
                  <a:pt x="178594" y="92869"/>
                </a:lnTo>
                <a:lnTo>
                  <a:pt x="150019" y="92869"/>
                </a:lnTo>
                <a:close/>
                <a:moveTo>
                  <a:pt x="100013" y="185738"/>
                </a:moveTo>
                <a:lnTo>
                  <a:pt x="128588" y="185738"/>
                </a:lnTo>
                <a:lnTo>
                  <a:pt x="128588" y="92869"/>
                </a:lnTo>
                <a:lnTo>
                  <a:pt x="100013" y="92869"/>
                </a:lnTo>
                <a:lnTo>
                  <a:pt x="100013" y="185738"/>
                </a:lnTo>
                <a:close/>
                <a:moveTo>
                  <a:pt x="50006" y="92869"/>
                </a:moveTo>
                <a:lnTo>
                  <a:pt x="50006" y="185738"/>
                </a:lnTo>
                <a:lnTo>
                  <a:pt x="78581" y="185738"/>
                </a:lnTo>
                <a:lnTo>
                  <a:pt x="78581" y="92869"/>
                </a:lnTo>
                <a:lnTo>
                  <a:pt x="50006" y="92869"/>
                </a:lnTo>
                <a:close/>
              </a:path>
            </a:pathLst>
          </a:custGeom>
          <a:solidFill>
            <a:srgbClr val="1A3C34"/>
          </a:solidFill>
          <a:ln/>
        </p:spPr>
      </p:sp>
      <p:sp>
        <p:nvSpPr>
          <p:cNvPr id="6" name="Text 3"/>
          <p:cNvSpPr/>
          <p:nvPr/>
        </p:nvSpPr>
        <p:spPr>
          <a:xfrm>
            <a:off x="1143000" y="514350"/>
            <a:ext cx="2209800" cy="190500"/>
          </a:xfrm>
          <a:prstGeom prst="rect">
            <a:avLst/>
          </a:prstGeom>
          <a:noFill/>
          <a:ln/>
        </p:spPr>
        <p:txBody>
          <a:bodyPr wrap="square" lIns="0" tIns="0" rIns="0" bIns="0" rtlCol="0" anchor="ctr"/>
          <a:lstStyle/>
          <a:p>
            <a:pPr>
              <a:lnSpc>
                <a:spcPct val="120000"/>
              </a:lnSpc>
            </a:pPr>
            <a:r>
              <a:rPr lang="en-US" sz="1050" b="1" spc="53" kern="0" dirty="0">
                <a:solidFill>
                  <a:srgbClr val="D4A017"/>
                </a:solidFill>
                <a:latin typeface="MiSans" pitchFamily="34" charset="0"/>
                <a:ea typeface="MiSans" pitchFamily="34" charset="-122"/>
                <a:cs typeface="MiSans" pitchFamily="34" charset="-120"/>
              </a:rPr>
              <a:t>KEMENTERIAN PKP RI</a:t>
            </a:r>
            <a:endParaRPr lang="en-US" sz="1600" dirty="0"/>
          </a:p>
        </p:txBody>
      </p:sp>
      <p:sp>
        <p:nvSpPr>
          <p:cNvPr id="7" name="Text 4"/>
          <p:cNvSpPr/>
          <p:nvPr/>
        </p:nvSpPr>
        <p:spPr>
          <a:xfrm>
            <a:off x="1143000" y="704850"/>
            <a:ext cx="2200275" cy="152400"/>
          </a:xfrm>
          <a:prstGeom prst="rect">
            <a:avLst/>
          </a:prstGeom>
          <a:noFill/>
          <a:ln/>
        </p:spPr>
        <p:txBody>
          <a:bodyPr wrap="square" lIns="0" tIns="0" rIns="0" bIns="0" rtlCol="0" anchor="ctr"/>
          <a:lstStyle/>
          <a:p>
            <a:pPr>
              <a:lnSpc>
                <a:spcPct val="110000"/>
              </a:lnSpc>
            </a:pPr>
            <a:r>
              <a:rPr lang="en-US" sz="900" dirty="0">
                <a:solidFill>
                  <a:srgbClr val="FFFFFF">
                    <a:alpha val="80000"/>
                  </a:srgbClr>
                </a:solidFill>
                <a:latin typeface="MiSans" pitchFamily="34" charset="0"/>
                <a:ea typeface="MiSans" pitchFamily="34" charset="-122"/>
                <a:cs typeface="MiSans" pitchFamily="34" charset="-120"/>
              </a:rPr>
              <a:t>Direktorat Jenderal Kawasan Permukiman</a:t>
            </a:r>
            <a:endParaRPr lang="en-US" sz="1600" dirty="0"/>
          </a:p>
        </p:txBody>
      </p:sp>
      <p:sp>
        <p:nvSpPr>
          <p:cNvPr id="8" name="Shape 5"/>
          <p:cNvSpPr/>
          <p:nvPr/>
        </p:nvSpPr>
        <p:spPr>
          <a:xfrm>
            <a:off x="10675813" y="381000"/>
            <a:ext cx="723900" cy="228600"/>
          </a:xfrm>
          <a:custGeom>
            <a:avLst/>
            <a:gdLst/>
            <a:ahLst/>
            <a:cxnLst/>
            <a:rect l="l" t="t" r="r" b="b"/>
            <a:pathLst>
              <a:path w="723900" h="228600">
                <a:moveTo>
                  <a:pt x="114300" y="0"/>
                </a:moveTo>
                <a:lnTo>
                  <a:pt x="609600" y="0"/>
                </a:lnTo>
                <a:cubicBezTo>
                  <a:pt x="672684" y="0"/>
                  <a:pt x="723900" y="51216"/>
                  <a:pt x="723900" y="114300"/>
                </a:cubicBezTo>
                <a:lnTo>
                  <a:pt x="723900" y="114300"/>
                </a:lnTo>
                <a:cubicBezTo>
                  <a:pt x="723900" y="177384"/>
                  <a:pt x="672684" y="228600"/>
                  <a:pt x="609600" y="228600"/>
                </a:cubicBezTo>
                <a:lnTo>
                  <a:pt x="114300" y="228600"/>
                </a:lnTo>
                <a:cubicBezTo>
                  <a:pt x="51216" y="228600"/>
                  <a:pt x="0" y="177384"/>
                  <a:pt x="0" y="114300"/>
                </a:cubicBezTo>
                <a:lnTo>
                  <a:pt x="0" y="114300"/>
                </a:lnTo>
                <a:cubicBezTo>
                  <a:pt x="0" y="51216"/>
                  <a:pt x="51216" y="0"/>
                  <a:pt x="114300" y="0"/>
                </a:cubicBezTo>
                <a:close/>
              </a:path>
            </a:pathLst>
          </a:custGeom>
          <a:solidFill>
            <a:srgbClr val="D4A017"/>
          </a:solidFill>
          <a:ln/>
        </p:spPr>
      </p:sp>
      <p:sp>
        <p:nvSpPr>
          <p:cNvPr id="9" name="Text 6"/>
          <p:cNvSpPr/>
          <p:nvPr/>
        </p:nvSpPr>
        <p:spPr>
          <a:xfrm>
            <a:off x="10675813" y="381000"/>
            <a:ext cx="781050" cy="228600"/>
          </a:xfrm>
          <a:prstGeom prst="rect">
            <a:avLst/>
          </a:prstGeom>
          <a:noFill/>
          <a:ln/>
        </p:spPr>
        <p:txBody>
          <a:bodyPr wrap="square" lIns="114300" tIns="38100" rIns="114300" bIns="38100" rtlCol="0" anchor="ctr"/>
          <a:lstStyle/>
          <a:p>
            <a:pPr>
              <a:lnSpc>
                <a:spcPct val="110000"/>
              </a:lnSpc>
            </a:pPr>
            <a:r>
              <a:rPr lang="en-US" sz="900" b="1" dirty="0">
                <a:solidFill>
                  <a:srgbClr val="1A3C34"/>
                </a:solidFill>
                <a:latin typeface="MiSans" pitchFamily="34" charset="0"/>
                <a:ea typeface="MiSans" pitchFamily="34" charset="-122"/>
                <a:cs typeface="MiSans" pitchFamily="34" charset="-120"/>
              </a:rPr>
              <a:t>v1.3-beta</a:t>
            </a:r>
            <a:endParaRPr lang="en-US" sz="1600" dirty="0"/>
          </a:p>
        </p:txBody>
      </p:sp>
      <p:sp>
        <p:nvSpPr>
          <p:cNvPr id="10" name="Text 7"/>
          <p:cNvSpPr/>
          <p:nvPr/>
        </p:nvSpPr>
        <p:spPr>
          <a:xfrm>
            <a:off x="11514311" y="400050"/>
            <a:ext cx="361950" cy="190500"/>
          </a:xfrm>
          <a:prstGeom prst="rect">
            <a:avLst/>
          </a:prstGeom>
          <a:noFill/>
          <a:ln/>
        </p:spPr>
        <p:txBody>
          <a:bodyPr wrap="square" lIns="0" tIns="0" rIns="0" bIns="0" rtlCol="0" anchor="ctr"/>
          <a:lstStyle/>
          <a:p>
            <a:pPr>
              <a:lnSpc>
                <a:spcPct val="120000"/>
              </a:lnSpc>
            </a:pPr>
            <a:r>
              <a:rPr lang="en-US" sz="1050" dirty="0">
                <a:solidFill>
                  <a:srgbClr val="FFFFFF">
                    <a:alpha val="60000"/>
                  </a:srgbClr>
                </a:solidFill>
                <a:latin typeface="MiSans" pitchFamily="34" charset="0"/>
                <a:ea typeface="MiSans" pitchFamily="34" charset="-122"/>
                <a:cs typeface="MiSans" pitchFamily="34" charset="-120"/>
              </a:rPr>
              <a:t>2025</a:t>
            </a:r>
            <a:endParaRPr lang="en-US" sz="1600" dirty="0"/>
          </a:p>
        </p:txBody>
      </p:sp>
      <p:sp>
        <p:nvSpPr>
          <p:cNvPr id="11" name="Text 8"/>
          <p:cNvSpPr/>
          <p:nvPr/>
        </p:nvSpPr>
        <p:spPr>
          <a:xfrm>
            <a:off x="3463677" y="2516981"/>
            <a:ext cx="5267325" cy="714375"/>
          </a:xfrm>
          <a:prstGeom prst="rect">
            <a:avLst/>
          </a:prstGeom>
          <a:noFill/>
          <a:ln/>
        </p:spPr>
        <p:txBody>
          <a:bodyPr wrap="square" lIns="0" tIns="0" rIns="0" bIns="0" rtlCol="0" anchor="ctr"/>
          <a:lstStyle/>
          <a:p>
            <a:pPr algn="ctr">
              <a:lnSpc>
                <a:spcPct val="100000"/>
              </a:lnSpc>
            </a:pPr>
            <a:r>
              <a:rPr lang="en-US" sz="4500" b="1" dirty="0">
                <a:solidFill>
                  <a:srgbClr val="FFFFFF"/>
                </a:solidFill>
                <a:latin typeface="Noto Sans SC" pitchFamily="34" charset="0"/>
                <a:ea typeface="Noto Sans SC" pitchFamily="34" charset="-122"/>
                <a:cs typeface="Noto Sans SC" pitchFamily="34" charset="-120"/>
              </a:rPr>
              <a:t>SuperApp Bangkim</a:t>
            </a:r>
            <a:endParaRPr lang="en-US" sz="1600" dirty="0"/>
          </a:p>
        </p:txBody>
      </p:sp>
      <p:sp>
        <p:nvSpPr>
          <p:cNvPr id="12" name="Text 9"/>
          <p:cNvSpPr/>
          <p:nvPr/>
        </p:nvSpPr>
        <p:spPr>
          <a:xfrm>
            <a:off x="3993505" y="3383756"/>
            <a:ext cx="4200525" cy="304800"/>
          </a:xfrm>
          <a:prstGeom prst="rect">
            <a:avLst/>
          </a:prstGeom>
          <a:noFill/>
          <a:ln/>
        </p:spPr>
        <p:txBody>
          <a:bodyPr wrap="square" lIns="0" tIns="0" rIns="0" bIns="0" rtlCol="0" anchor="ctr"/>
          <a:lstStyle/>
          <a:p>
            <a:pPr algn="ctr">
              <a:lnSpc>
                <a:spcPct val="110000"/>
              </a:lnSpc>
            </a:pPr>
            <a:r>
              <a:rPr lang="en-US" sz="1800" b="1" dirty="0">
                <a:solidFill>
                  <a:srgbClr val="D4A017"/>
                </a:solidFill>
                <a:latin typeface="Noto Sans SC" pitchFamily="34" charset="0"/>
                <a:ea typeface="Noto Sans SC" pitchFamily="34" charset="-122"/>
                <a:cs typeface="Noto Sans SC" pitchFamily="34" charset="-120"/>
              </a:rPr>
              <a:t>Ekosistem Digital &amp; Capaian Program</a:t>
            </a:r>
            <a:endParaRPr lang="en-US" sz="1600" dirty="0"/>
          </a:p>
        </p:txBody>
      </p:sp>
      <p:sp>
        <p:nvSpPr>
          <p:cNvPr id="13" name="Shape 10"/>
          <p:cNvSpPr/>
          <p:nvPr/>
        </p:nvSpPr>
        <p:spPr>
          <a:xfrm>
            <a:off x="5638800" y="3917156"/>
            <a:ext cx="914400" cy="38100"/>
          </a:xfrm>
          <a:custGeom>
            <a:avLst/>
            <a:gdLst/>
            <a:ahLst/>
            <a:cxnLst/>
            <a:rect l="l" t="t" r="r" b="b"/>
            <a:pathLst>
              <a:path w="914400" h="38100">
                <a:moveTo>
                  <a:pt x="0" y="0"/>
                </a:moveTo>
                <a:lnTo>
                  <a:pt x="914400" y="0"/>
                </a:lnTo>
                <a:lnTo>
                  <a:pt x="914400" y="38100"/>
                </a:lnTo>
                <a:lnTo>
                  <a:pt x="0" y="38100"/>
                </a:lnTo>
                <a:lnTo>
                  <a:pt x="0" y="0"/>
                </a:lnTo>
                <a:close/>
              </a:path>
            </a:pathLst>
          </a:custGeom>
          <a:solidFill>
            <a:srgbClr val="D4A017"/>
          </a:solidFill>
          <a:ln/>
        </p:spPr>
      </p:sp>
      <p:sp>
        <p:nvSpPr>
          <p:cNvPr id="14" name="Text 11"/>
          <p:cNvSpPr/>
          <p:nvPr/>
        </p:nvSpPr>
        <p:spPr>
          <a:xfrm>
            <a:off x="3957042" y="4183856"/>
            <a:ext cx="4276725" cy="314325"/>
          </a:xfrm>
          <a:prstGeom prst="rect">
            <a:avLst/>
          </a:prstGeom>
          <a:noFill/>
          <a:ln/>
        </p:spPr>
        <p:txBody>
          <a:bodyPr wrap="square" lIns="0" tIns="0" rIns="0" bIns="0" rtlCol="0" anchor="ctr"/>
          <a:lstStyle/>
          <a:p>
            <a:pPr algn="ctr">
              <a:lnSpc>
                <a:spcPct val="140000"/>
              </a:lnSpc>
            </a:pPr>
            <a:r>
              <a:rPr lang="en-US" sz="1500" dirty="0">
                <a:solidFill>
                  <a:srgbClr val="FFFFFF">
                    <a:alpha val="90000"/>
                  </a:srgbClr>
                </a:solidFill>
                <a:latin typeface="Noto Sans SC" pitchFamily="34" charset="0"/>
                <a:ea typeface="Noto Sans SC" pitchFamily="34" charset="-122"/>
                <a:cs typeface="Noto Sans SC" pitchFamily="34" charset="-120"/>
              </a:rPr>
              <a:t>Direktorat Pengembangan Kawasan Permukiman</a:t>
            </a:r>
            <a:endParaRPr lang="en-US" sz="1600" dirty="0"/>
          </a:p>
        </p:txBody>
      </p:sp>
      <p:sp>
        <p:nvSpPr>
          <p:cNvPr id="15" name="Shape 12"/>
          <p:cNvSpPr/>
          <p:nvPr/>
        </p:nvSpPr>
        <p:spPr>
          <a:xfrm>
            <a:off x="381000" y="6038850"/>
            <a:ext cx="11430000" cy="38100"/>
          </a:xfrm>
          <a:custGeom>
            <a:avLst/>
            <a:gdLst/>
            <a:ahLst/>
            <a:cxnLst/>
            <a:rect l="l" t="t" r="r" b="b"/>
            <a:pathLst>
              <a:path w="11430000" h="38100">
                <a:moveTo>
                  <a:pt x="0" y="0"/>
                </a:moveTo>
                <a:lnTo>
                  <a:pt x="11430000" y="0"/>
                </a:lnTo>
                <a:lnTo>
                  <a:pt x="11430000" y="38100"/>
                </a:lnTo>
                <a:lnTo>
                  <a:pt x="0" y="38100"/>
                </a:lnTo>
                <a:lnTo>
                  <a:pt x="0" y="0"/>
                </a:lnTo>
                <a:close/>
              </a:path>
            </a:pathLst>
          </a:custGeom>
          <a:solidFill>
            <a:srgbClr val="D4A017"/>
          </a:solidFill>
          <a:ln/>
        </p:spPr>
      </p:sp>
      <p:sp>
        <p:nvSpPr>
          <p:cNvPr id="16" name="Text 13"/>
          <p:cNvSpPr/>
          <p:nvPr/>
        </p:nvSpPr>
        <p:spPr>
          <a:xfrm>
            <a:off x="338138" y="6210300"/>
            <a:ext cx="11515725" cy="266700"/>
          </a:xfrm>
          <a:prstGeom prst="rect">
            <a:avLst/>
          </a:prstGeom>
          <a:noFill/>
          <a:ln/>
        </p:spPr>
        <p:txBody>
          <a:bodyPr wrap="square" lIns="0" tIns="0" rIns="0" bIns="0" rtlCol="0" anchor="ctr"/>
          <a:lstStyle/>
          <a:p>
            <a:pPr algn="ctr">
              <a:lnSpc>
                <a:spcPct val="130000"/>
              </a:lnSpc>
            </a:pPr>
            <a:r>
              <a:rPr lang="en-US" sz="1350" dirty="0">
                <a:solidFill>
                  <a:srgbClr val="FFFFFF">
                    <a:alpha val="90000"/>
                  </a:srgbClr>
                </a:solidFill>
                <a:latin typeface="MiSans" pitchFamily="34" charset="0"/>
                <a:ea typeface="MiSans" pitchFamily="34" charset="-122"/>
                <a:cs typeface="MiSans" pitchFamily="34" charset="-120"/>
              </a:rPr>
              <a:t>"Mewujudkan kawasan permukiman yang layak huni, berkelanjutan, dan berkeadilan bagi seluruh rakyat Indonesia"</a:t>
            </a:r>
            <a:endParaRPr lang="en-US" sz="1600" dirty="0"/>
          </a:p>
        </p:txBody>
      </p:sp>
    </p:spTree>
  </p:cSld>
  <p:clrMapOvr>
    <a:masterClrMapping/>
  </p:clrMapOvr>
  <p:transition>
    <p:fade/>
    <p:spd val="med"/>
  </p:transition>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F7F5F0"/>
        </a:solidFill>
      </p:bgPr>
    </p:bg>
    <p:spTree>
      <p:nvGrpSpPr>
        <p:cNvPr id="1" name=""/>
        <p:cNvGrpSpPr/>
        <p:nvPr/>
      </p:nvGrpSpPr>
      <p:grpSpPr>
        <a:xfrm>
          <a:off x="0" y="0"/>
          <a:ext cx="0" cy="0"/>
          <a:chOff x="0" y="0"/>
          <a:chExt cx="0" cy="0"/>
        </a:xfrm>
      </p:grpSpPr>
      <p:sp>
        <p:nvSpPr>
          <p:cNvPr id="2" name="Shape 0"/>
          <p:cNvSpPr/>
          <p:nvPr/>
        </p:nvSpPr>
        <p:spPr>
          <a:xfrm>
            <a:off x="374850" y="393593"/>
            <a:ext cx="37485" cy="299880"/>
          </a:xfrm>
          <a:custGeom>
            <a:avLst/>
            <a:gdLst/>
            <a:ahLst/>
            <a:cxnLst/>
            <a:rect l="l" t="t" r="r" b="b"/>
            <a:pathLst>
              <a:path w="37485" h="299880">
                <a:moveTo>
                  <a:pt x="0" y="0"/>
                </a:moveTo>
                <a:lnTo>
                  <a:pt x="37485" y="0"/>
                </a:lnTo>
                <a:lnTo>
                  <a:pt x="37485" y="299880"/>
                </a:lnTo>
                <a:lnTo>
                  <a:pt x="0" y="299880"/>
                </a:lnTo>
                <a:lnTo>
                  <a:pt x="0" y="0"/>
                </a:lnTo>
                <a:close/>
              </a:path>
            </a:pathLst>
          </a:custGeom>
          <a:solidFill>
            <a:srgbClr val="D4A017"/>
          </a:solidFill>
          <a:ln/>
        </p:spPr>
      </p:sp>
      <p:sp>
        <p:nvSpPr>
          <p:cNvPr id="3" name="Text 1"/>
          <p:cNvSpPr/>
          <p:nvPr/>
        </p:nvSpPr>
        <p:spPr>
          <a:xfrm>
            <a:off x="524790" y="374850"/>
            <a:ext cx="3954669" cy="337365"/>
          </a:xfrm>
          <a:prstGeom prst="rect">
            <a:avLst/>
          </a:prstGeom>
          <a:noFill/>
          <a:ln/>
        </p:spPr>
        <p:txBody>
          <a:bodyPr wrap="square" lIns="0" tIns="0" rIns="0" bIns="0" rtlCol="0" anchor="ctr"/>
          <a:lstStyle/>
          <a:p>
            <a:pPr>
              <a:lnSpc>
                <a:spcPct val="100000"/>
              </a:lnSpc>
            </a:pPr>
            <a:r>
              <a:rPr lang="en-US" sz="2214" b="1" dirty="0">
                <a:solidFill>
                  <a:srgbClr val="1A3C34"/>
                </a:solidFill>
                <a:latin typeface="Noto Sans SC" pitchFamily="34" charset="0"/>
                <a:ea typeface="Noto Sans SC" pitchFamily="34" charset="-122"/>
                <a:cs typeface="Noto Sans SC" pitchFamily="34" charset="-120"/>
              </a:rPr>
              <a:t>Dari 38.431 Ha ke 20.100 Ha</a:t>
            </a:r>
            <a:endParaRPr lang="en-US" sz="1600" dirty="0"/>
          </a:p>
        </p:txBody>
      </p:sp>
      <p:sp>
        <p:nvSpPr>
          <p:cNvPr id="4" name="Text 2"/>
          <p:cNvSpPr/>
          <p:nvPr/>
        </p:nvSpPr>
        <p:spPr>
          <a:xfrm>
            <a:off x="524790" y="787185"/>
            <a:ext cx="11367330" cy="224910"/>
          </a:xfrm>
          <a:prstGeom prst="rect">
            <a:avLst/>
          </a:prstGeom>
          <a:noFill/>
          <a:ln/>
        </p:spPr>
        <p:txBody>
          <a:bodyPr wrap="square" lIns="0" tIns="0" rIns="0" bIns="0" rtlCol="0" anchor="ctr"/>
          <a:lstStyle/>
          <a:p>
            <a:pPr>
              <a:lnSpc>
                <a:spcPct val="130000"/>
              </a:lnSpc>
            </a:pPr>
            <a:r>
              <a:rPr lang="en-US" sz="1181" dirty="0">
                <a:solidFill>
                  <a:srgbClr val="6B7280"/>
                </a:solidFill>
                <a:latin typeface="MiSans" pitchFamily="34" charset="0"/>
                <a:ea typeface="MiSans" pitchFamily="34" charset="-122"/>
                <a:cs typeface="MiSans" pitchFamily="34" charset="-120"/>
              </a:rPr>
              <a:t>Lebih dari Separuh Indonesia Bebas Kumuh Baru</a:t>
            </a:r>
            <a:endParaRPr lang="en-US" sz="1600" dirty="0"/>
          </a:p>
        </p:txBody>
      </p:sp>
      <p:sp>
        <p:nvSpPr>
          <p:cNvPr id="5" name="Shape 3"/>
          <p:cNvSpPr/>
          <p:nvPr/>
        </p:nvSpPr>
        <p:spPr>
          <a:xfrm>
            <a:off x="374850" y="1162035"/>
            <a:ext cx="5154189" cy="4648141"/>
          </a:xfrm>
          <a:custGeom>
            <a:avLst/>
            <a:gdLst/>
            <a:ahLst/>
            <a:cxnLst/>
            <a:rect l="l" t="t" r="r" b="b"/>
            <a:pathLst>
              <a:path w="5154189" h="4648141">
                <a:moveTo>
                  <a:pt x="112439" y="0"/>
                </a:moveTo>
                <a:lnTo>
                  <a:pt x="5041751" y="0"/>
                </a:lnTo>
                <a:cubicBezTo>
                  <a:pt x="5103807" y="0"/>
                  <a:pt x="5154189" y="50382"/>
                  <a:pt x="5154189" y="112439"/>
                </a:cubicBezTo>
                <a:lnTo>
                  <a:pt x="5154189" y="4535703"/>
                </a:lnTo>
                <a:cubicBezTo>
                  <a:pt x="5154189" y="4597801"/>
                  <a:pt x="5103849" y="4648141"/>
                  <a:pt x="5041751" y="4648141"/>
                </a:cubicBezTo>
                <a:lnTo>
                  <a:pt x="112439" y="4648141"/>
                </a:lnTo>
                <a:cubicBezTo>
                  <a:pt x="50382" y="4648141"/>
                  <a:pt x="0" y="4597759"/>
                  <a:pt x="0" y="4535703"/>
                </a:cubicBezTo>
                <a:lnTo>
                  <a:pt x="0" y="112439"/>
                </a:lnTo>
                <a:cubicBezTo>
                  <a:pt x="0" y="50382"/>
                  <a:pt x="50382" y="0"/>
                  <a:pt x="112439" y="0"/>
                </a:cubicBezTo>
                <a:close/>
              </a:path>
            </a:pathLst>
          </a:custGeom>
          <a:solidFill>
            <a:srgbClr val="FFFFFF"/>
          </a:solidFill>
          <a:ln/>
          <a:effectLst>
            <a:outerShdw sx="100000" sy="100000" kx="0" ky="0" algn="bl" rotWithShape="0" blurRad="140569" dist="93713" dir="5400000">
              <a:srgbClr val="000000">
                <a:alpha val="10196"/>
              </a:srgbClr>
            </a:outerShdw>
          </a:effectLst>
        </p:spPr>
      </p:sp>
      <p:sp>
        <p:nvSpPr>
          <p:cNvPr id="6" name="Text 4"/>
          <p:cNvSpPr/>
          <p:nvPr/>
        </p:nvSpPr>
        <p:spPr>
          <a:xfrm>
            <a:off x="515419" y="1349460"/>
            <a:ext cx="4873051" cy="262395"/>
          </a:xfrm>
          <a:prstGeom prst="rect">
            <a:avLst/>
          </a:prstGeom>
          <a:noFill/>
          <a:ln/>
        </p:spPr>
        <p:txBody>
          <a:bodyPr wrap="square" lIns="0" tIns="0" rIns="0" bIns="0" rtlCol="0" anchor="ctr"/>
          <a:lstStyle/>
          <a:p>
            <a:pPr algn="ctr">
              <a:lnSpc>
                <a:spcPct val="120000"/>
              </a:lnSpc>
            </a:pPr>
            <a:r>
              <a:rPr lang="en-US" sz="1476" b="1" dirty="0">
                <a:solidFill>
                  <a:srgbClr val="1A3C34"/>
                </a:solidFill>
                <a:latin typeface="Noto Sans SC" pitchFamily="34" charset="0"/>
                <a:ea typeface="Noto Sans SC" pitchFamily="34" charset="-122"/>
                <a:cs typeface="Noto Sans SC" pitchFamily="34" charset="-120"/>
              </a:rPr>
              <a:t>Perjalanan Penanganan Kumuh</a:t>
            </a:r>
            <a:endParaRPr lang="en-US" sz="1600" dirty="0"/>
          </a:p>
        </p:txBody>
      </p:sp>
      <p:sp>
        <p:nvSpPr>
          <p:cNvPr id="7" name="Shape 5"/>
          <p:cNvSpPr/>
          <p:nvPr/>
        </p:nvSpPr>
        <p:spPr>
          <a:xfrm>
            <a:off x="581018" y="1761796"/>
            <a:ext cx="4760596" cy="899640"/>
          </a:xfrm>
          <a:custGeom>
            <a:avLst/>
            <a:gdLst/>
            <a:ahLst/>
            <a:cxnLst/>
            <a:rect l="l" t="t" r="r" b="b"/>
            <a:pathLst>
              <a:path w="4760596" h="899640">
                <a:moveTo>
                  <a:pt x="37485" y="0"/>
                </a:moveTo>
                <a:lnTo>
                  <a:pt x="4648141" y="0"/>
                </a:lnTo>
                <a:cubicBezTo>
                  <a:pt x="4710249" y="0"/>
                  <a:pt x="4760596" y="50348"/>
                  <a:pt x="4760596" y="112455"/>
                </a:cubicBezTo>
                <a:lnTo>
                  <a:pt x="4760596" y="787185"/>
                </a:lnTo>
                <a:cubicBezTo>
                  <a:pt x="4760596" y="849292"/>
                  <a:pt x="4710249" y="899640"/>
                  <a:pt x="4648141" y="899640"/>
                </a:cubicBezTo>
                <a:lnTo>
                  <a:pt x="37485" y="899640"/>
                </a:lnTo>
                <a:cubicBezTo>
                  <a:pt x="16783" y="899640"/>
                  <a:pt x="0" y="882858"/>
                  <a:pt x="0" y="862155"/>
                </a:cubicBezTo>
                <a:lnTo>
                  <a:pt x="0" y="37485"/>
                </a:lnTo>
                <a:cubicBezTo>
                  <a:pt x="0" y="16796"/>
                  <a:pt x="16796" y="0"/>
                  <a:pt x="37485" y="0"/>
                </a:cubicBezTo>
                <a:close/>
              </a:path>
            </a:pathLst>
          </a:custGeom>
          <a:solidFill>
            <a:srgbClr val="E76F51">
              <a:alpha val="10196"/>
            </a:srgbClr>
          </a:solidFill>
          <a:ln/>
        </p:spPr>
      </p:sp>
      <p:sp>
        <p:nvSpPr>
          <p:cNvPr id="8" name="Shape 6"/>
          <p:cNvSpPr/>
          <p:nvPr/>
        </p:nvSpPr>
        <p:spPr>
          <a:xfrm>
            <a:off x="581018" y="1761796"/>
            <a:ext cx="37485" cy="899640"/>
          </a:xfrm>
          <a:custGeom>
            <a:avLst/>
            <a:gdLst/>
            <a:ahLst/>
            <a:cxnLst/>
            <a:rect l="l" t="t" r="r" b="b"/>
            <a:pathLst>
              <a:path w="37485" h="899640">
                <a:moveTo>
                  <a:pt x="37485" y="0"/>
                </a:moveTo>
                <a:lnTo>
                  <a:pt x="37485" y="0"/>
                </a:lnTo>
                <a:lnTo>
                  <a:pt x="37485" y="899640"/>
                </a:lnTo>
                <a:lnTo>
                  <a:pt x="37485" y="899640"/>
                </a:lnTo>
                <a:cubicBezTo>
                  <a:pt x="16783" y="899640"/>
                  <a:pt x="0" y="882858"/>
                  <a:pt x="0" y="862155"/>
                </a:cubicBezTo>
                <a:lnTo>
                  <a:pt x="0" y="37485"/>
                </a:lnTo>
                <a:cubicBezTo>
                  <a:pt x="0" y="16783"/>
                  <a:pt x="16783" y="0"/>
                  <a:pt x="37485" y="0"/>
                </a:cubicBezTo>
                <a:close/>
              </a:path>
            </a:pathLst>
          </a:custGeom>
          <a:solidFill>
            <a:srgbClr val="E76F51"/>
          </a:solidFill>
          <a:ln/>
        </p:spPr>
      </p:sp>
      <p:sp>
        <p:nvSpPr>
          <p:cNvPr id="9" name="Text 7"/>
          <p:cNvSpPr/>
          <p:nvPr/>
        </p:nvSpPr>
        <p:spPr>
          <a:xfrm>
            <a:off x="749700" y="1949221"/>
            <a:ext cx="1199520" cy="262395"/>
          </a:xfrm>
          <a:prstGeom prst="rect">
            <a:avLst/>
          </a:prstGeom>
          <a:noFill/>
          <a:ln/>
        </p:spPr>
        <p:txBody>
          <a:bodyPr wrap="square" lIns="0" tIns="0" rIns="0" bIns="0" rtlCol="0" anchor="ctr"/>
          <a:lstStyle/>
          <a:p>
            <a:pPr>
              <a:lnSpc>
                <a:spcPct val="130000"/>
              </a:lnSpc>
            </a:pPr>
            <a:r>
              <a:rPr lang="en-US" sz="1328" b="1" dirty="0">
                <a:solidFill>
                  <a:srgbClr val="1C1C1C"/>
                </a:solidFill>
                <a:latin typeface="MiSans" pitchFamily="34" charset="0"/>
                <a:ea typeface="MiSans" pitchFamily="34" charset="-122"/>
                <a:cs typeface="MiSans" pitchFamily="34" charset="-120"/>
              </a:rPr>
              <a:t>Baseline 2016</a:t>
            </a:r>
            <a:endParaRPr lang="en-US" sz="1600" dirty="0"/>
          </a:p>
        </p:txBody>
      </p:sp>
      <p:sp>
        <p:nvSpPr>
          <p:cNvPr id="10" name="Text 8"/>
          <p:cNvSpPr/>
          <p:nvPr/>
        </p:nvSpPr>
        <p:spPr>
          <a:xfrm>
            <a:off x="3641171" y="1911736"/>
            <a:ext cx="1686826" cy="337365"/>
          </a:xfrm>
          <a:prstGeom prst="rect">
            <a:avLst/>
          </a:prstGeom>
          <a:noFill/>
          <a:ln/>
        </p:spPr>
        <p:txBody>
          <a:bodyPr wrap="square" lIns="0" tIns="0" rIns="0" bIns="0" rtlCol="0" anchor="ctr"/>
          <a:lstStyle/>
          <a:p>
            <a:pPr>
              <a:lnSpc>
                <a:spcPct val="100000"/>
              </a:lnSpc>
            </a:pPr>
            <a:r>
              <a:rPr lang="en-US" sz="2214" dirty="0">
                <a:solidFill>
                  <a:srgbClr val="E76F51"/>
                </a:solidFill>
                <a:latin typeface="Noto Sans SC" pitchFamily="34" charset="0"/>
                <a:ea typeface="Noto Sans SC" pitchFamily="34" charset="-122"/>
                <a:cs typeface="Noto Sans SC" pitchFamily="34" charset="-120"/>
              </a:rPr>
              <a:t>38.431 Ha</a:t>
            </a:r>
            <a:endParaRPr lang="en-US" sz="1600" dirty="0"/>
          </a:p>
        </p:txBody>
      </p:sp>
      <p:sp>
        <p:nvSpPr>
          <p:cNvPr id="11" name="Text 9"/>
          <p:cNvSpPr/>
          <p:nvPr/>
        </p:nvSpPr>
        <p:spPr>
          <a:xfrm>
            <a:off x="749700" y="2324071"/>
            <a:ext cx="4507573" cy="187425"/>
          </a:xfrm>
          <a:prstGeom prst="rect">
            <a:avLst/>
          </a:prstGeom>
          <a:noFill/>
          <a:ln/>
        </p:spPr>
        <p:txBody>
          <a:bodyPr wrap="square" lIns="0" tIns="0" rIns="0" bIns="0" rtlCol="0" anchor="ctr"/>
          <a:lstStyle/>
          <a:p>
            <a:pPr>
              <a:lnSpc>
                <a:spcPct val="120000"/>
              </a:lnSpc>
            </a:pPr>
            <a:r>
              <a:rPr lang="en-US" sz="1033" dirty="0">
                <a:solidFill>
                  <a:srgbClr val="6B7280"/>
                </a:solidFill>
                <a:latin typeface="MiSans" pitchFamily="34" charset="0"/>
                <a:ea typeface="MiSans" pitchFamily="34" charset="-122"/>
                <a:cs typeface="MiSans" pitchFamily="34" charset="-120"/>
              </a:rPr>
              <a:t>Total luas kawasan kumuh yang terdata di seluruh Indonesia</a:t>
            </a:r>
            <a:endParaRPr lang="en-US" sz="1600" dirty="0"/>
          </a:p>
        </p:txBody>
      </p:sp>
      <p:sp>
        <p:nvSpPr>
          <p:cNvPr id="12" name="Shape 10"/>
          <p:cNvSpPr/>
          <p:nvPr/>
        </p:nvSpPr>
        <p:spPr>
          <a:xfrm>
            <a:off x="2846957" y="2811376"/>
            <a:ext cx="210853" cy="281138"/>
          </a:xfrm>
          <a:custGeom>
            <a:avLst/>
            <a:gdLst/>
            <a:ahLst/>
            <a:cxnLst/>
            <a:rect l="l" t="t" r="r" b="b"/>
            <a:pathLst>
              <a:path w="210853" h="281138">
                <a:moveTo>
                  <a:pt x="93017" y="275976"/>
                </a:moveTo>
                <a:cubicBezTo>
                  <a:pt x="99881" y="282840"/>
                  <a:pt x="111027" y="282840"/>
                  <a:pt x="117891" y="275976"/>
                </a:cubicBezTo>
                <a:lnTo>
                  <a:pt x="205747" y="188121"/>
                </a:lnTo>
                <a:cubicBezTo>
                  <a:pt x="212610" y="181257"/>
                  <a:pt x="212610" y="170110"/>
                  <a:pt x="205747" y="163246"/>
                </a:cubicBezTo>
                <a:cubicBezTo>
                  <a:pt x="198883" y="156383"/>
                  <a:pt x="187736" y="156383"/>
                  <a:pt x="180873" y="163246"/>
                </a:cubicBezTo>
                <a:lnTo>
                  <a:pt x="122998" y="221121"/>
                </a:lnTo>
                <a:lnTo>
                  <a:pt x="122998" y="17571"/>
                </a:lnTo>
                <a:cubicBezTo>
                  <a:pt x="122998" y="7852"/>
                  <a:pt x="115146" y="0"/>
                  <a:pt x="105427" y="0"/>
                </a:cubicBezTo>
                <a:cubicBezTo>
                  <a:pt x="95708" y="0"/>
                  <a:pt x="87855" y="7852"/>
                  <a:pt x="87855" y="17571"/>
                </a:cubicBezTo>
                <a:lnTo>
                  <a:pt x="87855" y="221121"/>
                </a:lnTo>
                <a:lnTo>
                  <a:pt x="29981" y="163246"/>
                </a:lnTo>
                <a:cubicBezTo>
                  <a:pt x="23117" y="156383"/>
                  <a:pt x="11970" y="156383"/>
                  <a:pt x="5107" y="163246"/>
                </a:cubicBezTo>
                <a:cubicBezTo>
                  <a:pt x="-1757" y="170110"/>
                  <a:pt x="-1757" y="181257"/>
                  <a:pt x="5107" y="188121"/>
                </a:cubicBezTo>
                <a:lnTo>
                  <a:pt x="92962" y="275976"/>
                </a:lnTo>
                <a:close/>
              </a:path>
            </a:pathLst>
          </a:custGeom>
          <a:solidFill>
            <a:srgbClr val="D4A017"/>
          </a:solidFill>
          <a:ln/>
        </p:spPr>
      </p:sp>
      <p:sp>
        <p:nvSpPr>
          <p:cNvPr id="13" name="Shape 11"/>
          <p:cNvSpPr/>
          <p:nvPr/>
        </p:nvSpPr>
        <p:spPr>
          <a:xfrm>
            <a:off x="581018" y="3242453"/>
            <a:ext cx="4760596" cy="899640"/>
          </a:xfrm>
          <a:custGeom>
            <a:avLst/>
            <a:gdLst/>
            <a:ahLst/>
            <a:cxnLst/>
            <a:rect l="l" t="t" r="r" b="b"/>
            <a:pathLst>
              <a:path w="4760596" h="899640">
                <a:moveTo>
                  <a:pt x="37485" y="0"/>
                </a:moveTo>
                <a:lnTo>
                  <a:pt x="4648141" y="0"/>
                </a:lnTo>
                <a:cubicBezTo>
                  <a:pt x="4710249" y="0"/>
                  <a:pt x="4760596" y="50348"/>
                  <a:pt x="4760596" y="112455"/>
                </a:cubicBezTo>
                <a:lnTo>
                  <a:pt x="4760596" y="787185"/>
                </a:lnTo>
                <a:cubicBezTo>
                  <a:pt x="4760596" y="849292"/>
                  <a:pt x="4710249" y="899640"/>
                  <a:pt x="4648141" y="899640"/>
                </a:cubicBezTo>
                <a:lnTo>
                  <a:pt x="37485" y="899640"/>
                </a:lnTo>
                <a:cubicBezTo>
                  <a:pt x="16783" y="899640"/>
                  <a:pt x="0" y="882858"/>
                  <a:pt x="0" y="862155"/>
                </a:cubicBezTo>
                <a:lnTo>
                  <a:pt x="0" y="37485"/>
                </a:lnTo>
                <a:cubicBezTo>
                  <a:pt x="0" y="16796"/>
                  <a:pt x="16796" y="0"/>
                  <a:pt x="37485" y="0"/>
                </a:cubicBezTo>
                <a:close/>
              </a:path>
            </a:pathLst>
          </a:custGeom>
          <a:solidFill>
            <a:srgbClr val="52B788">
              <a:alpha val="10196"/>
            </a:srgbClr>
          </a:solidFill>
          <a:ln/>
        </p:spPr>
      </p:sp>
      <p:sp>
        <p:nvSpPr>
          <p:cNvPr id="14" name="Shape 12"/>
          <p:cNvSpPr/>
          <p:nvPr/>
        </p:nvSpPr>
        <p:spPr>
          <a:xfrm>
            <a:off x="581018" y="3242453"/>
            <a:ext cx="37485" cy="899640"/>
          </a:xfrm>
          <a:custGeom>
            <a:avLst/>
            <a:gdLst/>
            <a:ahLst/>
            <a:cxnLst/>
            <a:rect l="l" t="t" r="r" b="b"/>
            <a:pathLst>
              <a:path w="37485" h="899640">
                <a:moveTo>
                  <a:pt x="37485" y="0"/>
                </a:moveTo>
                <a:lnTo>
                  <a:pt x="37485" y="0"/>
                </a:lnTo>
                <a:lnTo>
                  <a:pt x="37485" y="899640"/>
                </a:lnTo>
                <a:lnTo>
                  <a:pt x="37485" y="899640"/>
                </a:lnTo>
                <a:cubicBezTo>
                  <a:pt x="16783" y="899640"/>
                  <a:pt x="0" y="882858"/>
                  <a:pt x="0" y="862155"/>
                </a:cubicBezTo>
                <a:lnTo>
                  <a:pt x="0" y="37485"/>
                </a:lnTo>
                <a:cubicBezTo>
                  <a:pt x="0" y="16783"/>
                  <a:pt x="16783" y="0"/>
                  <a:pt x="37485" y="0"/>
                </a:cubicBezTo>
                <a:close/>
              </a:path>
            </a:pathLst>
          </a:custGeom>
          <a:solidFill>
            <a:srgbClr val="52B788"/>
          </a:solidFill>
          <a:ln/>
        </p:spPr>
      </p:sp>
      <p:sp>
        <p:nvSpPr>
          <p:cNvPr id="15" name="Text 13"/>
          <p:cNvSpPr/>
          <p:nvPr/>
        </p:nvSpPr>
        <p:spPr>
          <a:xfrm>
            <a:off x="749700" y="3429879"/>
            <a:ext cx="1162035" cy="262395"/>
          </a:xfrm>
          <a:prstGeom prst="rect">
            <a:avLst/>
          </a:prstGeom>
          <a:noFill/>
          <a:ln/>
        </p:spPr>
        <p:txBody>
          <a:bodyPr wrap="square" lIns="0" tIns="0" rIns="0" bIns="0" rtlCol="0" anchor="ctr"/>
          <a:lstStyle/>
          <a:p>
            <a:pPr>
              <a:lnSpc>
                <a:spcPct val="130000"/>
              </a:lnSpc>
            </a:pPr>
            <a:r>
              <a:rPr lang="en-US" sz="1328" b="1" dirty="0">
                <a:solidFill>
                  <a:srgbClr val="1C1C1C"/>
                </a:solidFill>
                <a:latin typeface="MiSans" pitchFamily="34" charset="0"/>
                <a:ea typeface="MiSans" pitchFamily="34" charset="-122"/>
                <a:cs typeface="MiSans" pitchFamily="34" charset="-120"/>
              </a:rPr>
              <a:t>Capaian 2024</a:t>
            </a:r>
            <a:endParaRPr lang="en-US" sz="1600" dirty="0"/>
          </a:p>
        </p:txBody>
      </p:sp>
      <p:sp>
        <p:nvSpPr>
          <p:cNvPr id="16" name="Text 14"/>
          <p:cNvSpPr/>
          <p:nvPr/>
        </p:nvSpPr>
        <p:spPr>
          <a:xfrm>
            <a:off x="3641171" y="3392394"/>
            <a:ext cx="1686826" cy="337365"/>
          </a:xfrm>
          <a:prstGeom prst="rect">
            <a:avLst/>
          </a:prstGeom>
          <a:noFill/>
          <a:ln/>
        </p:spPr>
        <p:txBody>
          <a:bodyPr wrap="square" lIns="0" tIns="0" rIns="0" bIns="0" rtlCol="0" anchor="ctr"/>
          <a:lstStyle/>
          <a:p>
            <a:pPr>
              <a:lnSpc>
                <a:spcPct val="100000"/>
              </a:lnSpc>
            </a:pPr>
            <a:r>
              <a:rPr lang="en-US" sz="2214" dirty="0">
                <a:solidFill>
                  <a:srgbClr val="52B788"/>
                </a:solidFill>
                <a:latin typeface="Noto Sans SC" pitchFamily="34" charset="0"/>
                <a:ea typeface="Noto Sans SC" pitchFamily="34" charset="-122"/>
                <a:cs typeface="Noto Sans SC" pitchFamily="34" charset="-120"/>
              </a:rPr>
              <a:t>20.100 Ha</a:t>
            </a:r>
            <a:endParaRPr lang="en-US" sz="1600" dirty="0"/>
          </a:p>
        </p:txBody>
      </p:sp>
      <p:sp>
        <p:nvSpPr>
          <p:cNvPr id="17" name="Text 15"/>
          <p:cNvSpPr/>
          <p:nvPr/>
        </p:nvSpPr>
        <p:spPr>
          <a:xfrm>
            <a:off x="749700" y="3804729"/>
            <a:ext cx="4507573" cy="187425"/>
          </a:xfrm>
          <a:prstGeom prst="rect">
            <a:avLst/>
          </a:prstGeom>
          <a:noFill/>
          <a:ln/>
        </p:spPr>
        <p:txBody>
          <a:bodyPr wrap="square" lIns="0" tIns="0" rIns="0" bIns="0" rtlCol="0" anchor="ctr"/>
          <a:lstStyle/>
          <a:p>
            <a:pPr>
              <a:lnSpc>
                <a:spcPct val="120000"/>
              </a:lnSpc>
            </a:pPr>
            <a:r>
              <a:rPr lang="en-US" sz="1033" dirty="0">
                <a:solidFill>
                  <a:srgbClr val="6B7280"/>
                </a:solidFill>
                <a:latin typeface="MiSans" pitchFamily="34" charset="0"/>
                <a:ea typeface="MiSans" pitchFamily="34" charset="-122"/>
                <a:cs typeface="MiSans" pitchFamily="34" charset="-120"/>
              </a:rPr>
              <a:t>Kumuh yang telah tertangani melalui program KOTAKU</a:t>
            </a:r>
            <a:endParaRPr lang="en-US" sz="1600" dirty="0"/>
          </a:p>
        </p:txBody>
      </p:sp>
      <p:sp>
        <p:nvSpPr>
          <p:cNvPr id="18" name="Shape 16"/>
          <p:cNvSpPr/>
          <p:nvPr/>
        </p:nvSpPr>
        <p:spPr>
          <a:xfrm>
            <a:off x="2846957" y="4292034"/>
            <a:ext cx="210853" cy="281138"/>
          </a:xfrm>
          <a:custGeom>
            <a:avLst/>
            <a:gdLst/>
            <a:ahLst/>
            <a:cxnLst/>
            <a:rect l="l" t="t" r="r" b="b"/>
            <a:pathLst>
              <a:path w="210853" h="281138">
                <a:moveTo>
                  <a:pt x="93017" y="275976"/>
                </a:moveTo>
                <a:cubicBezTo>
                  <a:pt x="99881" y="282840"/>
                  <a:pt x="111027" y="282840"/>
                  <a:pt x="117891" y="275976"/>
                </a:cubicBezTo>
                <a:lnTo>
                  <a:pt x="205747" y="188121"/>
                </a:lnTo>
                <a:cubicBezTo>
                  <a:pt x="212610" y="181257"/>
                  <a:pt x="212610" y="170110"/>
                  <a:pt x="205747" y="163246"/>
                </a:cubicBezTo>
                <a:cubicBezTo>
                  <a:pt x="198883" y="156383"/>
                  <a:pt x="187736" y="156383"/>
                  <a:pt x="180873" y="163246"/>
                </a:cubicBezTo>
                <a:lnTo>
                  <a:pt x="122998" y="221121"/>
                </a:lnTo>
                <a:lnTo>
                  <a:pt x="122998" y="17571"/>
                </a:lnTo>
                <a:cubicBezTo>
                  <a:pt x="122998" y="7852"/>
                  <a:pt x="115146" y="0"/>
                  <a:pt x="105427" y="0"/>
                </a:cubicBezTo>
                <a:cubicBezTo>
                  <a:pt x="95708" y="0"/>
                  <a:pt x="87855" y="7852"/>
                  <a:pt x="87855" y="17571"/>
                </a:cubicBezTo>
                <a:lnTo>
                  <a:pt x="87855" y="221121"/>
                </a:lnTo>
                <a:lnTo>
                  <a:pt x="29981" y="163246"/>
                </a:lnTo>
                <a:cubicBezTo>
                  <a:pt x="23117" y="156383"/>
                  <a:pt x="11970" y="156383"/>
                  <a:pt x="5107" y="163246"/>
                </a:cubicBezTo>
                <a:cubicBezTo>
                  <a:pt x="-1757" y="170110"/>
                  <a:pt x="-1757" y="181257"/>
                  <a:pt x="5107" y="188121"/>
                </a:cubicBezTo>
                <a:lnTo>
                  <a:pt x="92962" y="275976"/>
                </a:lnTo>
                <a:close/>
              </a:path>
            </a:pathLst>
          </a:custGeom>
          <a:solidFill>
            <a:srgbClr val="D4A017"/>
          </a:solidFill>
          <a:ln/>
        </p:spPr>
      </p:sp>
      <p:sp>
        <p:nvSpPr>
          <p:cNvPr id="19" name="Shape 17"/>
          <p:cNvSpPr/>
          <p:nvPr/>
        </p:nvSpPr>
        <p:spPr>
          <a:xfrm>
            <a:off x="581018" y="4723111"/>
            <a:ext cx="4760596" cy="899640"/>
          </a:xfrm>
          <a:custGeom>
            <a:avLst/>
            <a:gdLst/>
            <a:ahLst/>
            <a:cxnLst/>
            <a:rect l="l" t="t" r="r" b="b"/>
            <a:pathLst>
              <a:path w="4760596" h="899640">
                <a:moveTo>
                  <a:pt x="37485" y="0"/>
                </a:moveTo>
                <a:lnTo>
                  <a:pt x="4648141" y="0"/>
                </a:lnTo>
                <a:cubicBezTo>
                  <a:pt x="4710249" y="0"/>
                  <a:pt x="4760596" y="50348"/>
                  <a:pt x="4760596" y="112455"/>
                </a:cubicBezTo>
                <a:lnTo>
                  <a:pt x="4760596" y="787185"/>
                </a:lnTo>
                <a:cubicBezTo>
                  <a:pt x="4760596" y="849292"/>
                  <a:pt x="4710249" y="899640"/>
                  <a:pt x="4648141" y="899640"/>
                </a:cubicBezTo>
                <a:lnTo>
                  <a:pt x="37485" y="899640"/>
                </a:lnTo>
                <a:cubicBezTo>
                  <a:pt x="16783" y="899640"/>
                  <a:pt x="0" y="882858"/>
                  <a:pt x="0" y="862155"/>
                </a:cubicBezTo>
                <a:lnTo>
                  <a:pt x="0" y="37485"/>
                </a:lnTo>
                <a:cubicBezTo>
                  <a:pt x="0" y="16796"/>
                  <a:pt x="16796" y="0"/>
                  <a:pt x="37485" y="0"/>
                </a:cubicBezTo>
                <a:close/>
              </a:path>
            </a:pathLst>
          </a:custGeom>
          <a:solidFill>
            <a:srgbClr val="F7F5F0"/>
          </a:solidFill>
          <a:ln/>
        </p:spPr>
      </p:sp>
      <p:sp>
        <p:nvSpPr>
          <p:cNvPr id="20" name="Shape 18"/>
          <p:cNvSpPr/>
          <p:nvPr/>
        </p:nvSpPr>
        <p:spPr>
          <a:xfrm>
            <a:off x="581018" y="4723111"/>
            <a:ext cx="37485" cy="899640"/>
          </a:xfrm>
          <a:custGeom>
            <a:avLst/>
            <a:gdLst/>
            <a:ahLst/>
            <a:cxnLst/>
            <a:rect l="l" t="t" r="r" b="b"/>
            <a:pathLst>
              <a:path w="37485" h="899640">
                <a:moveTo>
                  <a:pt x="37485" y="0"/>
                </a:moveTo>
                <a:lnTo>
                  <a:pt x="37485" y="0"/>
                </a:lnTo>
                <a:lnTo>
                  <a:pt x="37485" y="899640"/>
                </a:lnTo>
                <a:lnTo>
                  <a:pt x="37485" y="899640"/>
                </a:lnTo>
                <a:cubicBezTo>
                  <a:pt x="16783" y="899640"/>
                  <a:pt x="0" y="882858"/>
                  <a:pt x="0" y="862155"/>
                </a:cubicBezTo>
                <a:lnTo>
                  <a:pt x="0" y="37485"/>
                </a:lnTo>
                <a:cubicBezTo>
                  <a:pt x="0" y="16783"/>
                  <a:pt x="16783" y="0"/>
                  <a:pt x="37485" y="0"/>
                </a:cubicBezTo>
                <a:close/>
              </a:path>
            </a:pathLst>
          </a:custGeom>
          <a:solidFill>
            <a:srgbClr val="6B7280"/>
          </a:solidFill>
          <a:ln/>
        </p:spPr>
      </p:sp>
      <p:sp>
        <p:nvSpPr>
          <p:cNvPr id="21" name="Text 19"/>
          <p:cNvSpPr/>
          <p:nvPr/>
        </p:nvSpPr>
        <p:spPr>
          <a:xfrm>
            <a:off x="749700" y="4910537"/>
            <a:ext cx="1171407" cy="262395"/>
          </a:xfrm>
          <a:prstGeom prst="rect">
            <a:avLst/>
          </a:prstGeom>
          <a:noFill/>
          <a:ln/>
        </p:spPr>
        <p:txBody>
          <a:bodyPr wrap="square" lIns="0" tIns="0" rIns="0" bIns="0" rtlCol="0" anchor="ctr"/>
          <a:lstStyle/>
          <a:p>
            <a:pPr>
              <a:lnSpc>
                <a:spcPct val="130000"/>
              </a:lnSpc>
            </a:pPr>
            <a:r>
              <a:rPr lang="en-US" sz="1328" b="1" dirty="0">
                <a:solidFill>
                  <a:srgbClr val="1C1C1C"/>
                </a:solidFill>
                <a:latin typeface="MiSans" pitchFamily="34" charset="0"/>
                <a:ea typeface="MiSans" pitchFamily="34" charset="-122"/>
                <a:cs typeface="MiSans" pitchFamily="34" charset="-120"/>
              </a:rPr>
              <a:t>Sisa Baseline</a:t>
            </a:r>
            <a:endParaRPr lang="en-US" sz="1600" dirty="0"/>
          </a:p>
        </p:txBody>
      </p:sp>
      <p:sp>
        <p:nvSpPr>
          <p:cNvPr id="22" name="Text 20"/>
          <p:cNvSpPr/>
          <p:nvPr/>
        </p:nvSpPr>
        <p:spPr>
          <a:xfrm>
            <a:off x="3455576" y="4873051"/>
            <a:ext cx="1874251" cy="337365"/>
          </a:xfrm>
          <a:prstGeom prst="rect">
            <a:avLst/>
          </a:prstGeom>
          <a:noFill/>
          <a:ln/>
        </p:spPr>
        <p:txBody>
          <a:bodyPr wrap="square" lIns="0" tIns="0" rIns="0" bIns="0" rtlCol="0" anchor="ctr"/>
          <a:lstStyle/>
          <a:p>
            <a:pPr>
              <a:lnSpc>
                <a:spcPct val="100000"/>
              </a:lnSpc>
            </a:pPr>
            <a:r>
              <a:rPr lang="en-US" sz="2214" dirty="0">
                <a:solidFill>
                  <a:srgbClr val="6B7280"/>
                </a:solidFill>
                <a:latin typeface="Noto Sans SC" pitchFamily="34" charset="0"/>
                <a:ea typeface="Noto Sans SC" pitchFamily="34" charset="-122"/>
                <a:cs typeface="Noto Sans SC" pitchFamily="34" charset="-120"/>
              </a:rPr>
              <a:t>~18.331 Ha</a:t>
            </a:r>
            <a:endParaRPr lang="en-US" sz="1600" dirty="0"/>
          </a:p>
        </p:txBody>
      </p:sp>
      <p:sp>
        <p:nvSpPr>
          <p:cNvPr id="23" name="Text 21"/>
          <p:cNvSpPr/>
          <p:nvPr/>
        </p:nvSpPr>
        <p:spPr>
          <a:xfrm>
            <a:off x="749700" y="5285387"/>
            <a:ext cx="4507573" cy="187425"/>
          </a:xfrm>
          <a:prstGeom prst="rect">
            <a:avLst/>
          </a:prstGeom>
          <a:noFill/>
          <a:ln/>
        </p:spPr>
        <p:txBody>
          <a:bodyPr wrap="square" lIns="0" tIns="0" rIns="0" bIns="0" rtlCol="0" anchor="ctr"/>
          <a:lstStyle/>
          <a:p>
            <a:pPr>
              <a:lnSpc>
                <a:spcPct val="120000"/>
              </a:lnSpc>
            </a:pPr>
            <a:r>
              <a:rPr lang="en-US" sz="1033" dirty="0">
                <a:solidFill>
                  <a:srgbClr val="6B7280"/>
                </a:solidFill>
                <a:latin typeface="MiSans" pitchFamily="34" charset="0"/>
                <a:ea typeface="MiSans" pitchFamily="34" charset="-122"/>
                <a:cs typeface="MiSans" pitchFamily="34" charset="-120"/>
              </a:rPr>
              <a:t>Baseline yang belum tertangani (belum termasuk kumuh baru)</a:t>
            </a:r>
            <a:endParaRPr lang="en-US" sz="1600" dirty="0"/>
          </a:p>
        </p:txBody>
      </p:sp>
      <p:sp>
        <p:nvSpPr>
          <p:cNvPr id="24" name="Shape 22"/>
          <p:cNvSpPr/>
          <p:nvPr/>
        </p:nvSpPr>
        <p:spPr>
          <a:xfrm>
            <a:off x="374850" y="5960117"/>
            <a:ext cx="5154189" cy="899640"/>
          </a:xfrm>
          <a:custGeom>
            <a:avLst/>
            <a:gdLst/>
            <a:ahLst/>
            <a:cxnLst/>
            <a:rect l="l" t="t" r="r" b="b"/>
            <a:pathLst>
              <a:path w="5154189" h="899640">
                <a:moveTo>
                  <a:pt x="112455" y="0"/>
                </a:moveTo>
                <a:lnTo>
                  <a:pt x="5041734" y="0"/>
                </a:lnTo>
                <a:cubicBezTo>
                  <a:pt x="5103841" y="0"/>
                  <a:pt x="5154189" y="50348"/>
                  <a:pt x="5154189" y="112455"/>
                </a:cubicBezTo>
                <a:lnTo>
                  <a:pt x="5154189" y="787185"/>
                </a:lnTo>
                <a:cubicBezTo>
                  <a:pt x="5154189" y="849292"/>
                  <a:pt x="5103841" y="899640"/>
                  <a:pt x="5041734" y="899640"/>
                </a:cubicBezTo>
                <a:lnTo>
                  <a:pt x="112455" y="899640"/>
                </a:lnTo>
                <a:cubicBezTo>
                  <a:pt x="50348" y="899640"/>
                  <a:pt x="0" y="849292"/>
                  <a:pt x="0" y="787185"/>
                </a:cubicBezTo>
                <a:lnTo>
                  <a:pt x="0" y="112455"/>
                </a:lnTo>
                <a:cubicBezTo>
                  <a:pt x="0" y="50348"/>
                  <a:pt x="50348" y="0"/>
                  <a:pt x="112455" y="0"/>
                </a:cubicBezTo>
                <a:close/>
              </a:path>
            </a:pathLst>
          </a:custGeom>
          <a:solidFill>
            <a:srgbClr val="1A3C34"/>
          </a:solidFill>
          <a:ln/>
        </p:spPr>
      </p:sp>
      <p:sp>
        <p:nvSpPr>
          <p:cNvPr id="25" name="Text 23"/>
          <p:cNvSpPr/>
          <p:nvPr/>
        </p:nvSpPr>
        <p:spPr>
          <a:xfrm>
            <a:off x="491991" y="6110057"/>
            <a:ext cx="4919908" cy="187425"/>
          </a:xfrm>
          <a:prstGeom prst="rect">
            <a:avLst/>
          </a:prstGeom>
          <a:noFill/>
          <a:ln/>
        </p:spPr>
        <p:txBody>
          <a:bodyPr wrap="square" lIns="0" tIns="0" rIns="0" bIns="0" rtlCol="0" anchor="ctr"/>
          <a:lstStyle/>
          <a:p>
            <a:pPr algn="ctr">
              <a:lnSpc>
                <a:spcPct val="120000"/>
              </a:lnSpc>
            </a:pPr>
            <a:r>
              <a:rPr lang="en-US" sz="1033" dirty="0">
                <a:solidFill>
                  <a:srgbClr val="FFFFFF">
                    <a:alpha val="80000"/>
                  </a:srgbClr>
                </a:solidFill>
                <a:latin typeface="MiSans" pitchFamily="34" charset="0"/>
                <a:ea typeface="MiSans" pitchFamily="34" charset="-122"/>
                <a:cs typeface="MiSans" pitchFamily="34" charset="-120"/>
              </a:rPr>
              <a:t>Persentase Capaian dari Baseline</a:t>
            </a:r>
            <a:endParaRPr lang="en-US" sz="1600" dirty="0"/>
          </a:p>
        </p:txBody>
      </p:sp>
      <p:sp>
        <p:nvSpPr>
          <p:cNvPr id="26" name="Text 24"/>
          <p:cNvSpPr/>
          <p:nvPr/>
        </p:nvSpPr>
        <p:spPr>
          <a:xfrm>
            <a:off x="440449" y="6334967"/>
            <a:ext cx="5022992" cy="374850"/>
          </a:xfrm>
          <a:prstGeom prst="rect">
            <a:avLst/>
          </a:prstGeom>
          <a:noFill/>
          <a:ln/>
        </p:spPr>
        <p:txBody>
          <a:bodyPr wrap="square" lIns="0" tIns="0" rIns="0" bIns="0" rtlCol="0" anchor="ctr"/>
          <a:lstStyle/>
          <a:p>
            <a:pPr algn="ctr">
              <a:lnSpc>
                <a:spcPct val="90000"/>
              </a:lnSpc>
            </a:pPr>
            <a:r>
              <a:rPr lang="en-US" sz="2656" dirty="0">
                <a:solidFill>
                  <a:srgbClr val="52B788"/>
                </a:solidFill>
                <a:latin typeface="Noto Sans SC" pitchFamily="34" charset="0"/>
                <a:ea typeface="Noto Sans SC" pitchFamily="34" charset="-122"/>
                <a:cs typeface="Noto Sans SC" pitchFamily="34" charset="-120"/>
              </a:rPr>
              <a:t>52.3%</a:t>
            </a:r>
            <a:endParaRPr lang="en-US" sz="1600" dirty="0"/>
          </a:p>
        </p:txBody>
      </p:sp>
      <p:sp>
        <p:nvSpPr>
          <p:cNvPr id="27" name="Shape 25"/>
          <p:cNvSpPr/>
          <p:nvPr/>
        </p:nvSpPr>
        <p:spPr>
          <a:xfrm>
            <a:off x="5712657" y="1162035"/>
            <a:ext cx="6110057" cy="4001525"/>
          </a:xfrm>
          <a:custGeom>
            <a:avLst/>
            <a:gdLst/>
            <a:ahLst/>
            <a:cxnLst/>
            <a:rect l="l" t="t" r="r" b="b"/>
            <a:pathLst>
              <a:path w="6110057" h="4001525">
                <a:moveTo>
                  <a:pt x="112443" y="0"/>
                </a:moveTo>
                <a:lnTo>
                  <a:pt x="5997614" y="0"/>
                </a:lnTo>
                <a:cubicBezTo>
                  <a:pt x="6059714" y="0"/>
                  <a:pt x="6110057" y="50342"/>
                  <a:pt x="6110057" y="112443"/>
                </a:cubicBezTo>
                <a:lnTo>
                  <a:pt x="6110057" y="3889082"/>
                </a:lnTo>
                <a:cubicBezTo>
                  <a:pt x="6110057" y="3951183"/>
                  <a:pt x="6059714" y="4001525"/>
                  <a:pt x="5997614" y="4001525"/>
                </a:cubicBezTo>
                <a:lnTo>
                  <a:pt x="112443" y="4001525"/>
                </a:lnTo>
                <a:cubicBezTo>
                  <a:pt x="50342" y="4001525"/>
                  <a:pt x="0" y="3951183"/>
                  <a:pt x="0" y="3889082"/>
                </a:cubicBezTo>
                <a:lnTo>
                  <a:pt x="0" y="112443"/>
                </a:lnTo>
                <a:cubicBezTo>
                  <a:pt x="0" y="50384"/>
                  <a:pt x="50384" y="0"/>
                  <a:pt x="112443" y="0"/>
                </a:cubicBezTo>
                <a:close/>
              </a:path>
            </a:pathLst>
          </a:custGeom>
          <a:solidFill>
            <a:srgbClr val="FFFFFF"/>
          </a:solidFill>
          <a:ln/>
          <a:effectLst>
            <a:outerShdw sx="100000" sy="100000" kx="0" ky="0" algn="bl" rotWithShape="0" blurRad="140569" dist="93713" dir="5400000">
              <a:srgbClr val="000000">
                <a:alpha val="10196"/>
              </a:srgbClr>
            </a:outerShdw>
          </a:effectLst>
        </p:spPr>
      </p:sp>
      <p:sp>
        <p:nvSpPr>
          <p:cNvPr id="28" name="Text 26"/>
          <p:cNvSpPr/>
          <p:nvPr/>
        </p:nvSpPr>
        <p:spPr>
          <a:xfrm>
            <a:off x="5853226" y="1349460"/>
            <a:ext cx="5828919" cy="262395"/>
          </a:xfrm>
          <a:prstGeom prst="rect">
            <a:avLst/>
          </a:prstGeom>
          <a:noFill/>
          <a:ln/>
        </p:spPr>
        <p:txBody>
          <a:bodyPr wrap="square" lIns="0" tIns="0" rIns="0" bIns="0" rtlCol="0" anchor="ctr"/>
          <a:lstStyle/>
          <a:p>
            <a:pPr algn="ctr">
              <a:lnSpc>
                <a:spcPct val="120000"/>
              </a:lnSpc>
            </a:pPr>
            <a:r>
              <a:rPr lang="en-US" sz="1476" b="1" dirty="0">
                <a:solidFill>
                  <a:srgbClr val="1A3C34"/>
                </a:solidFill>
                <a:latin typeface="Noto Sans SC" pitchFamily="34" charset="0"/>
                <a:ea typeface="Noto Sans SC" pitchFamily="34" charset="-122"/>
                <a:cs typeface="Noto Sans SC" pitchFamily="34" charset="-120"/>
              </a:rPr>
              <a:t>Trend Progress KOTAKU (2019-2025)</a:t>
            </a:r>
            <a:endParaRPr lang="en-US" sz="1600" dirty="0"/>
          </a:p>
        </p:txBody>
      </p:sp>
      <p:pic>
        <p:nvPicPr>
          <p:cNvPr id="29" name="Image 0" descr="https://kimi-img.moonshot.cn/pub/slides/26-02-25-17:23:41-d6fbv7e4t3osd4e3v0f0.png">    </p:cNvPr>
          <p:cNvPicPr>
            <a:picLocks noChangeAspect="1"/>
          </p:cNvPicPr>
          <p:nvPr/>
        </p:nvPicPr>
        <p:blipFill>
          <a:blip r:embed="rId1"/>
          <a:srcRect l="0" r="0" t="0" b="0"/>
          <a:stretch/>
        </p:blipFill>
        <p:spPr>
          <a:xfrm>
            <a:off x="5900082" y="1724311"/>
            <a:ext cx="5622752" cy="2623951"/>
          </a:xfrm>
          <a:prstGeom prst="roundRect">
            <a:avLst>
              <a:gd name="adj" fmla="val 0"/>
            </a:avLst>
          </a:prstGeom>
        </p:spPr>
      </p:pic>
      <p:sp>
        <p:nvSpPr>
          <p:cNvPr id="30" name="Shape 27"/>
          <p:cNvSpPr/>
          <p:nvPr/>
        </p:nvSpPr>
        <p:spPr>
          <a:xfrm>
            <a:off x="5717343" y="5318186"/>
            <a:ext cx="6100686" cy="1536885"/>
          </a:xfrm>
          <a:custGeom>
            <a:avLst/>
            <a:gdLst/>
            <a:ahLst/>
            <a:cxnLst/>
            <a:rect l="l" t="t" r="r" b="b"/>
            <a:pathLst>
              <a:path w="6100686" h="1536885">
                <a:moveTo>
                  <a:pt x="112454" y="0"/>
                </a:moveTo>
                <a:lnTo>
                  <a:pt x="5988232" y="0"/>
                </a:lnTo>
                <a:cubicBezTo>
                  <a:pt x="6050338" y="0"/>
                  <a:pt x="6100686" y="50347"/>
                  <a:pt x="6100686" y="112454"/>
                </a:cubicBezTo>
                <a:lnTo>
                  <a:pt x="6100686" y="1424432"/>
                </a:lnTo>
                <a:cubicBezTo>
                  <a:pt x="6100686" y="1486497"/>
                  <a:pt x="6050297" y="1536885"/>
                  <a:pt x="5988232" y="1536885"/>
                </a:cubicBezTo>
                <a:lnTo>
                  <a:pt x="112454" y="1536885"/>
                </a:lnTo>
                <a:cubicBezTo>
                  <a:pt x="50347" y="1536885"/>
                  <a:pt x="0" y="1486538"/>
                  <a:pt x="0" y="1424432"/>
                </a:cubicBezTo>
                <a:lnTo>
                  <a:pt x="0" y="112454"/>
                </a:lnTo>
                <a:cubicBezTo>
                  <a:pt x="0" y="50347"/>
                  <a:pt x="50347" y="0"/>
                  <a:pt x="112454" y="0"/>
                </a:cubicBezTo>
                <a:close/>
              </a:path>
            </a:pathLst>
          </a:custGeom>
          <a:solidFill>
            <a:srgbClr val="F7F5F0"/>
          </a:solidFill>
          <a:ln w="12700">
            <a:solidFill>
              <a:srgbClr val="D4A017"/>
            </a:solidFill>
            <a:prstDash val="solid"/>
          </a:ln>
        </p:spPr>
      </p:sp>
      <p:sp>
        <p:nvSpPr>
          <p:cNvPr id="31" name="Shape 28"/>
          <p:cNvSpPr/>
          <p:nvPr/>
        </p:nvSpPr>
        <p:spPr>
          <a:xfrm>
            <a:off x="5890711" y="5547782"/>
            <a:ext cx="187425" cy="187425"/>
          </a:xfrm>
          <a:custGeom>
            <a:avLst/>
            <a:gdLst/>
            <a:ahLst/>
            <a:cxnLst/>
            <a:rect l="l" t="t" r="r" b="b"/>
            <a:pathLst>
              <a:path w="187425" h="187425">
                <a:moveTo>
                  <a:pt x="93713" y="187425"/>
                </a:moveTo>
                <a:cubicBezTo>
                  <a:pt x="145434" y="187425"/>
                  <a:pt x="187425" y="145434"/>
                  <a:pt x="187425" y="93713"/>
                </a:cubicBezTo>
                <a:cubicBezTo>
                  <a:pt x="187425" y="41991"/>
                  <a:pt x="145434" y="0"/>
                  <a:pt x="93713" y="0"/>
                </a:cubicBezTo>
                <a:cubicBezTo>
                  <a:pt x="41991" y="0"/>
                  <a:pt x="0" y="41991"/>
                  <a:pt x="0" y="93713"/>
                </a:cubicBezTo>
                <a:cubicBezTo>
                  <a:pt x="0" y="145434"/>
                  <a:pt x="41991" y="187425"/>
                  <a:pt x="93713" y="187425"/>
                </a:cubicBezTo>
                <a:close/>
                <a:moveTo>
                  <a:pt x="81998" y="58570"/>
                </a:moveTo>
                <a:cubicBezTo>
                  <a:pt x="81998" y="52105"/>
                  <a:pt x="87247" y="46856"/>
                  <a:pt x="93713" y="46856"/>
                </a:cubicBezTo>
                <a:cubicBezTo>
                  <a:pt x="100178" y="46856"/>
                  <a:pt x="105427" y="52105"/>
                  <a:pt x="105427" y="58570"/>
                </a:cubicBezTo>
                <a:cubicBezTo>
                  <a:pt x="105427" y="65035"/>
                  <a:pt x="100178" y="70284"/>
                  <a:pt x="93713" y="70284"/>
                </a:cubicBezTo>
                <a:cubicBezTo>
                  <a:pt x="87247" y="70284"/>
                  <a:pt x="81998" y="65035"/>
                  <a:pt x="81998" y="58570"/>
                </a:cubicBezTo>
                <a:close/>
                <a:moveTo>
                  <a:pt x="79070" y="81998"/>
                </a:moveTo>
                <a:lnTo>
                  <a:pt x="96641" y="81998"/>
                </a:lnTo>
                <a:cubicBezTo>
                  <a:pt x="101510" y="81998"/>
                  <a:pt x="105427" y="85915"/>
                  <a:pt x="105427" y="90784"/>
                </a:cubicBezTo>
                <a:lnTo>
                  <a:pt x="105427" y="122998"/>
                </a:lnTo>
                <a:lnTo>
                  <a:pt x="108355" y="122998"/>
                </a:lnTo>
                <a:cubicBezTo>
                  <a:pt x="113224" y="122998"/>
                  <a:pt x="117141" y="126915"/>
                  <a:pt x="117141" y="131783"/>
                </a:cubicBezTo>
                <a:cubicBezTo>
                  <a:pt x="117141" y="136652"/>
                  <a:pt x="113224" y="140569"/>
                  <a:pt x="108355" y="140569"/>
                </a:cubicBezTo>
                <a:lnTo>
                  <a:pt x="79070" y="140569"/>
                </a:lnTo>
                <a:cubicBezTo>
                  <a:pt x="74201" y="140569"/>
                  <a:pt x="70284" y="136652"/>
                  <a:pt x="70284" y="131783"/>
                </a:cubicBezTo>
                <a:cubicBezTo>
                  <a:pt x="70284" y="126915"/>
                  <a:pt x="74201" y="122998"/>
                  <a:pt x="79070" y="122998"/>
                </a:cubicBezTo>
                <a:lnTo>
                  <a:pt x="87855" y="122998"/>
                </a:lnTo>
                <a:lnTo>
                  <a:pt x="87855" y="99570"/>
                </a:lnTo>
                <a:lnTo>
                  <a:pt x="79070" y="99570"/>
                </a:lnTo>
                <a:cubicBezTo>
                  <a:pt x="74201" y="99570"/>
                  <a:pt x="70284" y="95653"/>
                  <a:pt x="70284" y="90784"/>
                </a:cubicBezTo>
                <a:cubicBezTo>
                  <a:pt x="70284" y="85915"/>
                  <a:pt x="74201" y="81998"/>
                  <a:pt x="79070" y="81998"/>
                </a:cubicBezTo>
                <a:close/>
              </a:path>
            </a:pathLst>
          </a:custGeom>
          <a:solidFill>
            <a:srgbClr val="D4A017"/>
          </a:solidFill>
          <a:ln/>
        </p:spPr>
      </p:sp>
      <p:sp>
        <p:nvSpPr>
          <p:cNvPr id="32" name="Text 29"/>
          <p:cNvSpPr/>
          <p:nvPr/>
        </p:nvSpPr>
        <p:spPr>
          <a:xfrm>
            <a:off x="6167749" y="5510297"/>
            <a:ext cx="5529039" cy="224910"/>
          </a:xfrm>
          <a:prstGeom prst="rect">
            <a:avLst/>
          </a:prstGeom>
          <a:noFill/>
          <a:ln/>
        </p:spPr>
        <p:txBody>
          <a:bodyPr wrap="square" lIns="0" tIns="0" rIns="0" bIns="0" rtlCol="0" anchor="ctr"/>
          <a:lstStyle/>
          <a:p>
            <a:pPr>
              <a:lnSpc>
                <a:spcPct val="130000"/>
              </a:lnSpc>
            </a:pPr>
            <a:r>
              <a:rPr lang="en-US" sz="1181" b="1" dirty="0">
                <a:solidFill>
                  <a:srgbClr val="1A3C34"/>
                </a:solidFill>
                <a:latin typeface="MiSans" pitchFamily="34" charset="0"/>
                <a:ea typeface="MiSans" pitchFamily="34" charset="-122"/>
                <a:cs typeface="MiSans" pitchFamily="34" charset="-120"/>
              </a:rPr>
              <a:t>Catatan Penting</a:t>
            </a:r>
            <a:endParaRPr lang="en-US" sz="1600" dirty="0"/>
          </a:p>
        </p:txBody>
      </p:sp>
      <p:sp>
        <p:nvSpPr>
          <p:cNvPr id="33" name="Text 30"/>
          <p:cNvSpPr/>
          <p:nvPr/>
        </p:nvSpPr>
        <p:spPr>
          <a:xfrm>
            <a:off x="6167749" y="5810177"/>
            <a:ext cx="5519668" cy="852784"/>
          </a:xfrm>
          <a:prstGeom prst="rect">
            <a:avLst/>
          </a:prstGeom>
          <a:noFill/>
          <a:ln/>
        </p:spPr>
        <p:txBody>
          <a:bodyPr wrap="square" lIns="0" tIns="0" rIns="0" bIns="0" rtlCol="0" anchor="ctr"/>
          <a:lstStyle/>
          <a:p>
            <a:pPr>
              <a:lnSpc>
                <a:spcPct val="140000"/>
              </a:lnSpc>
            </a:pPr>
            <a:r>
              <a:rPr lang="en-US" sz="1033" b="1" dirty="0">
                <a:solidFill>
                  <a:srgbClr val="1C1C1C"/>
                </a:solidFill>
                <a:latin typeface="MiSans" pitchFamily="34" charset="0"/>
                <a:ea typeface="MiSans" pitchFamily="34" charset="-122"/>
                <a:cs typeface="MiSans" pitchFamily="34" charset="-120"/>
              </a:rPr>
              <a:t>"Tertangani" ≠ "Baseline dikurangi"</a:t>
            </a:r>
            <a:pPr>
              <a:lnSpc>
                <a:spcPct val="140000"/>
              </a:lnSpc>
            </a:pPr>
            <a:r>
              <a:rPr lang="en-US" sz="1033" dirty="0">
                <a:solidFill>
                  <a:srgbClr val="1C1C1C"/>
                </a:solidFill>
                <a:latin typeface="MiSans" pitchFamily="34" charset="0"/>
                <a:ea typeface="MiSans" pitchFamily="34" charset="-122"/>
                <a:cs typeface="MiSans" pitchFamily="34" charset="-120"/>
              </a:rPr>
              <a:t> karena kumuh baru dapat muncul kapan saja akibat urbanisasi, pertumbuhan penduduk, dan perubahan kondisi sosial-ekonomi. Program KOTAKU terus beradaptasi untuk menangani kumuh existing dan mencegah munculnya kumuh baru.</a:t>
            </a:r>
            <a:endParaRPr lang="en-US" sz="1600" dirty="0"/>
          </a:p>
        </p:txBody>
      </p:sp>
    </p:spTree>
  </p:cSld>
  <p:clrMapOvr>
    <a:masterClrMapping/>
  </p:clrMapOvr>
  <p:transition>
    <p:fade/>
    <p:spd val="med"/>
  </p:transition>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1A3C34"/>
        </a:solidFill>
      </p:bgPr>
    </p:bg>
    <p:spTree>
      <p:nvGrpSpPr>
        <p:cNvPr id="1" name=""/>
        <p:cNvGrpSpPr/>
        <p:nvPr/>
      </p:nvGrpSpPr>
      <p:grpSpPr>
        <a:xfrm>
          <a:off x="0" y="0"/>
          <a:ext cx="0" cy="0"/>
          <a:chOff x="0" y="0"/>
          <a:chExt cx="0" cy="0"/>
        </a:xfrm>
      </p:grpSpPr>
      <p:sp>
        <p:nvSpPr>
          <p:cNvPr id="2" name="Shape 0"/>
          <p:cNvSpPr/>
          <p:nvPr/>
        </p:nvSpPr>
        <p:spPr>
          <a:xfrm>
            <a:off x="381000" y="400050"/>
            <a:ext cx="38100" cy="304800"/>
          </a:xfrm>
          <a:custGeom>
            <a:avLst/>
            <a:gdLst/>
            <a:ahLst/>
            <a:cxnLst/>
            <a:rect l="l" t="t" r="r" b="b"/>
            <a:pathLst>
              <a:path w="38100" h="304800">
                <a:moveTo>
                  <a:pt x="0" y="0"/>
                </a:moveTo>
                <a:lnTo>
                  <a:pt x="38100" y="0"/>
                </a:lnTo>
                <a:lnTo>
                  <a:pt x="38100" y="304800"/>
                </a:lnTo>
                <a:lnTo>
                  <a:pt x="0" y="304800"/>
                </a:lnTo>
                <a:lnTo>
                  <a:pt x="0" y="0"/>
                </a:lnTo>
                <a:close/>
              </a:path>
            </a:pathLst>
          </a:custGeom>
          <a:solidFill>
            <a:srgbClr val="D4A017"/>
          </a:solidFill>
          <a:ln/>
        </p:spPr>
      </p:sp>
      <p:sp>
        <p:nvSpPr>
          <p:cNvPr id="3" name="Text 1"/>
          <p:cNvSpPr/>
          <p:nvPr/>
        </p:nvSpPr>
        <p:spPr>
          <a:xfrm>
            <a:off x="533400" y="381000"/>
            <a:ext cx="5048250" cy="342900"/>
          </a:xfrm>
          <a:prstGeom prst="rect">
            <a:avLst/>
          </a:prstGeom>
          <a:noFill/>
          <a:ln/>
        </p:spPr>
        <p:txBody>
          <a:bodyPr wrap="square" lIns="0" tIns="0" rIns="0" bIns="0" rtlCol="0" anchor="ctr"/>
          <a:lstStyle/>
          <a:p>
            <a:pPr>
              <a:lnSpc>
                <a:spcPct val="100000"/>
              </a:lnSpc>
            </a:pPr>
            <a:r>
              <a:rPr lang="en-US" sz="2250" b="1" dirty="0">
                <a:solidFill>
                  <a:srgbClr val="FFFFFF"/>
                </a:solidFill>
                <a:latin typeface="Noto Sans SC" pitchFamily="34" charset="0"/>
                <a:ea typeface="Noto Sans SC" pitchFamily="34" charset="-122"/>
                <a:cs typeface="Noto Sans SC" pitchFamily="34" charset="-120"/>
              </a:rPr>
              <a:t>Transformasi Digital: The Big Picture</a:t>
            </a:r>
            <a:endParaRPr lang="en-US" sz="1600" dirty="0"/>
          </a:p>
        </p:txBody>
      </p:sp>
      <p:sp>
        <p:nvSpPr>
          <p:cNvPr id="4" name="Text 2"/>
          <p:cNvSpPr/>
          <p:nvPr/>
        </p:nvSpPr>
        <p:spPr>
          <a:xfrm>
            <a:off x="533400" y="800100"/>
            <a:ext cx="11353800" cy="228600"/>
          </a:xfrm>
          <a:prstGeom prst="rect">
            <a:avLst/>
          </a:prstGeom>
          <a:noFill/>
          <a:ln/>
        </p:spPr>
        <p:txBody>
          <a:bodyPr wrap="square" lIns="0" tIns="0" rIns="0" bIns="0" rtlCol="0" anchor="ctr"/>
          <a:lstStyle/>
          <a:p>
            <a:pPr>
              <a:lnSpc>
                <a:spcPct val="130000"/>
              </a:lnSpc>
            </a:pPr>
            <a:r>
              <a:rPr lang="en-US" sz="1200" dirty="0">
                <a:solidFill>
                  <a:srgbClr val="FFFFFF">
                    <a:alpha val="70000"/>
                  </a:srgbClr>
                </a:solidFill>
                <a:latin typeface="MiSans" pitchFamily="34" charset="0"/>
                <a:ea typeface="MiSans" pitchFamily="34" charset="-122"/>
                <a:cs typeface="MiSans" pitchFamily="34" charset="-120"/>
              </a:rPr>
              <a:t>Dari satu database di 2021, kini sebuah ekosistem digital penuh</a:t>
            </a:r>
            <a:endParaRPr lang="en-US" sz="1600" dirty="0"/>
          </a:p>
        </p:txBody>
      </p:sp>
      <p:sp>
        <p:nvSpPr>
          <p:cNvPr id="5" name="Text 3"/>
          <p:cNvSpPr/>
          <p:nvPr/>
        </p:nvSpPr>
        <p:spPr>
          <a:xfrm>
            <a:off x="152400" y="1747838"/>
            <a:ext cx="4067175" cy="914400"/>
          </a:xfrm>
          <a:prstGeom prst="rect">
            <a:avLst/>
          </a:prstGeom>
          <a:noFill/>
          <a:ln/>
        </p:spPr>
        <p:txBody>
          <a:bodyPr wrap="square" lIns="0" tIns="0" rIns="0" bIns="0" rtlCol="0" anchor="ctr"/>
          <a:lstStyle/>
          <a:p>
            <a:pPr algn="ctr">
              <a:lnSpc>
                <a:spcPct val="80000"/>
              </a:lnSpc>
            </a:pPr>
            <a:r>
              <a:rPr lang="en-US" sz="7200" dirty="0">
                <a:solidFill>
                  <a:srgbClr val="D4A017"/>
                </a:solidFill>
                <a:latin typeface="Noto Sans SC" pitchFamily="34" charset="0"/>
                <a:ea typeface="Noto Sans SC" pitchFamily="34" charset="-122"/>
                <a:cs typeface="Noto Sans SC" pitchFamily="34" charset="-120"/>
              </a:rPr>
              <a:t>6</a:t>
            </a:r>
            <a:endParaRPr lang="en-US" sz="1600" dirty="0"/>
          </a:p>
        </p:txBody>
      </p:sp>
      <p:sp>
        <p:nvSpPr>
          <p:cNvPr id="6" name="Text 4"/>
          <p:cNvSpPr/>
          <p:nvPr/>
        </p:nvSpPr>
        <p:spPr>
          <a:xfrm>
            <a:off x="323850" y="2776538"/>
            <a:ext cx="3724275" cy="304800"/>
          </a:xfrm>
          <a:prstGeom prst="rect">
            <a:avLst/>
          </a:prstGeom>
          <a:noFill/>
          <a:ln/>
        </p:spPr>
        <p:txBody>
          <a:bodyPr wrap="square" lIns="0" tIns="0" rIns="0" bIns="0" rtlCol="0" anchor="ctr"/>
          <a:lstStyle/>
          <a:p>
            <a:pPr algn="ctr">
              <a:lnSpc>
                <a:spcPct val="110000"/>
              </a:lnSpc>
            </a:pPr>
            <a:r>
              <a:rPr lang="en-US" sz="1800" b="1" dirty="0">
                <a:solidFill>
                  <a:srgbClr val="FFFFFF"/>
                </a:solidFill>
                <a:latin typeface="Noto Sans SC" pitchFamily="34" charset="0"/>
                <a:ea typeface="Noto Sans SC" pitchFamily="34" charset="-122"/>
                <a:cs typeface="Noto Sans SC" pitchFamily="34" charset="-120"/>
              </a:rPr>
              <a:t>Aplikasi Aktif</a:t>
            </a:r>
            <a:endParaRPr lang="en-US" sz="1600" dirty="0"/>
          </a:p>
        </p:txBody>
      </p:sp>
      <p:sp>
        <p:nvSpPr>
          <p:cNvPr id="7" name="Text 5"/>
          <p:cNvSpPr/>
          <p:nvPr/>
        </p:nvSpPr>
        <p:spPr>
          <a:xfrm>
            <a:off x="342900" y="3157538"/>
            <a:ext cx="3686175" cy="228600"/>
          </a:xfrm>
          <a:prstGeom prst="rect">
            <a:avLst/>
          </a:prstGeom>
          <a:noFill/>
          <a:ln/>
        </p:spPr>
        <p:txBody>
          <a:bodyPr wrap="square" lIns="0" tIns="0" rIns="0" bIns="0" rtlCol="0" anchor="ctr"/>
          <a:lstStyle/>
          <a:p>
            <a:pPr algn="ctr">
              <a:lnSpc>
                <a:spcPct val="130000"/>
              </a:lnSpc>
            </a:pPr>
            <a:r>
              <a:rPr lang="en-US" sz="1200" dirty="0">
                <a:solidFill>
                  <a:srgbClr val="FFFFFF">
                    <a:alpha val="60000"/>
                  </a:srgbClr>
                </a:solidFill>
                <a:latin typeface="MiSans" pitchFamily="34" charset="0"/>
                <a:ea typeface="MiSans" pitchFamily="34" charset="-122"/>
                <a:cs typeface="MiSans" pitchFamily="34" charset="-120"/>
              </a:rPr>
              <a:t>Sistem produksi dengan uptime 99.5%–99.9%</a:t>
            </a:r>
            <a:endParaRPr lang="en-US" sz="1600" dirty="0"/>
          </a:p>
        </p:txBody>
      </p:sp>
      <p:sp>
        <p:nvSpPr>
          <p:cNvPr id="8" name="Text 6"/>
          <p:cNvSpPr/>
          <p:nvPr/>
        </p:nvSpPr>
        <p:spPr>
          <a:xfrm>
            <a:off x="4063975" y="1747838"/>
            <a:ext cx="4067175" cy="914400"/>
          </a:xfrm>
          <a:prstGeom prst="rect">
            <a:avLst/>
          </a:prstGeom>
          <a:noFill/>
          <a:ln/>
        </p:spPr>
        <p:txBody>
          <a:bodyPr wrap="square" lIns="0" tIns="0" rIns="0" bIns="0" rtlCol="0" anchor="ctr"/>
          <a:lstStyle/>
          <a:p>
            <a:pPr algn="ctr">
              <a:lnSpc>
                <a:spcPct val="80000"/>
              </a:lnSpc>
            </a:pPr>
            <a:r>
              <a:rPr lang="en-US" sz="7200" dirty="0">
                <a:solidFill>
                  <a:srgbClr val="D4A017"/>
                </a:solidFill>
                <a:latin typeface="Noto Sans SC" pitchFamily="34" charset="0"/>
                <a:ea typeface="Noto Sans SC" pitchFamily="34" charset="-122"/>
                <a:cs typeface="Noto Sans SC" pitchFamily="34" charset="-120"/>
              </a:rPr>
              <a:t>8</a:t>
            </a:r>
            <a:endParaRPr lang="en-US" sz="1600" dirty="0"/>
          </a:p>
        </p:txBody>
      </p:sp>
      <p:sp>
        <p:nvSpPr>
          <p:cNvPr id="9" name="Text 7"/>
          <p:cNvSpPr/>
          <p:nvPr/>
        </p:nvSpPr>
        <p:spPr>
          <a:xfrm>
            <a:off x="4235425" y="2776538"/>
            <a:ext cx="3724275" cy="304800"/>
          </a:xfrm>
          <a:prstGeom prst="rect">
            <a:avLst/>
          </a:prstGeom>
          <a:noFill/>
          <a:ln/>
        </p:spPr>
        <p:txBody>
          <a:bodyPr wrap="square" lIns="0" tIns="0" rIns="0" bIns="0" rtlCol="0" anchor="ctr"/>
          <a:lstStyle/>
          <a:p>
            <a:pPr algn="ctr">
              <a:lnSpc>
                <a:spcPct val="110000"/>
              </a:lnSpc>
            </a:pPr>
            <a:r>
              <a:rPr lang="en-US" sz="1800" b="1" dirty="0">
                <a:solidFill>
                  <a:srgbClr val="FFFFFF"/>
                </a:solidFill>
                <a:latin typeface="Noto Sans SC" pitchFamily="34" charset="0"/>
                <a:ea typeface="Noto Sans SC" pitchFamily="34" charset="-122"/>
                <a:cs typeface="Noto Sans SC" pitchFamily="34" charset="-120"/>
              </a:rPr>
              <a:t>Segera Hadir</a:t>
            </a:r>
            <a:endParaRPr lang="en-US" sz="1600" dirty="0"/>
          </a:p>
        </p:txBody>
      </p:sp>
      <p:sp>
        <p:nvSpPr>
          <p:cNvPr id="10" name="Text 8"/>
          <p:cNvSpPr/>
          <p:nvPr/>
        </p:nvSpPr>
        <p:spPr>
          <a:xfrm>
            <a:off x="4254475" y="3157538"/>
            <a:ext cx="3686175" cy="228600"/>
          </a:xfrm>
          <a:prstGeom prst="rect">
            <a:avLst/>
          </a:prstGeom>
          <a:noFill/>
          <a:ln/>
        </p:spPr>
        <p:txBody>
          <a:bodyPr wrap="square" lIns="0" tIns="0" rIns="0" bIns="0" rtlCol="0" anchor="ctr"/>
          <a:lstStyle/>
          <a:p>
            <a:pPr algn="ctr">
              <a:lnSpc>
                <a:spcPct val="130000"/>
              </a:lnSpc>
            </a:pPr>
            <a:r>
              <a:rPr lang="en-US" sz="1200" dirty="0">
                <a:solidFill>
                  <a:srgbClr val="FFFFFF">
                    <a:alpha val="60000"/>
                  </a:srgbClr>
                </a:solidFill>
                <a:latin typeface="MiSans" pitchFamily="34" charset="0"/>
                <a:ea typeface="MiSans" pitchFamily="34" charset="-122"/>
                <a:cs typeface="MiSans" pitchFamily="34" charset="-120"/>
              </a:rPr>
              <a:t>Pipeline digital 2025–2026</a:t>
            </a:r>
            <a:endParaRPr lang="en-US" sz="1600" dirty="0"/>
          </a:p>
        </p:txBody>
      </p:sp>
      <p:sp>
        <p:nvSpPr>
          <p:cNvPr id="11" name="Text 9"/>
          <p:cNvSpPr/>
          <p:nvPr/>
        </p:nvSpPr>
        <p:spPr>
          <a:xfrm>
            <a:off x="7975550" y="1747838"/>
            <a:ext cx="4067175" cy="914400"/>
          </a:xfrm>
          <a:prstGeom prst="rect">
            <a:avLst/>
          </a:prstGeom>
          <a:noFill/>
          <a:ln/>
        </p:spPr>
        <p:txBody>
          <a:bodyPr wrap="square" lIns="0" tIns="0" rIns="0" bIns="0" rtlCol="0" anchor="ctr"/>
          <a:lstStyle/>
          <a:p>
            <a:pPr algn="ctr">
              <a:lnSpc>
                <a:spcPct val="80000"/>
              </a:lnSpc>
            </a:pPr>
            <a:r>
              <a:rPr lang="en-US" sz="7200" dirty="0">
                <a:solidFill>
                  <a:srgbClr val="D4A017"/>
                </a:solidFill>
                <a:latin typeface="Noto Sans SC" pitchFamily="34" charset="0"/>
                <a:ea typeface="Noto Sans SC" pitchFamily="34" charset="-122"/>
                <a:cs typeface="Noto Sans SC" pitchFamily="34" charset="-120"/>
              </a:rPr>
              <a:t>99.7%</a:t>
            </a:r>
            <a:endParaRPr lang="en-US" sz="1600" dirty="0"/>
          </a:p>
        </p:txBody>
      </p:sp>
      <p:sp>
        <p:nvSpPr>
          <p:cNvPr id="12" name="Text 10"/>
          <p:cNvSpPr/>
          <p:nvPr/>
        </p:nvSpPr>
        <p:spPr>
          <a:xfrm>
            <a:off x="8147000" y="2776538"/>
            <a:ext cx="3724275" cy="304800"/>
          </a:xfrm>
          <a:prstGeom prst="rect">
            <a:avLst/>
          </a:prstGeom>
          <a:noFill/>
          <a:ln/>
        </p:spPr>
        <p:txBody>
          <a:bodyPr wrap="square" lIns="0" tIns="0" rIns="0" bIns="0" rtlCol="0" anchor="ctr"/>
          <a:lstStyle/>
          <a:p>
            <a:pPr algn="ctr">
              <a:lnSpc>
                <a:spcPct val="110000"/>
              </a:lnSpc>
            </a:pPr>
            <a:r>
              <a:rPr lang="en-US" sz="1800" b="1" dirty="0">
                <a:solidFill>
                  <a:srgbClr val="FFFFFF"/>
                </a:solidFill>
                <a:latin typeface="Noto Sans SC" pitchFamily="34" charset="0"/>
                <a:ea typeface="Noto Sans SC" pitchFamily="34" charset="-122"/>
                <a:cs typeface="Noto Sans SC" pitchFamily="34" charset="-120"/>
              </a:rPr>
              <a:t>Rata-rata Uptime</a:t>
            </a:r>
            <a:endParaRPr lang="en-US" sz="1600" dirty="0"/>
          </a:p>
        </p:txBody>
      </p:sp>
      <p:sp>
        <p:nvSpPr>
          <p:cNvPr id="13" name="Text 11"/>
          <p:cNvSpPr/>
          <p:nvPr/>
        </p:nvSpPr>
        <p:spPr>
          <a:xfrm>
            <a:off x="8166050" y="3157538"/>
            <a:ext cx="3686175" cy="228600"/>
          </a:xfrm>
          <a:prstGeom prst="rect">
            <a:avLst/>
          </a:prstGeom>
          <a:noFill/>
          <a:ln/>
        </p:spPr>
        <p:txBody>
          <a:bodyPr wrap="square" lIns="0" tIns="0" rIns="0" bIns="0" rtlCol="0" anchor="ctr"/>
          <a:lstStyle/>
          <a:p>
            <a:pPr algn="ctr">
              <a:lnSpc>
                <a:spcPct val="130000"/>
              </a:lnSpc>
            </a:pPr>
            <a:r>
              <a:rPr lang="en-US" sz="1200" dirty="0">
                <a:solidFill>
                  <a:srgbClr val="FFFFFF">
                    <a:alpha val="60000"/>
                  </a:srgbClr>
                </a:solidFill>
                <a:latin typeface="MiSans" pitchFamily="34" charset="0"/>
                <a:ea typeface="MiSans" pitchFamily="34" charset="-122"/>
                <a:cs typeface="MiSans" pitchFamily="34" charset="-120"/>
              </a:rPr>
              <a:t>Ketersediaan sistem selama 24/7</a:t>
            </a:r>
            <a:endParaRPr lang="en-US" sz="1600" dirty="0"/>
          </a:p>
        </p:txBody>
      </p:sp>
      <p:sp>
        <p:nvSpPr>
          <p:cNvPr id="14" name="Shape 12"/>
          <p:cNvSpPr/>
          <p:nvPr/>
        </p:nvSpPr>
        <p:spPr>
          <a:xfrm>
            <a:off x="385763" y="3695700"/>
            <a:ext cx="11420475" cy="1085850"/>
          </a:xfrm>
          <a:custGeom>
            <a:avLst/>
            <a:gdLst/>
            <a:ahLst/>
            <a:cxnLst/>
            <a:rect l="l" t="t" r="r" b="b"/>
            <a:pathLst>
              <a:path w="11420475" h="1085850">
                <a:moveTo>
                  <a:pt x="114297" y="0"/>
                </a:moveTo>
                <a:lnTo>
                  <a:pt x="11306178" y="0"/>
                </a:lnTo>
                <a:cubicBezTo>
                  <a:pt x="11369303" y="0"/>
                  <a:pt x="11420475" y="51172"/>
                  <a:pt x="11420475" y="114297"/>
                </a:cubicBezTo>
                <a:lnTo>
                  <a:pt x="11420475" y="971553"/>
                </a:lnTo>
                <a:cubicBezTo>
                  <a:pt x="11420475" y="1034678"/>
                  <a:pt x="11369303" y="1085850"/>
                  <a:pt x="11306178" y="1085850"/>
                </a:cubicBezTo>
                <a:lnTo>
                  <a:pt x="114297" y="1085850"/>
                </a:lnTo>
                <a:cubicBezTo>
                  <a:pt x="51172" y="1085850"/>
                  <a:pt x="0" y="1034678"/>
                  <a:pt x="0" y="971553"/>
                </a:cubicBezTo>
                <a:lnTo>
                  <a:pt x="0" y="114297"/>
                </a:lnTo>
                <a:cubicBezTo>
                  <a:pt x="0" y="51172"/>
                  <a:pt x="51172" y="0"/>
                  <a:pt x="114297" y="0"/>
                </a:cubicBezTo>
                <a:close/>
              </a:path>
            </a:pathLst>
          </a:custGeom>
          <a:solidFill>
            <a:srgbClr val="FFFFFF">
              <a:alpha val="10196"/>
            </a:srgbClr>
          </a:solidFill>
          <a:ln w="12700">
            <a:solidFill>
              <a:srgbClr val="FFFFFF">
                <a:alpha val="20000"/>
              </a:srgbClr>
            </a:solidFill>
            <a:prstDash val="solid"/>
          </a:ln>
        </p:spPr>
      </p:sp>
      <p:sp>
        <p:nvSpPr>
          <p:cNvPr id="15" name="Text 13"/>
          <p:cNvSpPr/>
          <p:nvPr/>
        </p:nvSpPr>
        <p:spPr>
          <a:xfrm>
            <a:off x="571500" y="3929063"/>
            <a:ext cx="11049000" cy="619125"/>
          </a:xfrm>
          <a:prstGeom prst="rect">
            <a:avLst/>
          </a:prstGeom>
          <a:noFill/>
          <a:ln/>
        </p:spPr>
        <p:txBody>
          <a:bodyPr wrap="square" lIns="0" tIns="0" rIns="0" bIns="0" rtlCol="0" anchor="ctr"/>
          <a:lstStyle/>
          <a:p>
            <a:pPr algn="ctr">
              <a:lnSpc>
                <a:spcPct val="140000"/>
              </a:lnSpc>
            </a:pPr>
            <a:r>
              <a:rPr lang="en-US" sz="1500" dirty="0">
                <a:solidFill>
                  <a:srgbClr val="FFFFFF"/>
                </a:solidFill>
                <a:latin typeface="Noto Sans SC" pitchFamily="34" charset="0"/>
                <a:ea typeface="Noto Sans SC" pitchFamily="34" charset="-122"/>
                <a:cs typeface="Noto Sans SC" pitchFamily="34" charset="-120"/>
              </a:rPr>
              <a:t>"Transformasi digital Direktorat Bangkim adalah </a:t>
            </a:r>
            <a:pPr algn="ctr">
              <a:lnSpc>
                <a:spcPct val="140000"/>
              </a:lnSpc>
            </a:pPr>
            <a:r>
              <a:rPr lang="en-US" sz="1500" b="1" dirty="0">
                <a:solidFill>
                  <a:srgbClr val="D4A017"/>
                </a:solidFill>
                <a:latin typeface="Noto Sans SC" pitchFamily="34" charset="0"/>
                <a:ea typeface="Noto Sans SC" pitchFamily="34" charset="-122"/>
                <a:cs typeface="Noto Sans SC" pitchFamily="34" charset="-120"/>
              </a:rPr>
              <a:t>transformasi institusional</a:t>
            </a:r>
            <a:pPr algn="ctr">
              <a:lnSpc>
                <a:spcPct val="140000"/>
              </a:lnSpc>
            </a:pPr>
            <a:r>
              <a:rPr lang="en-US" sz="1500" dirty="0">
                <a:solidFill>
                  <a:srgbClr val="FFFFFF"/>
                </a:solidFill>
                <a:latin typeface="Noto Sans SC" pitchFamily="34" charset="0"/>
                <a:ea typeface="Noto Sans SC" pitchFamily="34" charset="-122"/>
                <a:cs typeface="Noto Sans SC" pitchFamily="34" charset="-120"/>
              </a:rPr>
              <a:t>, bukan hanya fisik. Kami tidak hanya membangun infrastruktur — kami juga membangun </a:t>
            </a:r>
            <a:pPr algn="ctr">
              <a:lnSpc>
                <a:spcPct val="140000"/>
              </a:lnSpc>
            </a:pPr>
            <a:r>
              <a:rPr lang="en-US" sz="1500" b="1" dirty="0">
                <a:solidFill>
                  <a:srgbClr val="52B788"/>
                </a:solidFill>
                <a:latin typeface="Noto Sans SC" pitchFamily="34" charset="0"/>
                <a:ea typeface="Noto Sans SC" pitchFamily="34" charset="-122"/>
                <a:cs typeface="Noto Sans SC" pitchFamily="34" charset="-120"/>
              </a:rPr>
              <a:t>sistem saraf digital</a:t>
            </a:r>
            <a:pPr algn="ctr">
              <a:lnSpc>
                <a:spcPct val="140000"/>
              </a:lnSpc>
            </a:pPr>
            <a:r>
              <a:rPr lang="en-US" sz="1500" dirty="0">
                <a:solidFill>
                  <a:srgbClr val="FFFFFF"/>
                </a:solidFill>
                <a:latin typeface="Noto Sans SC" pitchFamily="34" charset="0"/>
                <a:ea typeface="Noto Sans SC" pitchFamily="34" charset="-122"/>
                <a:cs typeface="Noto Sans SC" pitchFamily="34" charset="-120"/>
              </a:rPr>
              <a:t> untuk mengelolanya."</a:t>
            </a:r>
            <a:endParaRPr lang="en-US" sz="1600" dirty="0"/>
          </a:p>
        </p:txBody>
      </p:sp>
      <p:sp>
        <p:nvSpPr>
          <p:cNvPr id="16" name="Shape 14"/>
          <p:cNvSpPr/>
          <p:nvPr/>
        </p:nvSpPr>
        <p:spPr>
          <a:xfrm>
            <a:off x="385763" y="5019675"/>
            <a:ext cx="2733675" cy="962025"/>
          </a:xfrm>
          <a:custGeom>
            <a:avLst/>
            <a:gdLst/>
            <a:ahLst/>
            <a:cxnLst/>
            <a:rect l="l" t="t" r="r" b="b"/>
            <a:pathLst>
              <a:path w="2733675" h="962025">
                <a:moveTo>
                  <a:pt x="76202" y="0"/>
                </a:moveTo>
                <a:lnTo>
                  <a:pt x="2657473" y="0"/>
                </a:lnTo>
                <a:cubicBezTo>
                  <a:pt x="2699530" y="0"/>
                  <a:pt x="2733675" y="34145"/>
                  <a:pt x="2733675" y="76202"/>
                </a:cubicBezTo>
                <a:lnTo>
                  <a:pt x="2733675" y="885823"/>
                </a:lnTo>
                <a:cubicBezTo>
                  <a:pt x="2733675" y="927880"/>
                  <a:pt x="2699530" y="962025"/>
                  <a:pt x="2657473" y="962025"/>
                </a:cubicBezTo>
                <a:lnTo>
                  <a:pt x="76202" y="962025"/>
                </a:lnTo>
                <a:cubicBezTo>
                  <a:pt x="34145" y="962025"/>
                  <a:pt x="0" y="927880"/>
                  <a:pt x="0" y="885823"/>
                </a:cubicBezTo>
                <a:lnTo>
                  <a:pt x="0" y="76202"/>
                </a:lnTo>
                <a:cubicBezTo>
                  <a:pt x="0" y="34145"/>
                  <a:pt x="34145" y="0"/>
                  <a:pt x="76202" y="0"/>
                </a:cubicBezTo>
                <a:close/>
              </a:path>
            </a:pathLst>
          </a:custGeom>
          <a:solidFill>
            <a:srgbClr val="FFFFFF">
              <a:alpha val="5098"/>
            </a:srgbClr>
          </a:solidFill>
          <a:ln w="12700">
            <a:solidFill>
              <a:srgbClr val="FFFFFF">
                <a:alpha val="10196"/>
              </a:srgbClr>
            </a:solidFill>
            <a:prstDash val="solid"/>
          </a:ln>
        </p:spPr>
      </p:sp>
      <p:sp>
        <p:nvSpPr>
          <p:cNvPr id="17" name="Shape 15"/>
          <p:cNvSpPr/>
          <p:nvPr/>
        </p:nvSpPr>
        <p:spPr>
          <a:xfrm>
            <a:off x="1652588" y="5176838"/>
            <a:ext cx="200025" cy="228600"/>
          </a:xfrm>
          <a:custGeom>
            <a:avLst/>
            <a:gdLst/>
            <a:ahLst/>
            <a:cxnLst/>
            <a:rect l="l" t="t" r="r" b="b"/>
            <a:pathLst>
              <a:path w="200025" h="228600">
                <a:moveTo>
                  <a:pt x="200025" y="91886"/>
                </a:moveTo>
                <a:cubicBezTo>
                  <a:pt x="193417" y="96262"/>
                  <a:pt x="185827" y="99789"/>
                  <a:pt x="177924" y="102602"/>
                </a:cubicBezTo>
                <a:cubicBezTo>
                  <a:pt x="156939" y="110103"/>
                  <a:pt x="129391" y="114300"/>
                  <a:pt x="100013" y="114300"/>
                </a:cubicBezTo>
                <a:cubicBezTo>
                  <a:pt x="70634" y="114300"/>
                  <a:pt x="43041" y="110058"/>
                  <a:pt x="22101" y="102602"/>
                </a:cubicBezTo>
                <a:cubicBezTo>
                  <a:pt x="14243" y="99789"/>
                  <a:pt x="6608" y="96262"/>
                  <a:pt x="0" y="91886"/>
                </a:cubicBezTo>
                <a:lnTo>
                  <a:pt x="0" y="128588"/>
                </a:lnTo>
                <a:cubicBezTo>
                  <a:pt x="0" y="148322"/>
                  <a:pt x="44782" y="164306"/>
                  <a:pt x="100013" y="164306"/>
                </a:cubicBezTo>
                <a:cubicBezTo>
                  <a:pt x="155243" y="164306"/>
                  <a:pt x="200025" y="148322"/>
                  <a:pt x="200025" y="128588"/>
                </a:cubicBezTo>
                <a:lnTo>
                  <a:pt x="200025" y="91886"/>
                </a:lnTo>
                <a:close/>
                <a:moveTo>
                  <a:pt x="200025" y="57150"/>
                </a:moveTo>
                <a:lnTo>
                  <a:pt x="200025" y="35719"/>
                </a:lnTo>
                <a:cubicBezTo>
                  <a:pt x="200025" y="15984"/>
                  <a:pt x="155243" y="0"/>
                  <a:pt x="100013" y="0"/>
                </a:cubicBezTo>
                <a:cubicBezTo>
                  <a:pt x="44782" y="0"/>
                  <a:pt x="0" y="15984"/>
                  <a:pt x="0" y="35719"/>
                </a:cubicBezTo>
                <a:lnTo>
                  <a:pt x="0" y="57150"/>
                </a:lnTo>
                <a:cubicBezTo>
                  <a:pt x="0" y="76885"/>
                  <a:pt x="44782" y="92869"/>
                  <a:pt x="100013" y="92869"/>
                </a:cubicBezTo>
                <a:cubicBezTo>
                  <a:pt x="155243" y="92869"/>
                  <a:pt x="200025" y="76885"/>
                  <a:pt x="200025" y="57150"/>
                </a:cubicBezTo>
                <a:close/>
                <a:moveTo>
                  <a:pt x="177924" y="174040"/>
                </a:moveTo>
                <a:cubicBezTo>
                  <a:pt x="156984" y="181496"/>
                  <a:pt x="129436" y="185738"/>
                  <a:pt x="100013" y="185738"/>
                </a:cubicBezTo>
                <a:cubicBezTo>
                  <a:pt x="70589" y="185738"/>
                  <a:pt x="43041" y="181496"/>
                  <a:pt x="22101" y="174040"/>
                </a:cubicBezTo>
                <a:cubicBezTo>
                  <a:pt x="14243" y="171227"/>
                  <a:pt x="6608" y="167700"/>
                  <a:pt x="0" y="163324"/>
                </a:cubicBezTo>
                <a:lnTo>
                  <a:pt x="0" y="192881"/>
                </a:lnTo>
                <a:cubicBezTo>
                  <a:pt x="0" y="212616"/>
                  <a:pt x="44782" y="228600"/>
                  <a:pt x="100013" y="228600"/>
                </a:cubicBezTo>
                <a:cubicBezTo>
                  <a:pt x="155243" y="228600"/>
                  <a:pt x="200025" y="212616"/>
                  <a:pt x="200025" y="192881"/>
                </a:cubicBezTo>
                <a:lnTo>
                  <a:pt x="200025" y="163324"/>
                </a:lnTo>
                <a:cubicBezTo>
                  <a:pt x="193417" y="167700"/>
                  <a:pt x="185827" y="171227"/>
                  <a:pt x="177924" y="174040"/>
                </a:cubicBezTo>
                <a:close/>
              </a:path>
            </a:pathLst>
          </a:custGeom>
          <a:solidFill>
            <a:srgbClr val="0891B2"/>
          </a:solidFill>
          <a:ln/>
        </p:spPr>
      </p:sp>
      <p:sp>
        <p:nvSpPr>
          <p:cNvPr id="18" name="Text 16"/>
          <p:cNvSpPr/>
          <p:nvPr/>
        </p:nvSpPr>
        <p:spPr>
          <a:xfrm>
            <a:off x="509587" y="5481638"/>
            <a:ext cx="2486025" cy="190500"/>
          </a:xfrm>
          <a:prstGeom prst="rect">
            <a:avLst/>
          </a:prstGeom>
          <a:noFill/>
          <a:ln/>
        </p:spPr>
        <p:txBody>
          <a:bodyPr wrap="square" lIns="0" tIns="0" rIns="0" bIns="0" rtlCol="0" anchor="ctr"/>
          <a:lstStyle/>
          <a:p>
            <a:pPr algn="ctr">
              <a:lnSpc>
                <a:spcPct val="120000"/>
              </a:lnSpc>
            </a:pPr>
            <a:r>
              <a:rPr lang="en-US" sz="1050" b="1" dirty="0">
                <a:solidFill>
                  <a:srgbClr val="FFFFFF"/>
                </a:solidFill>
                <a:latin typeface="MiSans" pitchFamily="34" charset="0"/>
                <a:ea typeface="MiSans" pitchFamily="34" charset="-122"/>
                <a:cs typeface="MiSans" pitchFamily="34" charset="-120"/>
              </a:rPr>
              <a:t>2021</a:t>
            </a:r>
            <a:endParaRPr lang="en-US" sz="1600" dirty="0"/>
          </a:p>
        </p:txBody>
      </p:sp>
      <p:sp>
        <p:nvSpPr>
          <p:cNvPr id="19" name="Text 17"/>
          <p:cNvSpPr/>
          <p:nvPr/>
        </p:nvSpPr>
        <p:spPr>
          <a:xfrm>
            <a:off x="514350" y="5672138"/>
            <a:ext cx="2476500" cy="152400"/>
          </a:xfrm>
          <a:prstGeom prst="rect">
            <a:avLst/>
          </a:prstGeom>
          <a:noFill/>
          <a:ln/>
        </p:spPr>
        <p:txBody>
          <a:bodyPr wrap="square" lIns="0" tIns="0" rIns="0" bIns="0" rtlCol="0" anchor="ctr"/>
          <a:lstStyle/>
          <a:p>
            <a:pPr algn="ctr">
              <a:lnSpc>
                <a:spcPct val="110000"/>
              </a:lnSpc>
            </a:pPr>
            <a:r>
              <a:rPr lang="en-US" sz="900" dirty="0">
                <a:solidFill>
                  <a:srgbClr val="FFFFFF">
                    <a:alpha val="60000"/>
                  </a:srgbClr>
                </a:solidFill>
                <a:latin typeface="MiSans" pitchFamily="34" charset="0"/>
                <a:ea typeface="MiSans" pitchFamily="34" charset="-122"/>
                <a:cs typeface="MiSans" pitchFamily="34" charset="-120"/>
              </a:rPr>
              <a:t>Database Kumuh</a:t>
            </a:r>
            <a:endParaRPr lang="en-US" sz="1600" dirty="0"/>
          </a:p>
        </p:txBody>
      </p:sp>
      <p:sp>
        <p:nvSpPr>
          <p:cNvPr id="20" name="Shape 18"/>
          <p:cNvSpPr/>
          <p:nvPr/>
        </p:nvSpPr>
        <p:spPr>
          <a:xfrm>
            <a:off x="3281363" y="5019675"/>
            <a:ext cx="2733675" cy="962025"/>
          </a:xfrm>
          <a:custGeom>
            <a:avLst/>
            <a:gdLst/>
            <a:ahLst/>
            <a:cxnLst/>
            <a:rect l="l" t="t" r="r" b="b"/>
            <a:pathLst>
              <a:path w="2733675" h="962025">
                <a:moveTo>
                  <a:pt x="76202" y="0"/>
                </a:moveTo>
                <a:lnTo>
                  <a:pt x="2657473" y="0"/>
                </a:lnTo>
                <a:cubicBezTo>
                  <a:pt x="2699530" y="0"/>
                  <a:pt x="2733675" y="34145"/>
                  <a:pt x="2733675" y="76202"/>
                </a:cubicBezTo>
                <a:lnTo>
                  <a:pt x="2733675" y="885823"/>
                </a:lnTo>
                <a:cubicBezTo>
                  <a:pt x="2733675" y="927880"/>
                  <a:pt x="2699530" y="962025"/>
                  <a:pt x="2657473" y="962025"/>
                </a:cubicBezTo>
                <a:lnTo>
                  <a:pt x="76202" y="962025"/>
                </a:lnTo>
                <a:cubicBezTo>
                  <a:pt x="34145" y="962025"/>
                  <a:pt x="0" y="927880"/>
                  <a:pt x="0" y="885823"/>
                </a:cubicBezTo>
                <a:lnTo>
                  <a:pt x="0" y="76202"/>
                </a:lnTo>
                <a:cubicBezTo>
                  <a:pt x="0" y="34145"/>
                  <a:pt x="34145" y="0"/>
                  <a:pt x="76202" y="0"/>
                </a:cubicBezTo>
                <a:close/>
              </a:path>
            </a:pathLst>
          </a:custGeom>
          <a:solidFill>
            <a:srgbClr val="FFFFFF">
              <a:alpha val="5098"/>
            </a:srgbClr>
          </a:solidFill>
          <a:ln w="12700">
            <a:solidFill>
              <a:srgbClr val="FFFFFF">
                <a:alpha val="10196"/>
              </a:srgbClr>
            </a:solidFill>
            <a:prstDash val="solid"/>
          </a:ln>
        </p:spPr>
      </p:sp>
      <p:sp>
        <p:nvSpPr>
          <p:cNvPr id="21" name="Shape 19"/>
          <p:cNvSpPr/>
          <p:nvPr/>
        </p:nvSpPr>
        <p:spPr>
          <a:xfrm>
            <a:off x="4533900" y="5176838"/>
            <a:ext cx="228600" cy="228600"/>
          </a:xfrm>
          <a:custGeom>
            <a:avLst/>
            <a:gdLst/>
            <a:ahLst/>
            <a:cxnLst/>
            <a:rect l="l" t="t" r="r" b="b"/>
            <a:pathLst>
              <a:path w="228600" h="228600">
                <a:moveTo>
                  <a:pt x="28575" y="28575"/>
                </a:moveTo>
                <a:cubicBezTo>
                  <a:pt x="28575" y="20672"/>
                  <a:pt x="22190" y="14288"/>
                  <a:pt x="14288" y="14288"/>
                </a:cubicBezTo>
                <a:cubicBezTo>
                  <a:pt x="6385" y="14288"/>
                  <a:pt x="0" y="20672"/>
                  <a:pt x="0" y="28575"/>
                </a:cubicBezTo>
                <a:lnTo>
                  <a:pt x="0" y="178594"/>
                </a:lnTo>
                <a:cubicBezTo>
                  <a:pt x="0" y="198328"/>
                  <a:pt x="15984" y="214313"/>
                  <a:pt x="35719" y="214313"/>
                </a:cubicBezTo>
                <a:lnTo>
                  <a:pt x="214313" y="214313"/>
                </a:lnTo>
                <a:cubicBezTo>
                  <a:pt x="222215" y="214313"/>
                  <a:pt x="228600" y="207928"/>
                  <a:pt x="228600" y="200025"/>
                </a:cubicBezTo>
                <a:cubicBezTo>
                  <a:pt x="228600" y="192122"/>
                  <a:pt x="222215" y="185738"/>
                  <a:pt x="214313" y="185738"/>
                </a:cubicBezTo>
                <a:lnTo>
                  <a:pt x="35719" y="185738"/>
                </a:lnTo>
                <a:cubicBezTo>
                  <a:pt x="31790" y="185738"/>
                  <a:pt x="28575" y="182523"/>
                  <a:pt x="28575" y="178594"/>
                </a:cubicBezTo>
                <a:lnTo>
                  <a:pt x="28575" y="28575"/>
                </a:lnTo>
                <a:close/>
                <a:moveTo>
                  <a:pt x="210116" y="67241"/>
                </a:moveTo>
                <a:cubicBezTo>
                  <a:pt x="215697" y="61659"/>
                  <a:pt x="215697" y="52596"/>
                  <a:pt x="210116" y="47015"/>
                </a:cubicBezTo>
                <a:cubicBezTo>
                  <a:pt x="204534" y="41434"/>
                  <a:pt x="195471" y="41434"/>
                  <a:pt x="189890" y="47015"/>
                </a:cubicBezTo>
                <a:lnTo>
                  <a:pt x="142875" y="94074"/>
                </a:lnTo>
                <a:lnTo>
                  <a:pt x="117247" y="68491"/>
                </a:lnTo>
                <a:cubicBezTo>
                  <a:pt x="111666" y="62910"/>
                  <a:pt x="102602" y="62910"/>
                  <a:pt x="97021" y="68491"/>
                </a:cubicBezTo>
                <a:lnTo>
                  <a:pt x="54159" y="111353"/>
                </a:lnTo>
                <a:cubicBezTo>
                  <a:pt x="48578" y="116934"/>
                  <a:pt x="48578" y="125998"/>
                  <a:pt x="54159" y="131579"/>
                </a:cubicBezTo>
                <a:cubicBezTo>
                  <a:pt x="59740" y="137160"/>
                  <a:pt x="68803" y="137160"/>
                  <a:pt x="74384" y="131579"/>
                </a:cubicBezTo>
                <a:lnTo>
                  <a:pt x="107156" y="98807"/>
                </a:lnTo>
                <a:lnTo>
                  <a:pt x="132784" y="124435"/>
                </a:lnTo>
                <a:cubicBezTo>
                  <a:pt x="138366" y="130016"/>
                  <a:pt x="147429" y="130016"/>
                  <a:pt x="153010" y="124435"/>
                </a:cubicBezTo>
                <a:lnTo>
                  <a:pt x="210160" y="67285"/>
                </a:lnTo>
                <a:close/>
              </a:path>
            </a:pathLst>
          </a:custGeom>
          <a:solidFill>
            <a:srgbClr val="0891B2"/>
          </a:solidFill>
          <a:ln/>
        </p:spPr>
      </p:sp>
      <p:sp>
        <p:nvSpPr>
          <p:cNvPr id="22" name="Text 20"/>
          <p:cNvSpPr/>
          <p:nvPr/>
        </p:nvSpPr>
        <p:spPr>
          <a:xfrm>
            <a:off x="3405188" y="5481638"/>
            <a:ext cx="2486025" cy="190500"/>
          </a:xfrm>
          <a:prstGeom prst="rect">
            <a:avLst/>
          </a:prstGeom>
          <a:noFill/>
          <a:ln/>
        </p:spPr>
        <p:txBody>
          <a:bodyPr wrap="square" lIns="0" tIns="0" rIns="0" bIns="0" rtlCol="0" anchor="ctr"/>
          <a:lstStyle/>
          <a:p>
            <a:pPr algn="ctr">
              <a:lnSpc>
                <a:spcPct val="120000"/>
              </a:lnSpc>
            </a:pPr>
            <a:r>
              <a:rPr lang="en-US" sz="1050" b="1" dirty="0">
                <a:solidFill>
                  <a:srgbClr val="FFFFFF"/>
                </a:solidFill>
                <a:latin typeface="MiSans" pitchFamily="34" charset="0"/>
                <a:ea typeface="MiSans" pitchFamily="34" charset="-122"/>
                <a:cs typeface="MiSans" pitchFamily="34" charset="-120"/>
              </a:rPr>
              <a:t>2023</a:t>
            </a:r>
            <a:endParaRPr lang="en-US" sz="1600" dirty="0"/>
          </a:p>
        </p:txBody>
      </p:sp>
      <p:sp>
        <p:nvSpPr>
          <p:cNvPr id="23" name="Text 21"/>
          <p:cNvSpPr/>
          <p:nvPr/>
        </p:nvSpPr>
        <p:spPr>
          <a:xfrm>
            <a:off x="3409950" y="5672138"/>
            <a:ext cx="2476500" cy="152400"/>
          </a:xfrm>
          <a:prstGeom prst="rect">
            <a:avLst/>
          </a:prstGeom>
          <a:noFill/>
          <a:ln/>
        </p:spPr>
        <p:txBody>
          <a:bodyPr wrap="square" lIns="0" tIns="0" rIns="0" bIns="0" rtlCol="0" anchor="ctr"/>
          <a:lstStyle/>
          <a:p>
            <a:pPr algn="ctr">
              <a:lnSpc>
                <a:spcPct val="110000"/>
              </a:lnSpc>
            </a:pPr>
            <a:r>
              <a:rPr lang="en-US" sz="900" dirty="0">
                <a:solidFill>
                  <a:srgbClr val="FFFFFF">
                    <a:alpha val="60000"/>
                  </a:srgbClr>
                </a:solidFill>
                <a:latin typeface="MiSans" pitchFamily="34" charset="0"/>
                <a:ea typeface="MiSans" pitchFamily="34" charset="-122"/>
                <a:cs typeface="MiSans" pitchFamily="34" charset="-120"/>
              </a:rPr>
              <a:t>Dashboard BSPS</a:t>
            </a:r>
            <a:endParaRPr lang="en-US" sz="1600" dirty="0"/>
          </a:p>
        </p:txBody>
      </p:sp>
      <p:sp>
        <p:nvSpPr>
          <p:cNvPr id="24" name="Shape 22"/>
          <p:cNvSpPr/>
          <p:nvPr/>
        </p:nvSpPr>
        <p:spPr>
          <a:xfrm>
            <a:off x="6176963" y="5019675"/>
            <a:ext cx="2733675" cy="962025"/>
          </a:xfrm>
          <a:custGeom>
            <a:avLst/>
            <a:gdLst/>
            <a:ahLst/>
            <a:cxnLst/>
            <a:rect l="l" t="t" r="r" b="b"/>
            <a:pathLst>
              <a:path w="2733675" h="962025">
                <a:moveTo>
                  <a:pt x="76202" y="0"/>
                </a:moveTo>
                <a:lnTo>
                  <a:pt x="2657473" y="0"/>
                </a:lnTo>
                <a:cubicBezTo>
                  <a:pt x="2699530" y="0"/>
                  <a:pt x="2733675" y="34145"/>
                  <a:pt x="2733675" y="76202"/>
                </a:cubicBezTo>
                <a:lnTo>
                  <a:pt x="2733675" y="885823"/>
                </a:lnTo>
                <a:cubicBezTo>
                  <a:pt x="2733675" y="927880"/>
                  <a:pt x="2699530" y="962025"/>
                  <a:pt x="2657473" y="962025"/>
                </a:cubicBezTo>
                <a:lnTo>
                  <a:pt x="76202" y="962025"/>
                </a:lnTo>
                <a:cubicBezTo>
                  <a:pt x="34145" y="962025"/>
                  <a:pt x="0" y="927880"/>
                  <a:pt x="0" y="885823"/>
                </a:cubicBezTo>
                <a:lnTo>
                  <a:pt x="0" y="76202"/>
                </a:lnTo>
                <a:cubicBezTo>
                  <a:pt x="0" y="34145"/>
                  <a:pt x="34145" y="0"/>
                  <a:pt x="76202" y="0"/>
                </a:cubicBezTo>
                <a:close/>
              </a:path>
            </a:pathLst>
          </a:custGeom>
          <a:solidFill>
            <a:srgbClr val="FFFFFF">
              <a:alpha val="5098"/>
            </a:srgbClr>
          </a:solidFill>
          <a:ln w="12700">
            <a:solidFill>
              <a:srgbClr val="FFFFFF">
                <a:alpha val="10196"/>
              </a:srgbClr>
            </a:solidFill>
            <a:prstDash val="solid"/>
          </a:ln>
        </p:spPr>
      </p:sp>
      <p:sp>
        <p:nvSpPr>
          <p:cNvPr id="25" name="Shape 23"/>
          <p:cNvSpPr/>
          <p:nvPr/>
        </p:nvSpPr>
        <p:spPr>
          <a:xfrm>
            <a:off x="7458075" y="5176838"/>
            <a:ext cx="171450" cy="228600"/>
          </a:xfrm>
          <a:custGeom>
            <a:avLst/>
            <a:gdLst/>
            <a:ahLst/>
            <a:cxnLst/>
            <a:rect l="l" t="t" r="r" b="b"/>
            <a:pathLst>
              <a:path w="171450" h="228600">
                <a:moveTo>
                  <a:pt x="7144" y="28575"/>
                </a:moveTo>
                <a:cubicBezTo>
                  <a:pt x="7144" y="12814"/>
                  <a:pt x="19958" y="0"/>
                  <a:pt x="35719" y="0"/>
                </a:cubicBezTo>
                <a:lnTo>
                  <a:pt x="135731" y="0"/>
                </a:lnTo>
                <a:cubicBezTo>
                  <a:pt x="151492" y="0"/>
                  <a:pt x="164306" y="12814"/>
                  <a:pt x="164306" y="28575"/>
                </a:cubicBezTo>
                <a:lnTo>
                  <a:pt x="164306" y="200025"/>
                </a:lnTo>
                <a:cubicBezTo>
                  <a:pt x="164306" y="215786"/>
                  <a:pt x="151492" y="228600"/>
                  <a:pt x="135731" y="228600"/>
                </a:cubicBezTo>
                <a:lnTo>
                  <a:pt x="35719" y="228600"/>
                </a:lnTo>
                <a:cubicBezTo>
                  <a:pt x="19958" y="228600"/>
                  <a:pt x="7144" y="215786"/>
                  <a:pt x="7144" y="200025"/>
                </a:cubicBezTo>
                <a:lnTo>
                  <a:pt x="7144" y="28575"/>
                </a:lnTo>
                <a:close/>
                <a:moveTo>
                  <a:pt x="35719" y="28575"/>
                </a:moveTo>
                <a:lnTo>
                  <a:pt x="35719" y="164306"/>
                </a:lnTo>
                <a:lnTo>
                  <a:pt x="135731" y="164306"/>
                </a:lnTo>
                <a:lnTo>
                  <a:pt x="135731" y="28575"/>
                </a:lnTo>
                <a:lnTo>
                  <a:pt x="35719" y="28575"/>
                </a:lnTo>
                <a:close/>
                <a:moveTo>
                  <a:pt x="85725" y="210741"/>
                </a:moveTo>
                <a:cubicBezTo>
                  <a:pt x="93628" y="210741"/>
                  <a:pt x="100013" y="204356"/>
                  <a:pt x="100013" y="196453"/>
                </a:cubicBezTo>
                <a:cubicBezTo>
                  <a:pt x="100013" y="188550"/>
                  <a:pt x="93628" y="182166"/>
                  <a:pt x="85725" y="182166"/>
                </a:cubicBezTo>
                <a:cubicBezTo>
                  <a:pt x="77822" y="182166"/>
                  <a:pt x="71438" y="188550"/>
                  <a:pt x="71438" y="196453"/>
                </a:cubicBezTo>
                <a:cubicBezTo>
                  <a:pt x="71438" y="204356"/>
                  <a:pt x="77822" y="210741"/>
                  <a:pt x="85725" y="210741"/>
                </a:cubicBezTo>
                <a:close/>
              </a:path>
            </a:pathLst>
          </a:custGeom>
          <a:solidFill>
            <a:srgbClr val="D4A017"/>
          </a:solidFill>
          <a:ln/>
        </p:spPr>
      </p:sp>
      <p:sp>
        <p:nvSpPr>
          <p:cNvPr id="26" name="Text 24"/>
          <p:cNvSpPr/>
          <p:nvPr/>
        </p:nvSpPr>
        <p:spPr>
          <a:xfrm>
            <a:off x="6300788" y="5481638"/>
            <a:ext cx="2486025" cy="190500"/>
          </a:xfrm>
          <a:prstGeom prst="rect">
            <a:avLst/>
          </a:prstGeom>
          <a:noFill/>
          <a:ln/>
        </p:spPr>
        <p:txBody>
          <a:bodyPr wrap="square" lIns="0" tIns="0" rIns="0" bIns="0" rtlCol="0" anchor="ctr"/>
          <a:lstStyle/>
          <a:p>
            <a:pPr algn="ctr">
              <a:lnSpc>
                <a:spcPct val="120000"/>
              </a:lnSpc>
            </a:pPr>
            <a:r>
              <a:rPr lang="en-US" sz="1050" b="1" dirty="0">
                <a:solidFill>
                  <a:srgbClr val="FFFFFF"/>
                </a:solidFill>
                <a:latin typeface="MiSans" pitchFamily="34" charset="0"/>
                <a:ea typeface="MiSans" pitchFamily="34" charset="-122"/>
                <a:cs typeface="MiSans" pitchFamily="34" charset="-120"/>
              </a:rPr>
              <a:t>Feb 2025</a:t>
            </a:r>
            <a:endParaRPr lang="en-US" sz="1600" dirty="0"/>
          </a:p>
        </p:txBody>
      </p:sp>
      <p:sp>
        <p:nvSpPr>
          <p:cNvPr id="27" name="Text 25"/>
          <p:cNvSpPr/>
          <p:nvPr/>
        </p:nvSpPr>
        <p:spPr>
          <a:xfrm>
            <a:off x="6305550" y="5672138"/>
            <a:ext cx="2476500" cy="152400"/>
          </a:xfrm>
          <a:prstGeom prst="rect">
            <a:avLst/>
          </a:prstGeom>
          <a:noFill/>
          <a:ln/>
        </p:spPr>
        <p:txBody>
          <a:bodyPr wrap="square" lIns="0" tIns="0" rIns="0" bIns="0" rtlCol="0" anchor="ctr"/>
          <a:lstStyle/>
          <a:p>
            <a:pPr algn="ctr">
              <a:lnSpc>
                <a:spcPct val="110000"/>
              </a:lnSpc>
            </a:pPr>
            <a:r>
              <a:rPr lang="en-US" sz="900" dirty="0">
                <a:solidFill>
                  <a:srgbClr val="FFFFFF">
                    <a:alpha val="60000"/>
                  </a:srgbClr>
                </a:solidFill>
                <a:latin typeface="MiSans" pitchFamily="34" charset="0"/>
                <a:ea typeface="MiSans" pitchFamily="34" charset="-122"/>
                <a:cs typeface="MiSans" pitchFamily="34" charset="-120"/>
              </a:rPr>
              <a:t>SuperApp v1.0</a:t>
            </a:r>
            <a:endParaRPr lang="en-US" sz="1600" dirty="0"/>
          </a:p>
        </p:txBody>
      </p:sp>
      <p:sp>
        <p:nvSpPr>
          <p:cNvPr id="28" name="Shape 26"/>
          <p:cNvSpPr/>
          <p:nvPr/>
        </p:nvSpPr>
        <p:spPr>
          <a:xfrm>
            <a:off x="9072563" y="5019675"/>
            <a:ext cx="2733675" cy="962025"/>
          </a:xfrm>
          <a:custGeom>
            <a:avLst/>
            <a:gdLst/>
            <a:ahLst/>
            <a:cxnLst/>
            <a:rect l="l" t="t" r="r" b="b"/>
            <a:pathLst>
              <a:path w="2733675" h="962025">
                <a:moveTo>
                  <a:pt x="76202" y="0"/>
                </a:moveTo>
                <a:lnTo>
                  <a:pt x="2657473" y="0"/>
                </a:lnTo>
                <a:cubicBezTo>
                  <a:pt x="2699530" y="0"/>
                  <a:pt x="2733675" y="34145"/>
                  <a:pt x="2733675" y="76202"/>
                </a:cubicBezTo>
                <a:lnTo>
                  <a:pt x="2733675" y="885823"/>
                </a:lnTo>
                <a:cubicBezTo>
                  <a:pt x="2733675" y="927880"/>
                  <a:pt x="2699530" y="962025"/>
                  <a:pt x="2657473" y="962025"/>
                </a:cubicBezTo>
                <a:lnTo>
                  <a:pt x="76202" y="962025"/>
                </a:lnTo>
                <a:cubicBezTo>
                  <a:pt x="34145" y="962025"/>
                  <a:pt x="0" y="927880"/>
                  <a:pt x="0" y="885823"/>
                </a:cubicBezTo>
                <a:lnTo>
                  <a:pt x="0" y="76202"/>
                </a:lnTo>
                <a:cubicBezTo>
                  <a:pt x="0" y="34145"/>
                  <a:pt x="34145" y="0"/>
                  <a:pt x="76202" y="0"/>
                </a:cubicBezTo>
                <a:close/>
              </a:path>
            </a:pathLst>
          </a:custGeom>
          <a:solidFill>
            <a:srgbClr val="FFFFFF">
              <a:alpha val="5098"/>
            </a:srgbClr>
          </a:solidFill>
          <a:ln w="12700">
            <a:solidFill>
              <a:srgbClr val="FFFFFF">
                <a:alpha val="10196"/>
              </a:srgbClr>
            </a:solidFill>
            <a:prstDash val="solid"/>
          </a:ln>
        </p:spPr>
      </p:sp>
      <p:sp>
        <p:nvSpPr>
          <p:cNvPr id="29" name="Shape 27"/>
          <p:cNvSpPr/>
          <p:nvPr/>
        </p:nvSpPr>
        <p:spPr>
          <a:xfrm>
            <a:off x="10325100" y="5176838"/>
            <a:ext cx="228600" cy="228600"/>
          </a:xfrm>
          <a:custGeom>
            <a:avLst/>
            <a:gdLst/>
            <a:ahLst/>
            <a:cxnLst/>
            <a:rect l="l" t="t" r="r" b="b"/>
            <a:pathLst>
              <a:path w="228600" h="228600">
                <a:moveTo>
                  <a:pt x="57150" y="142875"/>
                </a:moveTo>
                <a:lnTo>
                  <a:pt x="10939" y="142875"/>
                </a:lnTo>
                <a:cubicBezTo>
                  <a:pt x="-179" y="142875"/>
                  <a:pt x="-7010" y="130775"/>
                  <a:pt x="-1295" y="121221"/>
                </a:cubicBezTo>
                <a:lnTo>
                  <a:pt x="22324" y="81841"/>
                </a:lnTo>
                <a:cubicBezTo>
                  <a:pt x="26209" y="75367"/>
                  <a:pt x="33174" y="71438"/>
                  <a:pt x="40719" y="71438"/>
                </a:cubicBezTo>
                <a:lnTo>
                  <a:pt x="83135" y="71438"/>
                </a:lnTo>
                <a:cubicBezTo>
                  <a:pt x="117113" y="13886"/>
                  <a:pt x="167789" y="10984"/>
                  <a:pt x="201677" y="15939"/>
                </a:cubicBezTo>
                <a:cubicBezTo>
                  <a:pt x="207392" y="16788"/>
                  <a:pt x="211857" y="21253"/>
                  <a:pt x="212661" y="26923"/>
                </a:cubicBezTo>
                <a:cubicBezTo>
                  <a:pt x="217616" y="60811"/>
                  <a:pt x="214714" y="111487"/>
                  <a:pt x="157163" y="145465"/>
                </a:cubicBezTo>
                <a:lnTo>
                  <a:pt x="157163" y="187881"/>
                </a:lnTo>
                <a:cubicBezTo>
                  <a:pt x="157163" y="195426"/>
                  <a:pt x="153233" y="202391"/>
                  <a:pt x="146759" y="206276"/>
                </a:cubicBezTo>
                <a:lnTo>
                  <a:pt x="107379" y="229895"/>
                </a:lnTo>
                <a:cubicBezTo>
                  <a:pt x="97869" y="235610"/>
                  <a:pt x="85725" y="228734"/>
                  <a:pt x="85725" y="217661"/>
                </a:cubicBezTo>
                <a:lnTo>
                  <a:pt x="85725" y="171450"/>
                </a:lnTo>
                <a:cubicBezTo>
                  <a:pt x="85725" y="155689"/>
                  <a:pt x="72911" y="142875"/>
                  <a:pt x="57150" y="142875"/>
                </a:cubicBezTo>
                <a:lnTo>
                  <a:pt x="57105" y="142875"/>
                </a:lnTo>
                <a:close/>
                <a:moveTo>
                  <a:pt x="178594" y="71438"/>
                </a:moveTo>
                <a:cubicBezTo>
                  <a:pt x="178594" y="59609"/>
                  <a:pt x="168991" y="50006"/>
                  <a:pt x="157163" y="50006"/>
                </a:cubicBezTo>
                <a:cubicBezTo>
                  <a:pt x="145334" y="50006"/>
                  <a:pt x="135731" y="59609"/>
                  <a:pt x="135731" y="71438"/>
                </a:cubicBezTo>
                <a:cubicBezTo>
                  <a:pt x="135731" y="83266"/>
                  <a:pt x="145334" y="92869"/>
                  <a:pt x="157163" y="92869"/>
                </a:cubicBezTo>
                <a:cubicBezTo>
                  <a:pt x="168991" y="92869"/>
                  <a:pt x="178594" y="83266"/>
                  <a:pt x="178594" y="71438"/>
                </a:cubicBezTo>
                <a:close/>
              </a:path>
            </a:pathLst>
          </a:custGeom>
          <a:solidFill>
            <a:srgbClr val="52B788"/>
          </a:solidFill>
          <a:ln/>
        </p:spPr>
      </p:sp>
      <p:sp>
        <p:nvSpPr>
          <p:cNvPr id="30" name="Text 28"/>
          <p:cNvSpPr/>
          <p:nvPr/>
        </p:nvSpPr>
        <p:spPr>
          <a:xfrm>
            <a:off x="9196388" y="5481638"/>
            <a:ext cx="2486025" cy="190500"/>
          </a:xfrm>
          <a:prstGeom prst="rect">
            <a:avLst/>
          </a:prstGeom>
          <a:noFill/>
          <a:ln/>
        </p:spPr>
        <p:txBody>
          <a:bodyPr wrap="square" lIns="0" tIns="0" rIns="0" bIns="0" rtlCol="0" anchor="ctr"/>
          <a:lstStyle/>
          <a:p>
            <a:pPr algn="ctr">
              <a:lnSpc>
                <a:spcPct val="120000"/>
              </a:lnSpc>
            </a:pPr>
            <a:r>
              <a:rPr lang="en-US" sz="1050" b="1" dirty="0">
                <a:solidFill>
                  <a:srgbClr val="FFFFFF"/>
                </a:solidFill>
                <a:latin typeface="MiSans" pitchFamily="34" charset="0"/>
                <a:ea typeface="MiSans" pitchFamily="34" charset="-122"/>
                <a:cs typeface="MiSans" pitchFamily="34" charset="-120"/>
              </a:rPr>
              <a:t>Jun 2025</a:t>
            </a:r>
            <a:endParaRPr lang="en-US" sz="1600" dirty="0"/>
          </a:p>
        </p:txBody>
      </p:sp>
      <p:sp>
        <p:nvSpPr>
          <p:cNvPr id="31" name="Text 29"/>
          <p:cNvSpPr/>
          <p:nvPr/>
        </p:nvSpPr>
        <p:spPr>
          <a:xfrm>
            <a:off x="9201150" y="5672138"/>
            <a:ext cx="2476500" cy="152400"/>
          </a:xfrm>
          <a:prstGeom prst="rect">
            <a:avLst/>
          </a:prstGeom>
          <a:noFill/>
          <a:ln/>
        </p:spPr>
        <p:txBody>
          <a:bodyPr wrap="square" lIns="0" tIns="0" rIns="0" bIns="0" rtlCol="0" anchor="ctr"/>
          <a:lstStyle/>
          <a:p>
            <a:pPr algn="ctr">
              <a:lnSpc>
                <a:spcPct val="110000"/>
              </a:lnSpc>
            </a:pPr>
            <a:r>
              <a:rPr lang="en-US" sz="900" dirty="0">
                <a:solidFill>
                  <a:srgbClr val="FFFFFF">
                    <a:alpha val="60000"/>
                  </a:srgbClr>
                </a:solidFill>
                <a:latin typeface="MiSans" pitchFamily="34" charset="0"/>
                <a:ea typeface="MiSans" pitchFamily="34" charset="-122"/>
                <a:cs typeface="MiSans" pitchFamily="34" charset="-120"/>
              </a:rPr>
              <a:t>SuperApp v1.3-beta</a:t>
            </a:r>
            <a:endParaRPr lang="en-US" sz="1600" dirty="0"/>
          </a:p>
        </p:txBody>
      </p:sp>
    </p:spTree>
  </p:cSld>
  <p:clrMapOvr>
    <a:masterClrMapping/>
  </p:clrMapOvr>
  <p:transition>
    <p:fade/>
    <p:spd val="med"/>
  </p:transition>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F7F5F0"/>
        </a:solidFill>
      </p:bgPr>
    </p:bg>
    <p:spTree>
      <p:nvGrpSpPr>
        <p:cNvPr id="1" name=""/>
        <p:cNvGrpSpPr/>
        <p:nvPr/>
      </p:nvGrpSpPr>
      <p:grpSpPr>
        <a:xfrm>
          <a:off x="0" y="0"/>
          <a:ext cx="0" cy="0"/>
          <a:chOff x="0" y="0"/>
          <a:chExt cx="0" cy="0"/>
        </a:xfrm>
      </p:grpSpPr>
      <p:sp>
        <p:nvSpPr>
          <p:cNvPr id="2" name="Shape 0"/>
          <p:cNvSpPr/>
          <p:nvPr/>
        </p:nvSpPr>
        <p:spPr>
          <a:xfrm>
            <a:off x="381000" y="400050"/>
            <a:ext cx="38100" cy="304800"/>
          </a:xfrm>
          <a:custGeom>
            <a:avLst/>
            <a:gdLst/>
            <a:ahLst/>
            <a:cxnLst/>
            <a:rect l="l" t="t" r="r" b="b"/>
            <a:pathLst>
              <a:path w="38100" h="304800">
                <a:moveTo>
                  <a:pt x="0" y="0"/>
                </a:moveTo>
                <a:lnTo>
                  <a:pt x="38100" y="0"/>
                </a:lnTo>
                <a:lnTo>
                  <a:pt x="38100" y="304800"/>
                </a:lnTo>
                <a:lnTo>
                  <a:pt x="0" y="304800"/>
                </a:lnTo>
                <a:lnTo>
                  <a:pt x="0" y="0"/>
                </a:lnTo>
                <a:close/>
              </a:path>
            </a:pathLst>
          </a:custGeom>
          <a:solidFill>
            <a:srgbClr val="D4A017"/>
          </a:solidFill>
          <a:ln/>
        </p:spPr>
      </p:sp>
      <p:sp>
        <p:nvSpPr>
          <p:cNvPr id="3" name="Text 1"/>
          <p:cNvSpPr/>
          <p:nvPr/>
        </p:nvSpPr>
        <p:spPr>
          <a:xfrm>
            <a:off x="533400" y="381000"/>
            <a:ext cx="2162175" cy="342900"/>
          </a:xfrm>
          <a:prstGeom prst="rect">
            <a:avLst/>
          </a:prstGeom>
          <a:noFill/>
          <a:ln/>
        </p:spPr>
        <p:txBody>
          <a:bodyPr wrap="square" lIns="0" tIns="0" rIns="0" bIns="0" rtlCol="0" anchor="ctr"/>
          <a:lstStyle/>
          <a:p>
            <a:pPr>
              <a:lnSpc>
                <a:spcPct val="100000"/>
              </a:lnSpc>
            </a:pPr>
            <a:r>
              <a:rPr lang="en-US" sz="2250" b="1" dirty="0">
                <a:solidFill>
                  <a:srgbClr val="1A3C34"/>
                </a:solidFill>
                <a:latin typeface="Noto Sans SC" pitchFamily="34" charset="0"/>
                <a:ea typeface="Noto Sans SC" pitchFamily="34" charset="-122"/>
                <a:cs typeface="Noto Sans SC" pitchFamily="34" charset="-120"/>
              </a:rPr>
              <a:t>6 Aplikasi Aktif</a:t>
            </a:r>
            <a:endParaRPr lang="en-US" sz="1600" dirty="0"/>
          </a:p>
        </p:txBody>
      </p:sp>
      <p:sp>
        <p:nvSpPr>
          <p:cNvPr id="4" name="Text 2"/>
          <p:cNvSpPr/>
          <p:nvPr/>
        </p:nvSpPr>
        <p:spPr>
          <a:xfrm>
            <a:off x="533400" y="800100"/>
            <a:ext cx="11353800" cy="228600"/>
          </a:xfrm>
          <a:prstGeom prst="rect">
            <a:avLst/>
          </a:prstGeom>
          <a:noFill/>
          <a:ln/>
        </p:spPr>
        <p:txBody>
          <a:bodyPr wrap="square" lIns="0" tIns="0" rIns="0" bIns="0" rtlCol="0" anchor="ctr"/>
          <a:lstStyle/>
          <a:p>
            <a:pPr>
              <a:lnSpc>
                <a:spcPct val="130000"/>
              </a:lnSpc>
            </a:pPr>
            <a:r>
              <a:rPr lang="en-US" sz="1200" dirty="0">
                <a:solidFill>
                  <a:srgbClr val="6B7280"/>
                </a:solidFill>
                <a:latin typeface="MiSans" pitchFamily="34" charset="0"/>
                <a:ea typeface="MiSans" pitchFamily="34" charset="-122"/>
                <a:cs typeface="MiSans" pitchFamily="34" charset="-120"/>
              </a:rPr>
              <a:t>Ekosistem digital produksi dengan performa optimal</a:t>
            </a:r>
            <a:endParaRPr lang="en-US" sz="1600" dirty="0"/>
          </a:p>
        </p:txBody>
      </p:sp>
      <p:sp>
        <p:nvSpPr>
          <p:cNvPr id="5" name="Shape 3"/>
          <p:cNvSpPr/>
          <p:nvPr/>
        </p:nvSpPr>
        <p:spPr>
          <a:xfrm>
            <a:off x="385763" y="1185863"/>
            <a:ext cx="3695700" cy="2295525"/>
          </a:xfrm>
          <a:custGeom>
            <a:avLst/>
            <a:gdLst/>
            <a:ahLst/>
            <a:cxnLst/>
            <a:rect l="l" t="t" r="r" b="b"/>
            <a:pathLst>
              <a:path w="3695700" h="2295525">
                <a:moveTo>
                  <a:pt x="114294" y="0"/>
                </a:moveTo>
                <a:lnTo>
                  <a:pt x="3581406" y="0"/>
                </a:lnTo>
                <a:cubicBezTo>
                  <a:pt x="3644529" y="0"/>
                  <a:pt x="3695700" y="51171"/>
                  <a:pt x="3695700" y="114294"/>
                </a:cubicBezTo>
                <a:lnTo>
                  <a:pt x="3695700" y="2181231"/>
                </a:lnTo>
                <a:cubicBezTo>
                  <a:pt x="3695700" y="2244354"/>
                  <a:pt x="3644529" y="2295525"/>
                  <a:pt x="3581406" y="2295525"/>
                </a:cubicBezTo>
                <a:lnTo>
                  <a:pt x="114294" y="2295525"/>
                </a:lnTo>
                <a:cubicBezTo>
                  <a:pt x="51171" y="2295525"/>
                  <a:pt x="0" y="2244354"/>
                  <a:pt x="0" y="2181231"/>
                </a:cubicBezTo>
                <a:lnTo>
                  <a:pt x="0" y="114294"/>
                </a:lnTo>
                <a:cubicBezTo>
                  <a:pt x="0" y="51214"/>
                  <a:pt x="51214" y="0"/>
                  <a:pt x="114294" y="0"/>
                </a:cubicBezTo>
                <a:close/>
              </a:path>
            </a:pathLst>
          </a:custGeom>
          <a:solidFill>
            <a:srgbClr val="FFFFFF"/>
          </a:solidFill>
          <a:ln w="12700">
            <a:solidFill>
              <a:srgbClr val="2D6A4F"/>
            </a:solidFill>
            <a:prstDash val="solid"/>
          </a:ln>
          <a:effectLst>
            <a:outerShdw sx="100000" sy="100000" kx="0" ky="0" algn="bl" rotWithShape="0" blurRad="57150" dist="38100" dir="5400000">
              <a:srgbClr val="000000">
                <a:alpha val="10196"/>
              </a:srgbClr>
            </a:outerShdw>
          </a:effectLst>
        </p:spPr>
      </p:sp>
      <p:sp>
        <p:nvSpPr>
          <p:cNvPr id="6" name="Shape 4"/>
          <p:cNvSpPr/>
          <p:nvPr/>
        </p:nvSpPr>
        <p:spPr>
          <a:xfrm>
            <a:off x="3444776" y="1304925"/>
            <a:ext cx="523875" cy="228600"/>
          </a:xfrm>
          <a:custGeom>
            <a:avLst/>
            <a:gdLst/>
            <a:ahLst/>
            <a:cxnLst/>
            <a:rect l="l" t="t" r="r" b="b"/>
            <a:pathLst>
              <a:path w="523875" h="228600">
                <a:moveTo>
                  <a:pt x="114300" y="0"/>
                </a:moveTo>
                <a:lnTo>
                  <a:pt x="409575" y="0"/>
                </a:lnTo>
                <a:cubicBezTo>
                  <a:pt x="472659" y="0"/>
                  <a:pt x="523875" y="51216"/>
                  <a:pt x="523875" y="114300"/>
                </a:cubicBezTo>
                <a:lnTo>
                  <a:pt x="523875" y="114300"/>
                </a:lnTo>
                <a:cubicBezTo>
                  <a:pt x="523875" y="177384"/>
                  <a:pt x="472659" y="228600"/>
                  <a:pt x="409575" y="228600"/>
                </a:cubicBezTo>
                <a:lnTo>
                  <a:pt x="114300" y="228600"/>
                </a:lnTo>
                <a:cubicBezTo>
                  <a:pt x="51216" y="228600"/>
                  <a:pt x="0" y="177384"/>
                  <a:pt x="0" y="114300"/>
                </a:cubicBezTo>
                <a:lnTo>
                  <a:pt x="0" y="114300"/>
                </a:lnTo>
                <a:cubicBezTo>
                  <a:pt x="0" y="51216"/>
                  <a:pt x="51216" y="0"/>
                  <a:pt x="114300" y="0"/>
                </a:cubicBezTo>
                <a:close/>
              </a:path>
            </a:pathLst>
          </a:custGeom>
          <a:solidFill>
            <a:srgbClr val="52B788"/>
          </a:solidFill>
          <a:ln/>
        </p:spPr>
      </p:sp>
      <p:sp>
        <p:nvSpPr>
          <p:cNvPr id="7" name="Text 5"/>
          <p:cNvSpPr/>
          <p:nvPr/>
        </p:nvSpPr>
        <p:spPr>
          <a:xfrm>
            <a:off x="3444776" y="1304925"/>
            <a:ext cx="581025" cy="228600"/>
          </a:xfrm>
          <a:prstGeom prst="rect">
            <a:avLst/>
          </a:prstGeom>
          <a:noFill/>
          <a:ln/>
        </p:spPr>
        <p:txBody>
          <a:bodyPr wrap="square" lIns="76200" tIns="38100" rIns="76200" bIns="38100" rtlCol="0" anchor="ctr"/>
          <a:lstStyle/>
          <a:p>
            <a:pPr>
              <a:lnSpc>
                <a:spcPct val="110000"/>
              </a:lnSpc>
            </a:pPr>
            <a:r>
              <a:rPr lang="en-US" sz="900" b="1" dirty="0">
                <a:solidFill>
                  <a:srgbClr val="FFFFFF"/>
                </a:solidFill>
                <a:latin typeface="MiSans" pitchFamily="34" charset="0"/>
                <a:ea typeface="MiSans" pitchFamily="34" charset="-122"/>
                <a:cs typeface="MiSans" pitchFamily="34" charset="-120"/>
              </a:rPr>
              <a:t>LIVE</a:t>
            </a:r>
            <a:endParaRPr lang="en-US" sz="1600" dirty="0"/>
          </a:p>
        </p:txBody>
      </p:sp>
      <p:sp>
        <p:nvSpPr>
          <p:cNvPr id="8" name="Shape 6"/>
          <p:cNvSpPr/>
          <p:nvPr/>
        </p:nvSpPr>
        <p:spPr>
          <a:xfrm>
            <a:off x="542925" y="1343025"/>
            <a:ext cx="457200" cy="457200"/>
          </a:xfrm>
          <a:custGeom>
            <a:avLst/>
            <a:gdLst/>
            <a:ahLst/>
            <a:cxnLst/>
            <a:rect l="l" t="t" r="r" b="b"/>
            <a:pathLst>
              <a:path w="457200" h="457200">
                <a:moveTo>
                  <a:pt x="76202" y="0"/>
                </a:moveTo>
                <a:lnTo>
                  <a:pt x="380998" y="0"/>
                </a:lnTo>
                <a:cubicBezTo>
                  <a:pt x="423055" y="0"/>
                  <a:pt x="457200" y="34145"/>
                  <a:pt x="457200" y="76202"/>
                </a:cubicBezTo>
                <a:lnTo>
                  <a:pt x="457200" y="380998"/>
                </a:lnTo>
                <a:cubicBezTo>
                  <a:pt x="457200" y="423055"/>
                  <a:pt x="423055" y="457200"/>
                  <a:pt x="380998" y="457200"/>
                </a:cubicBezTo>
                <a:lnTo>
                  <a:pt x="76202" y="457200"/>
                </a:lnTo>
                <a:cubicBezTo>
                  <a:pt x="34145" y="457200"/>
                  <a:pt x="0" y="423055"/>
                  <a:pt x="0" y="380998"/>
                </a:cubicBezTo>
                <a:lnTo>
                  <a:pt x="0" y="76202"/>
                </a:lnTo>
                <a:cubicBezTo>
                  <a:pt x="0" y="34145"/>
                  <a:pt x="34145" y="0"/>
                  <a:pt x="76202" y="0"/>
                </a:cubicBezTo>
                <a:close/>
              </a:path>
            </a:pathLst>
          </a:custGeom>
          <a:solidFill>
            <a:srgbClr val="1A3C34"/>
          </a:solidFill>
          <a:ln/>
        </p:spPr>
      </p:sp>
      <p:sp>
        <p:nvSpPr>
          <p:cNvPr id="9" name="Shape 7"/>
          <p:cNvSpPr/>
          <p:nvPr/>
        </p:nvSpPr>
        <p:spPr>
          <a:xfrm>
            <a:off x="676275" y="1476375"/>
            <a:ext cx="190500" cy="190500"/>
          </a:xfrm>
          <a:custGeom>
            <a:avLst/>
            <a:gdLst/>
            <a:ahLst/>
            <a:cxnLst/>
            <a:rect l="l" t="t" r="r" b="b"/>
            <a:pathLst>
              <a:path w="190500" h="190500">
                <a:moveTo>
                  <a:pt x="130932" y="104180"/>
                </a:moveTo>
                <a:lnTo>
                  <a:pt x="59903" y="104180"/>
                </a:lnTo>
                <a:cubicBezTo>
                  <a:pt x="60982" y="128178"/>
                  <a:pt x="66303" y="150279"/>
                  <a:pt x="73856" y="166464"/>
                </a:cubicBezTo>
                <a:cubicBezTo>
                  <a:pt x="78098" y="175580"/>
                  <a:pt x="82674" y="182017"/>
                  <a:pt x="86916" y="185961"/>
                </a:cubicBezTo>
                <a:cubicBezTo>
                  <a:pt x="91083" y="189867"/>
                  <a:pt x="93948" y="190500"/>
                  <a:pt x="95436" y="190500"/>
                </a:cubicBezTo>
                <a:cubicBezTo>
                  <a:pt x="96924" y="190500"/>
                  <a:pt x="99789" y="189867"/>
                  <a:pt x="103956" y="185961"/>
                </a:cubicBezTo>
                <a:cubicBezTo>
                  <a:pt x="108198" y="182017"/>
                  <a:pt x="112775" y="175543"/>
                  <a:pt x="117016" y="166464"/>
                </a:cubicBezTo>
                <a:cubicBezTo>
                  <a:pt x="124569" y="150279"/>
                  <a:pt x="129890" y="128178"/>
                  <a:pt x="130969" y="104180"/>
                </a:cubicBezTo>
                <a:close/>
                <a:moveTo>
                  <a:pt x="59866" y="86320"/>
                </a:moveTo>
                <a:lnTo>
                  <a:pt x="130894" y="86320"/>
                </a:lnTo>
                <a:cubicBezTo>
                  <a:pt x="129853" y="62322"/>
                  <a:pt x="124532" y="40221"/>
                  <a:pt x="116979" y="24036"/>
                </a:cubicBezTo>
                <a:cubicBezTo>
                  <a:pt x="112737" y="14957"/>
                  <a:pt x="108161" y="8483"/>
                  <a:pt x="103919" y="4539"/>
                </a:cubicBezTo>
                <a:cubicBezTo>
                  <a:pt x="99752" y="633"/>
                  <a:pt x="96887" y="0"/>
                  <a:pt x="95399" y="0"/>
                </a:cubicBezTo>
                <a:cubicBezTo>
                  <a:pt x="93911" y="0"/>
                  <a:pt x="91046" y="633"/>
                  <a:pt x="86878" y="4539"/>
                </a:cubicBezTo>
                <a:cubicBezTo>
                  <a:pt x="82637" y="8483"/>
                  <a:pt x="78060" y="14957"/>
                  <a:pt x="73819" y="24036"/>
                </a:cubicBezTo>
                <a:cubicBezTo>
                  <a:pt x="66266" y="40221"/>
                  <a:pt x="60945" y="62322"/>
                  <a:pt x="59866" y="86320"/>
                </a:cubicBezTo>
                <a:close/>
                <a:moveTo>
                  <a:pt x="42007" y="86320"/>
                </a:moveTo>
                <a:cubicBezTo>
                  <a:pt x="43309" y="54471"/>
                  <a:pt x="51532" y="24892"/>
                  <a:pt x="63550" y="5469"/>
                </a:cubicBezTo>
                <a:cubicBezTo>
                  <a:pt x="29282" y="17599"/>
                  <a:pt x="4056" y="48816"/>
                  <a:pt x="558" y="86320"/>
                </a:cubicBezTo>
                <a:lnTo>
                  <a:pt x="42007" y="86320"/>
                </a:lnTo>
                <a:close/>
                <a:moveTo>
                  <a:pt x="558" y="104180"/>
                </a:moveTo>
                <a:cubicBezTo>
                  <a:pt x="4056" y="141684"/>
                  <a:pt x="29282" y="172901"/>
                  <a:pt x="63550" y="185031"/>
                </a:cubicBezTo>
                <a:cubicBezTo>
                  <a:pt x="51532" y="165608"/>
                  <a:pt x="43309" y="136029"/>
                  <a:pt x="42007" y="104180"/>
                </a:cubicBezTo>
                <a:lnTo>
                  <a:pt x="558" y="104180"/>
                </a:lnTo>
                <a:close/>
                <a:moveTo>
                  <a:pt x="148791" y="104180"/>
                </a:moveTo>
                <a:cubicBezTo>
                  <a:pt x="147489" y="136029"/>
                  <a:pt x="139266" y="165608"/>
                  <a:pt x="127248" y="185031"/>
                </a:cubicBezTo>
                <a:cubicBezTo>
                  <a:pt x="161516" y="172864"/>
                  <a:pt x="186742" y="141684"/>
                  <a:pt x="190240" y="104180"/>
                </a:cubicBezTo>
                <a:lnTo>
                  <a:pt x="148791" y="104180"/>
                </a:lnTo>
                <a:close/>
                <a:moveTo>
                  <a:pt x="190240" y="86320"/>
                </a:moveTo>
                <a:cubicBezTo>
                  <a:pt x="186742" y="48816"/>
                  <a:pt x="161516" y="17599"/>
                  <a:pt x="127248" y="5469"/>
                </a:cubicBezTo>
                <a:cubicBezTo>
                  <a:pt x="139266" y="24892"/>
                  <a:pt x="147489" y="54471"/>
                  <a:pt x="148791" y="86320"/>
                </a:cubicBezTo>
                <a:lnTo>
                  <a:pt x="190240" y="86320"/>
                </a:lnTo>
                <a:close/>
              </a:path>
            </a:pathLst>
          </a:custGeom>
          <a:solidFill>
            <a:srgbClr val="FFFFFF"/>
          </a:solidFill>
          <a:ln/>
        </p:spPr>
      </p:sp>
      <p:sp>
        <p:nvSpPr>
          <p:cNvPr id="10" name="Text 8"/>
          <p:cNvSpPr/>
          <p:nvPr/>
        </p:nvSpPr>
        <p:spPr>
          <a:xfrm>
            <a:off x="1114425" y="1362075"/>
            <a:ext cx="762000" cy="266700"/>
          </a:xfrm>
          <a:prstGeom prst="rect">
            <a:avLst/>
          </a:prstGeom>
          <a:noFill/>
          <a:ln/>
        </p:spPr>
        <p:txBody>
          <a:bodyPr wrap="square" lIns="0" tIns="0" rIns="0" bIns="0" rtlCol="0" anchor="ctr"/>
          <a:lstStyle/>
          <a:p>
            <a:pPr>
              <a:lnSpc>
                <a:spcPct val="130000"/>
              </a:lnSpc>
            </a:pPr>
            <a:r>
              <a:rPr lang="en-US" sz="1350" b="1" dirty="0">
                <a:solidFill>
                  <a:srgbClr val="1A3C34"/>
                </a:solidFill>
                <a:latin typeface="MiSans" pitchFamily="34" charset="0"/>
                <a:ea typeface="MiSans" pitchFamily="34" charset="-122"/>
                <a:cs typeface="MiSans" pitchFamily="34" charset="-120"/>
              </a:rPr>
              <a:t>Hub PKP</a:t>
            </a:r>
            <a:endParaRPr lang="en-US" sz="1600" dirty="0"/>
          </a:p>
        </p:txBody>
      </p:sp>
      <p:sp>
        <p:nvSpPr>
          <p:cNvPr id="11" name="Text 9"/>
          <p:cNvSpPr/>
          <p:nvPr/>
        </p:nvSpPr>
        <p:spPr>
          <a:xfrm>
            <a:off x="1114425" y="1628775"/>
            <a:ext cx="733425" cy="152400"/>
          </a:xfrm>
          <a:prstGeom prst="rect">
            <a:avLst/>
          </a:prstGeom>
          <a:noFill/>
          <a:ln/>
        </p:spPr>
        <p:txBody>
          <a:bodyPr wrap="square" lIns="0" tIns="0" rIns="0" bIns="0" rtlCol="0" anchor="ctr"/>
          <a:lstStyle/>
          <a:p>
            <a:pPr>
              <a:lnSpc>
                <a:spcPct val="110000"/>
              </a:lnSpc>
            </a:pPr>
            <a:r>
              <a:rPr lang="en-US" sz="900" dirty="0">
                <a:solidFill>
                  <a:srgbClr val="6B7280"/>
                </a:solidFill>
                <a:latin typeface="MiSans" pitchFamily="34" charset="0"/>
                <a:ea typeface="MiSans" pitchFamily="34" charset="-122"/>
                <a:cs typeface="MiSans" pitchFamily="34" charset="-120"/>
              </a:rPr>
              <a:t>Portal Utama</a:t>
            </a:r>
            <a:endParaRPr lang="en-US" sz="1600" dirty="0"/>
          </a:p>
        </p:txBody>
      </p:sp>
      <p:sp>
        <p:nvSpPr>
          <p:cNvPr id="12" name="Text 10"/>
          <p:cNvSpPr/>
          <p:nvPr/>
        </p:nvSpPr>
        <p:spPr>
          <a:xfrm>
            <a:off x="542925" y="1914525"/>
            <a:ext cx="3448050" cy="981075"/>
          </a:xfrm>
          <a:prstGeom prst="rect">
            <a:avLst/>
          </a:prstGeom>
          <a:noFill/>
          <a:ln/>
        </p:spPr>
        <p:txBody>
          <a:bodyPr wrap="square" lIns="0" tIns="0" rIns="0" bIns="0" rtlCol="0" anchor="ctr"/>
          <a:lstStyle/>
          <a:p>
            <a:pPr>
              <a:lnSpc>
                <a:spcPct val="140000"/>
              </a:lnSpc>
            </a:pPr>
            <a:r>
              <a:rPr lang="en-US" sz="1050" dirty="0">
                <a:solidFill>
                  <a:srgbClr val="1C1C1C"/>
                </a:solidFill>
                <a:latin typeface="MiSans" pitchFamily="34" charset="0"/>
                <a:ea typeface="MiSans" pitchFamily="34" charset="-122"/>
                <a:cs typeface="MiSans" pitchFamily="34" charset="-120"/>
              </a:rPr>
              <a:t>Portal resmi Kementerian PKP RI yang menyediakan informasi dan layanan publik.</a:t>
            </a:r>
            <a:endParaRPr lang="en-US" sz="1600" dirty="0"/>
          </a:p>
        </p:txBody>
      </p:sp>
      <p:sp>
        <p:nvSpPr>
          <p:cNvPr id="13" name="Shape 11"/>
          <p:cNvSpPr/>
          <p:nvPr/>
        </p:nvSpPr>
        <p:spPr>
          <a:xfrm>
            <a:off x="542925" y="3014663"/>
            <a:ext cx="3381375" cy="9525"/>
          </a:xfrm>
          <a:custGeom>
            <a:avLst/>
            <a:gdLst/>
            <a:ahLst/>
            <a:cxnLst/>
            <a:rect l="l" t="t" r="r" b="b"/>
            <a:pathLst>
              <a:path w="3381375" h="9525">
                <a:moveTo>
                  <a:pt x="0" y="0"/>
                </a:moveTo>
                <a:lnTo>
                  <a:pt x="3381375" y="0"/>
                </a:lnTo>
                <a:lnTo>
                  <a:pt x="3381375" y="9525"/>
                </a:lnTo>
                <a:lnTo>
                  <a:pt x="0" y="9525"/>
                </a:lnTo>
                <a:lnTo>
                  <a:pt x="0" y="0"/>
                </a:lnTo>
                <a:close/>
              </a:path>
            </a:pathLst>
          </a:custGeom>
          <a:solidFill>
            <a:srgbClr val="E5E7EB"/>
          </a:solidFill>
          <a:ln/>
        </p:spPr>
      </p:sp>
      <p:sp>
        <p:nvSpPr>
          <p:cNvPr id="14" name="Text 12"/>
          <p:cNvSpPr/>
          <p:nvPr/>
        </p:nvSpPr>
        <p:spPr>
          <a:xfrm>
            <a:off x="542925" y="3152775"/>
            <a:ext cx="857250" cy="152400"/>
          </a:xfrm>
          <a:prstGeom prst="rect">
            <a:avLst/>
          </a:prstGeom>
          <a:noFill/>
          <a:ln/>
        </p:spPr>
        <p:txBody>
          <a:bodyPr wrap="square" lIns="0" tIns="0" rIns="0" bIns="0" rtlCol="0" anchor="ctr"/>
          <a:lstStyle/>
          <a:p>
            <a:pPr>
              <a:lnSpc>
                <a:spcPct val="110000"/>
              </a:lnSpc>
            </a:pPr>
            <a:r>
              <a:rPr lang="en-US" sz="900" dirty="0">
                <a:solidFill>
                  <a:srgbClr val="6B7280"/>
                </a:solidFill>
                <a:latin typeface="MiSans" pitchFamily="34" charset="0"/>
                <a:ea typeface="MiSans" pitchFamily="34" charset="-122"/>
                <a:cs typeface="MiSans" pitchFamily="34" charset="-120"/>
              </a:rPr>
              <a:t>Response Time</a:t>
            </a:r>
            <a:endParaRPr lang="en-US" sz="1600" dirty="0"/>
          </a:p>
        </p:txBody>
      </p:sp>
      <p:sp>
        <p:nvSpPr>
          <p:cNvPr id="15" name="Text 13"/>
          <p:cNvSpPr/>
          <p:nvPr/>
        </p:nvSpPr>
        <p:spPr>
          <a:xfrm>
            <a:off x="3512195" y="3133725"/>
            <a:ext cx="485775" cy="190500"/>
          </a:xfrm>
          <a:prstGeom prst="rect">
            <a:avLst/>
          </a:prstGeom>
          <a:noFill/>
          <a:ln/>
        </p:spPr>
        <p:txBody>
          <a:bodyPr wrap="square" lIns="0" tIns="0" rIns="0" bIns="0" rtlCol="0" anchor="ctr"/>
          <a:lstStyle/>
          <a:p>
            <a:pPr>
              <a:lnSpc>
                <a:spcPct val="120000"/>
              </a:lnSpc>
            </a:pPr>
            <a:r>
              <a:rPr lang="en-US" sz="1050" b="1" dirty="0">
                <a:solidFill>
                  <a:srgbClr val="52B788"/>
                </a:solidFill>
                <a:latin typeface="MiSans" pitchFamily="34" charset="0"/>
                <a:ea typeface="MiSans" pitchFamily="34" charset="-122"/>
                <a:cs typeface="MiSans" pitchFamily="34" charset="-120"/>
              </a:rPr>
              <a:t>245ms</a:t>
            </a:r>
            <a:endParaRPr lang="en-US" sz="1600" dirty="0"/>
          </a:p>
        </p:txBody>
      </p:sp>
      <p:sp>
        <p:nvSpPr>
          <p:cNvPr id="16" name="Shape 14"/>
          <p:cNvSpPr/>
          <p:nvPr/>
        </p:nvSpPr>
        <p:spPr>
          <a:xfrm>
            <a:off x="4246513" y="1185863"/>
            <a:ext cx="3695700" cy="2295525"/>
          </a:xfrm>
          <a:custGeom>
            <a:avLst/>
            <a:gdLst/>
            <a:ahLst/>
            <a:cxnLst/>
            <a:rect l="l" t="t" r="r" b="b"/>
            <a:pathLst>
              <a:path w="3695700" h="2295525">
                <a:moveTo>
                  <a:pt x="114294" y="0"/>
                </a:moveTo>
                <a:lnTo>
                  <a:pt x="3581406" y="0"/>
                </a:lnTo>
                <a:cubicBezTo>
                  <a:pt x="3644529" y="0"/>
                  <a:pt x="3695700" y="51171"/>
                  <a:pt x="3695700" y="114294"/>
                </a:cubicBezTo>
                <a:lnTo>
                  <a:pt x="3695700" y="2181231"/>
                </a:lnTo>
                <a:cubicBezTo>
                  <a:pt x="3695700" y="2244354"/>
                  <a:pt x="3644529" y="2295525"/>
                  <a:pt x="3581406" y="2295525"/>
                </a:cubicBezTo>
                <a:lnTo>
                  <a:pt x="114294" y="2295525"/>
                </a:lnTo>
                <a:cubicBezTo>
                  <a:pt x="51171" y="2295525"/>
                  <a:pt x="0" y="2244354"/>
                  <a:pt x="0" y="2181231"/>
                </a:cubicBezTo>
                <a:lnTo>
                  <a:pt x="0" y="114294"/>
                </a:lnTo>
                <a:cubicBezTo>
                  <a:pt x="0" y="51214"/>
                  <a:pt x="51214" y="0"/>
                  <a:pt x="114294" y="0"/>
                </a:cubicBezTo>
                <a:close/>
              </a:path>
            </a:pathLst>
          </a:custGeom>
          <a:solidFill>
            <a:srgbClr val="FFFFFF"/>
          </a:solidFill>
          <a:ln w="12700">
            <a:solidFill>
              <a:srgbClr val="2D6A4F"/>
            </a:solidFill>
            <a:prstDash val="solid"/>
          </a:ln>
          <a:effectLst>
            <a:outerShdw sx="100000" sy="100000" kx="0" ky="0" algn="bl" rotWithShape="0" blurRad="57150" dist="38100" dir="5400000">
              <a:srgbClr val="000000">
                <a:alpha val="10196"/>
              </a:srgbClr>
            </a:outerShdw>
          </a:effectLst>
        </p:spPr>
      </p:sp>
      <p:sp>
        <p:nvSpPr>
          <p:cNvPr id="17" name="Shape 15"/>
          <p:cNvSpPr/>
          <p:nvPr/>
        </p:nvSpPr>
        <p:spPr>
          <a:xfrm>
            <a:off x="7305601" y="1304925"/>
            <a:ext cx="523875" cy="228600"/>
          </a:xfrm>
          <a:custGeom>
            <a:avLst/>
            <a:gdLst/>
            <a:ahLst/>
            <a:cxnLst/>
            <a:rect l="l" t="t" r="r" b="b"/>
            <a:pathLst>
              <a:path w="523875" h="228600">
                <a:moveTo>
                  <a:pt x="114300" y="0"/>
                </a:moveTo>
                <a:lnTo>
                  <a:pt x="409575" y="0"/>
                </a:lnTo>
                <a:cubicBezTo>
                  <a:pt x="472659" y="0"/>
                  <a:pt x="523875" y="51216"/>
                  <a:pt x="523875" y="114300"/>
                </a:cubicBezTo>
                <a:lnTo>
                  <a:pt x="523875" y="114300"/>
                </a:lnTo>
                <a:cubicBezTo>
                  <a:pt x="523875" y="177384"/>
                  <a:pt x="472659" y="228600"/>
                  <a:pt x="409575" y="228600"/>
                </a:cubicBezTo>
                <a:lnTo>
                  <a:pt x="114300" y="228600"/>
                </a:lnTo>
                <a:cubicBezTo>
                  <a:pt x="51216" y="228600"/>
                  <a:pt x="0" y="177384"/>
                  <a:pt x="0" y="114300"/>
                </a:cubicBezTo>
                <a:lnTo>
                  <a:pt x="0" y="114300"/>
                </a:lnTo>
                <a:cubicBezTo>
                  <a:pt x="0" y="51216"/>
                  <a:pt x="51216" y="0"/>
                  <a:pt x="114300" y="0"/>
                </a:cubicBezTo>
                <a:close/>
              </a:path>
            </a:pathLst>
          </a:custGeom>
          <a:solidFill>
            <a:srgbClr val="52B788"/>
          </a:solidFill>
          <a:ln/>
        </p:spPr>
      </p:sp>
      <p:sp>
        <p:nvSpPr>
          <p:cNvPr id="18" name="Text 16"/>
          <p:cNvSpPr/>
          <p:nvPr/>
        </p:nvSpPr>
        <p:spPr>
          <a:xfrm>
            <a:off x="7305601" y="1304925"/>
            <a:ext cx="581025" cy="228600"/>
          </a:xfrm>
          <a:prstGeom prst="rect">
            <a:avLst/>
          </a:prstGeom>
          <a:noFill/>
          <a:ln/>
        </p:spPr>
        <p:txBody>
          <a:bodyPr wrap="square" lIns="76200" tIns="38100" rIns="76200" bIns="38100" rtlCol="0" anchor="ctr"/>
          <a:lstStyle/>
          <a:p>
            <a:pPr>
              <a:lnSpc>
                <a:spcPct val="110000"/>
              </a:lnSpc>
            </a:pPr>
            <a:r>
              <a:rPr lang="en-US" sz="900" b="1" dirty="0">
                <a:solidFill>
                  <a:srgbClr val="FFFFFF"/>
                </a:solidFill>
                <a:latin typeface="MiSans" pitchFamily="34" charset="0"/>
                <a:ea typeface="MiSans" pitchFamily="34" charset="-122"/>
                <a:cs typeface="MiSans" pitchFamily="34" charset="-120"/>
              </a:rPr>
              <a:t>LIVE</a:t>
            </a:r>
            <a:endParaRPr lang="en-US" sz="1600" dirty="0"/>
          </a:p>
        </p:txBody>
      </p:sp>
      <p:sp>
        <p:nvSpPr>
          <p:cNvPr id="19" name="Shape 17"/>
          <p:cNvSpPr/>
          <p:nvPr/>
        </p:nvSpPr>
        <p:spPr>
          <a:xfrm>
            <a:off x="4403675" y="1343025"/>
            <a:ext cx="457200" cy="457200"/>
          </a:xfrm>
          <a:custGeom>
            <a:avLst/>
            <a:gdLst/>
            <a:ahLst/>
            <a:cxnLst/>
            <a:rect l="l" t="t" r="r" b="b"/>
            <a:pathLst>
              <a:path w="457200" h="457200">
                <a:moveTo>
                  <a:pt x="76202" y="0"/>
                </a:moveTo>
                <a:lnTo>
                  <a:pt x="380998" y="0"/>
                </a:lnTo>
                <a:cubicBezTo>
                  <a:pt x="423055" y="0"/>
                  <a:pt x="457200" y="34145"/>
                  <a:pt x="457200" y="76202"/>
                </a:cubicBezTo>
                <a:lnTo>
                  <a:pt x="457200" y="380998"/>
                </a:lnTo>
                <a:cubicBezTo>
                  <a:pt x="457200" y="423055"/>
                  <a:pt x="423055" y="457200"/>
                  <a:pt x="380998" y="457200"/>
                </a:cubicBezTo>
                <a:lnTo>
                  <a:pt x="76202" y="457200"/>
                </a:lnTo>
                <a:cubicBezTo>
                  <a:pt x="34145" y="457200"/>
                  <a:pt x="0" y="423055"/>
                  <a:pt x="0" y="380998"/>
                </a:cubicBezTo>
                <a:lnTo>
                  <a:pt x="0" y="76202"/>
                </a:lnTo>
                <a:cubicBezTo>
                  <a:pt x="0" y="34145"/>
                  <a:pt x="34145" y="0"/>
                  <a:pt x="76202" y="0"/>
                </a:cubicBezTo>
                <a:close/>
              </a:path>
            </a:pathLst>
          </a:custGeom>
          <a:solidFill>
            <a:srgbClr val="0891B2"/>
          </a:solidFill>
          <a:ln/>
        </p:spPr>
      </p:sp>
      <p:sp>
        <p:nvSpPr>
          <p:cNvPr id="20" name="Shape 18"/>
          <p:cNvSpPr/>
          <p:nvPr/>
        </p:nvSpPr>
        <p:spPr>
          <a:xfrm>
            <a:off x="4548932" y="1476375"/>
            <a:ext cx="166688" cy="190500"/>
          </a:xfrm>
          <a:custGeom>
            <a:avLst/>
            <a:gdLst/>
            <a:ahLst/>
            <a:cxnLst/>
            <a:rect l="l" t="t" r="r" b="b"/>
            <a:pathLst>
              <a:path w="166688" h="190500">
                <a:moveTo>
                  <a:pt x="142875" y="190500"/>
                </a:moveTo>
                <a:lnTo>
                  <a:pt x="35719" y="190500"/>
                </a:lnTo>
                <a:cubicBezTo>
                  <a:pt x="15999" y="190500"/>
                  <a:pt x="0" y="174501"/>
                  <a:pt x="0" y="154781"/>
                </a:cubicBezTo>
                <a:lnTo>
                  <a:pt x="0" y="35719"/>
                </a:lnTo>
                <a:cubicBezTo>
                  <a:pt x="0" y="15999"/>
                  <a:pt x="15999" y="0"/>
                  <a:pt x="35719" y="0"/>
                </a:cubicBezTo>
                <a:lnTo>
                  <a:pt x="148828" y="0"/>
                </a:lnTo>
                <a:cubicBezTo>
                  <a:pt x="158688" y="0"/>
                  <a:pt x="166688" y="8000"/>
                  <a:pt x="166688" y="17859"/>
                </a:cubicBezTo>
                <a:lnTo>
                  <a:pt x="166688" y="125016"/>
                </a:lnTo>
                <a:cubicBezTo>
                  <a:pt x="166688" y="132792"/>
                  <a:pt x="161702" y="139415"/>
                  <a:pt x="154781" y="141870"/>
                </a:cubicBezTo>
                <a:lnTo>
                  <a:pt x="154781" y="166688"/>
                </a:lnTo>
                <a:cubicBezTo>
                  <a:pt x="161367" y="166688"/>
                  <a:pt x="166688" y="172008"/>
                  <a:pt x="166688" y="178594"/>
                </a:cubicBezTo>
                <a:cubicBezTo>
                  <a:pt x="166688" y="185179"/>
                  <a:pt x="161367" y="190500"/>
                  <a:pt x="154781" y="190500"/>
                </a:cubicBezTo>
                <a:lnTo>
                  <a:pt x="142875" y="190500"/>
                </a:lnTo>
                <a:close/>
                <a:moveTo>
                  <a:pt x="35719" y="142875"/>
                </a:moveTo>
                <a:cubicBezTo>
                  <a:pt x="29133" y="142875"/>
                  <a:pt x="23812" y="148196"/>
                  <a:pt x="23812" y="154781"/>
                </a:cubicBezTo>
                <a:cubicBezTo>
                  <a:pt x="23812" y="161367"/>
                  <a:pt x="29133" y="166688"/>
                  <a:pt x="35719" y="166688"/>
                </a:cubicBezTo>
                <a:lnTo>
                  <a:pt x="130969" y="166688"/>
                </a:lnTo>
                <a:lnTo>
                  <a:pt x="130969" y="142875"/>
                </a:lnTo>
                <a:lnTo>
                  <a:pt x="35719" y="142875"/>
                </a:lnTo>
                <a:close/>
                <a:moveTo>
                  <a:pt x="47625" y="56555"/>
                </a:moveTo>
                <a:cubicBezTo>
                  <a:pt x="47625" y="61503"/>
                  <a:pt x="51606" y="65484"/>
                  <a:pt x="56555" y="65484"/>
                </a:cubicBezTo>
                <a:lnTo>
                  <a:pt x="122039" y="65484"/>
                </a:lnTo>
                <a:cubicBezTo>
                  <a:pt x="126988" y="65484"/>
                  <a:pt x="130969" y="61503"/>
                  <a:pt x="130969" y="56555"/>
                </a:cubicBezTo>
                <a:cubicBezTo>
                  <a:pt x="130969" y="51606"/>
                  <a:pt x="126988" y="47625"/>
                  <a:pt x="122039" y="47625"/>
                </a:cubicBezTo>
                <a:lnTo>
                  <a:pt x="56555" y="47625"/>
                </a:lnTo>
                <a:cubicBezTo>
                  <a:pt x="51606" y="47625"/>
                  <a:pt x="47625" y="51606"/>
                  <a:pt x="47625" y="56555"/>
                </a:cubicBezTo>
                <a:close/>
                <a:moveTo>
                  <a:pt x="56555" y="83344"/>
                </a:moveTo>
                <a:cubicBezTo>
                  <a:pt x="51606" y="83344"/>
                  <a:pt x="47625" y="87325"/>
                  <a:pt x="47625" y="92273"/>
                </a:cubicBezTo>
                <a:cubicBezTo>
                  <a:pt x="47625" y="97222"/>
                  <a:pt x="51606" y="101203"/>
                  <a:pt x="56555" y="101203"/>
                </a:cubicBezTo>
                <a:lnTo>
                  <a:pt x="122039" y="101203"/>
                </a:lnTo>
                <a:cubicBezTo>
                  <a:pt x="126988" y="101203"/>
                  <a:pt x="130969" y="97222"/>
                  <a:pt x="130969" y="92273"/>
                </a:cubicBezTo>
                <a:cubicBezTo>
                  <a:pt x="130969" y="87325"/>
                  <a:pt x="126988" y="83344"/>
                  <a:pt x="122039" y="83344"/>
                </a:cubicBezTo>
                <a:lnTo>
                  <a:pt x="56555" y="83344"/>
                </a:lnTo>
                <a:close/>
              </a:path>
            </a:pathLst>
          </a:custGeom>
          <a:solidFill>
            <a:srgbClr val="FFFFFF"/>
          </a:solidFill>
          <a:ln/>
        </p:spPr>
      </p:sp>
      <p:sp>
        <p:nvSpPr>
          <p:cNvPr id="21" name="Text 19"/>
          <p:cNvSpPr/>
          <p:nvPr/>
        </p:nvSpPr>
        <p:spPr>
          <a:xfrm>
            <a:off x="4975175" y="1362075"/>
            <a:ext cx="1352550" cy="266700"/>
          </a:xfrm>
          <a:prstGeom prst="rect">
            <a:avLst/>
          </a:prstGeom>
          <a:noFill/>
          <a:ln/>
        </p:spPr>
        <p:txBody>
          <a:bodyPr wrap="square" lIns="0" tIns="0" rIns="0" bIns="0" rtlCol="0" anchor="ctr"/>
          <a:lstStyle/>
          <a:p>
            <a:pPr>
              <a:lnSpc>
                <a:spcPct val="130000"/>
              </a:lnSpc>
            </a:pPr>
            <a:r>
              <a:rPr lang="en-US" sz="1350" b="1" dirty="0">
                <a:solidFill>
                  <a:srgbClr val="1A3C34"/>
                </a:solidFill>
                <a:latin typeface="MiSans" pitchFamily="34" charset="0"/>
                <a:ea typeface="MiSans" pitchFamily="34" charset="-122"/>
                <a:cs typeface="MiSans" pitchFamily="34" charset="-120"/>
              </a:rPr>
              <a:t>SIPADU PKP</a:t>
            </a:r>
            <a:endParaRPr lang="en-US" sz="1600" dirty="0"/>
          </a:p>
        </p:txBody>
      </p:sp>
      <p:sp>
        <p:nvSpPr>
          <p:cNvPr id="22" name="Text 20"/>
          <p:cNvSpPr/>
          <p:nvPr/>
        </p:nvSpPr>
        <p:spPr>
          <a:xfrm>
            <a:off x="4975175" y="1628775"/>
            <a:ext cx="1323975" cy="152400"/>
          </a:xfrm>
          <a:prstGeom prst="rect">
            <a:avLst/>
          </a:prstGeom>
          <a:noFill/>
          <a:ln/>
        </p:spPr>
        <p:txBody>
          <a:bodyPr wrap="square" lIns="0" tIns="0" rIns="0" bIns="0" rtlCol="0" anchor="ctr"/>
          <a:lstStyle/>
          <a:p>
            <a:pPr>
              <a:lnSpc>
                <a:spcPct val="110000"/>
              </a:lnSpc>
            </a:pPr>
            <a:r>
              <a:rPr lang="en-US" sz="900" dirty="0">
                <a:solidFill>
                  <a:srgbClr val="6B7280"/>
                </a:solidFill>
                <a:latin typeface="MiSans" pitchFamily="34" charset="0"/>
                <a:ea typeface="MiSans" pitchFamily="34" charset="-122"/>
                <a:cs typeface="MiSans" pitchFamily="34" charset="-120"/>
              </a:rPr>
              <a:t>Knowledge Management</a:t>
            </a:r>
            <a:endParaRPr lang="en-US" sz="1600" dirty="0"/>
          </a:p>
        </p:txBody>
      </p:sp>
      <p:sp>
        <p:nvSpPr>
          <p:cNvPr id="23" name="Text 21"/>
          <p:cNvSpPr/>
          <p:nvPr/>
        </p:nvSpPr>
        <p:spPr>
          <a:xfrm>
            <a:off x="4403675" y="1914525"/>
            <a:ext cx="3448050" cy="981075"/>
          </a:xfrm>
          <a:prstGeom prst="rect">
            <a:avLst/>
          </a:prstGeom>
          <a:noFill/>
          <a:ln/>
        </p:spPr>
        <p:txBody>
          <a:bodyPr wrap="square" lIns="0" tIns="0" rIns="0" bIns="0" rtlCol="0" anchor="ctr"/>
          <a:lstStyle/>
          <a:p>
            <a:pPr>
              <a:lnSpc>
                <a:spcPct val="140000"/>
              </a:lnSpc>
            </a:pPr>
            <a:r>
              <a:rPr lang="en-US" sz="1050" dirty="0">
                <a:solidFill>
                  <a:srgbClr val="1C1C1C"/>
                </a:solidFill>
                <a:latin typeface="MiSans" pitchFamily="34" charset="0"/>
                <a:ea typeface="MiSans" pitchFamily="34" charset="-122"/>
                <a:cs typeface="MiSans" pitchFamily="34" charset="-120"/>
              </a:rPr>
              <a:t>Sistem Informasi Pengetahuan Terpadu untuk manajemen dokumen dan knowledge base.</a:t>
            </a:r>
            <a:endParaRPr lang="en-US" sz="1600" dirty="0"/>
          </a:p>
        </p:txBody>
      </p:sp>
      <p:sp>
        <p:nvSpPr>
          <p:cNvPr id="24" name="Shape 22"/>
          <p:cNvSpPr/>
          <p:nvPr/>
        </p:nvSpPr>
        <p:spPr>
          <a:xfrm>
            <a:off x="4403675" y="3014663"/>
            <a:ext cx="3381375" cy="9525"/>
          </a:xfrm>
          <a:custGeom>
            <a:avLst/>
            <a:gdLst/>
            <a:ahLst/>
            <a:cxnLst/>
            <a:rect l="l" t="t" r="r" b="b"/>
            <a:pathLst>
              <a:path w="3381375" h="9525">
                <a:moveTo>
                  <a:pt x="0" y="0"/>
                </a:moveTo>
                <a:lnTo>
                  <a:pt x="3381375" y="0"/>
                </a:lnTo>
                <a:lnTo>
                  <a:pt x="3381375" y="9525"/>
                </a:lnTo>
                <a:lnTo>
                  <a:pt x="0" y="9525"/>
                </a:lnTo>
                <a:lnTo>
                  <a:pt x="0" y="0"/>
                </a:lnTo>
                <a:close/>
              </a:path>
            </a:pathLst>
          </a:custGeom>
          <a:solidFill>
            <a:srgbClr val="E5E7EB"/>
          </a:solidFill>
          <a:ln/>
        </p:spPr>
      </p:sp>
      <p:sp>
        <p:nvSpPr>
          <p:cNvPr id="25" name="Text 23"/>
          <p:cNvSpPr/>
          <p:nvPr/>
        </p:nvSpPr>
        <p:spPr>
          <a:xfrm>
            <a:off x="4403675" y="3152775"/>
            <a:ext cx="857250" cy="152400"/>
          </a:xfrm>
          <a:prstGeom prst="rect">
            <a:avLst/>
          </a:prstGeom>
          <a:noFill/>
          <a:ln/>
        </p:spPr>
        <p:txBody>
          <a:bodyPr wrap="square" lIns="0" tIns="0" rIns="0" bIns="0" rtlCol="0" anchor="ctr"/>
          <a:lstStyle/>
          <a:p>
            <a:pPr>
              <a:lnSpc>
                <a:spcPct val="110000"/>
              </a:lnSpc>
            </a:pPr>
            <a:r>
              <a:rPr lang="en-US" sz="900" dirty="0">
                <a:solidFill>
                  <a:srgbClr val="6B7280"/>
                </a:solidFill>
                <a:latin typeface="MiSans" pitchFamily="34" charset="0"/>
                <a:ea typeface="MiSans" pitchFamily="34" charset="-122"/>
                <a:cs typeface="MiSans" pitchFamily="34" charset="-120"/>
              </a:rPr>
              <a:t>Response Time</a:t>
            </a:r>
            <a:endParaRPr lang="en-US" sz="1600" dirty="0"/>
          </a:p>
        </p:txBody>
      </p:sp>
      <p:sp>
        <p:nvSpPr>
          <p:cNvPr id="26" name="Text 24"/>
          <p:cNvSpPr/>
          <p:nvPr/>
        </p:nvSpPr>
        <p:spPr>
          <a:xfrm>
            <a:off x="7373020" y="3133725"/>
            <a:ext cx="485775" cy="190500"/>
          </a:xfrm>
          <a:prstGeom prst="rect">
            <a:avLst/>
          </a:prstGeom>
          <a:noFill/>
          <a:ln/>
        </p:spPr>
        <p:txBody>
          <a:bodyPr wrap="square" lIns="0" tIns="0" rIns="0" bIns="0" rtlCol="0" anchor="ctr"/>
          <a:lstStyle/>
          <a:p>
            <a:pPr>
              <a:lnSpc>
                <a:spcPct val="120000"/>
              </a:lnSpc>
            </a:pPr>
            <a:r>
              <a:rPr lang="en-US" sz="1050" b="1" dirty="0">
                <a:solidFill>
                  <a:srgbClr val="52B788"/>
                </a:solidFill>
                <a:latin typeface="MiSans" pitchFamily="34" charset="0"/>
                <a:ea typeface="MiSans" pitchFamily="34" charset="-122"/>
                <a:cs typeface="MiSans" pitchFamily="34" charset="-120"/>
              </a:rPr>
              <a:t>180ms</a:t>
            </a:r>
            <a:endParaRPr lang="en-US" sz="1600" dirty="0"/>
          </a:p>
        </p:txBody>
      </p:sp>
      <p:sp>
        <p:nvSpPr>
          <p:cNvPr id="27" name="Shape 25"/>
          <p:cNvSpPr/>
          <p:nvPr/>
        </p:nvSpPr>
        <p:spPr>
          <a:xfrm>
            <a:off x="8107338" y="1185863"/>
            <a:ext cx="3695700" cy="2295525"/>
          </a:xfrm>
          <a:custGeom>
            <a:avLst/>
            <a:gdLst/>
            <a:ahLst/>
            <a:cxnLst/>
            <a:rect l="l" t="t" r="r" b="b"/>
            <a:pathLst>
              <a:path w="3695700" h="2295525">
                <a:moveTo>
                  <a:pt x="114294" y="0"/>
                </a:moveTo>
                <a:lnTo>
                  <a:pt x="3581406" y="0"/>
                </a:lnTo>
                <a:cubicBezTo>
                  <a:pt x="3644529" y="0"/>
                  <a:pt x="3695700" y="51171"/>
                  <a:pt x="3695700" y="114294"/>
                </a:cubicBezTo>
                <a:lnTo>
                  <a:pt x="3695700" y="2181231"/>
                </a:lnTo>
                <a:cubicBezTo>
                  <a:pt x="3695700" y="2244354"/>
                  <a:pt x="3644529" y="2295525"/>
                  <a:pt x="3581406" y="2295525"/>
                </a:cubicBezTo>
                <a:lnTo>
                  <a:pt x="114294" y="2295525"/>
                </a:lnTo>
                <a:cubicBezTo>
                  <a:pt x="51171" y="2295525"/>
                  <a:pt x="0" y="2244354"/>
                  <a:pt x="0" y="2181231"/>
                </a:cubicBezTo>
                <a:lnTo>
                  <a:pt x="0" y="114294"/>
                </a:lnTo>
                <a:cubicBezTo>
                  <a:pt x="0" y="51214"/>
                  <a:pt x="51214" y="0"/>
                  <a:pt x="114294" y="0"/>
                </a:cubicBezTo>
                <a:close/>
              </a:path>
            </a:pathLst>
          </a:custGeom>
          <a:solidFill>
            <a:srgbClr val="FFFFFF"/>
          </a:solidFill>
          <a:ln w="12700">
            <a:solidFill>
              <a:srgbClr val="2D6A4F"/>
            </a:solidFill>
            <a:prstDash val="solid"/>
          </a:ln>
          <a:effectLst>
            <a:outerShdw sx="100000" sy="100000" kx="0" ky="0" algn="bl" rotWithShape="0" blurRad="57150" dist="38100" dir="5400000">
              <a:srgbClr val="000000">
                <a:alpha val="10196"/>
              </a:srgbClr>
            </a:outerShdw>
          </a:effectLst>
        </p:spPr>
      </p:sp>
      <p:sp>
        <p:nvSpPr>
          <p:cNvPr id="28" name="Shape 26"/>
          <p:cNvSpPr/>
          <p:nvPr/>
        </p:nvSpPr>
        <p:spPr>
          <a:xfrm>
            <a:off x="11166425" y="1304925"/>
            <a:ext cx="523875" cy="228600"/>
          </a:xfrm>
          <a:custGeom>
            <a:avLst/>
            <a:gdLst/>
            <a:ahLst/>
            <a:cxnLst/>
            <a:rect l="l" t="t" r="r" b="b"/>
            <a:pathLst>
              <a:path w="523875" h="228600">
                <a:moveTo>
                  <a:pt x="114300" y="0"/>
                </a:moveTo>
                <a:lnTo>
                  <a:pt x="409575" y="0"/>
                </a:lnTo>
                <a:cubicBezTo>
                  <a:pt x="472659" y="0"/>
                  <a:pt x="523875" y="51216"/>
                  <a:pt x="523875" y="114300"/>
                </a:cubicBezTo>
                <a:lnTo>
                  <a:pt x="523875" y="114300"/>
                </a:lnTo>
                <a:cubicBezTo>
                  <a:pt x="523875" y="177384"/>
                  <a:pt x="472659" y="228600"/>
                  <a:pt x="409575" y="228600"/>
                </a:cubicBezTo>
                <a:lnTo>
                  <a:pt x="114300" y="228600"/>
                </a:lnTo>
                <a:cubicBezTo>
                  <a:pt x="51216" y="228600"/>
                  <a:pt x="0" y="177384"/>
                  <a:pt x="0" y="114300"/>
                </a:cubicBezTo>
                <a:lnTo>
                  <a:pt x="0" y="114300"/>
                </a:lnTo>
                <a:cubicBezTo>
                  <a:pt x="0" y="51216"/>
                  <a:pt x="51216" y="0"/>
                  <a:pt x="114300" y="0"/>
                </a:cubicBezTo>
                <a:close/>
              </a:path>
            </a:pathLst>
          </a:custGeom>
          <a:solidFill>
            <a:srgbClr val="52B788"/>
          </a:solidFill>
          <a:ln/>
        </p:spPr>
      </p:sp>
      <p:sp>
        <p:nvSpPr>
          <p:cNvPr id="29" name="Text 27"/>
          <p:cNvSpPr/>
          <p:nvPr/>
        </p:nvSpPr>
        <p:spPr>
          <a:xfrm>
            <a:off x="11166425" y="1304925"/>
            <a:ext cx="581025" cy="228600"/>
          </a:xfrm>
          <a:prstGeom prst="rect">
            <a:avLst/>
          </a:prstGeom>
          <a:noFill/>
          <a:ln/>
        </p:spPr>
        <p:txBody>
          <a:bodyPr wrap="square" lIns="76200" tIns="38100" rIns="76200" bIns="38100" rtlCol="0" anchor="ctr"/>
          <a:lstStyle/>
          <a:p>
            <a:pPr>
              <a:lnSpc>
                <a:spcPct val="110000"/>
              </a:lnSpc>
            </a:pPr>
            <a:r>
              <a:rPr lang="en-US" sz="900" b="1" dirty="0">
                <a:solidFill>
                  <a:srgbClr val="FFFFFF"/>
                </a:solidFill>
                <a:latin typeface="MiSans" pitchFamily="34" charset="0"/>
                <a:ea typeface="MiSans" pitchFamily="34" charset="-122"/>
                <a:cs typeface="MiSans" pitchFamily="34" charset="-120"/>
              </a:rPr>
              <a:t>LIVE</a:t>
            </a:r>
            <a:endParaRPr lang="en-US" sz="1600" dirty="0"/>
          </a:p>
        </p:txBody>
      </p:sp>
      <p:sp>
        <p:nvSpPr>
          <p:cNvPr id="30" name="Shape 28"/>
          <p:cNvSpPr/>
          <p:nvPr/>
        </p:nvSpPr>
        <p:spPr>
          <a:xfrm>
            <a:off x="8264500" y="1343025"/>
            <a:ext cx="457200" cy="457200"/>
          </a:xfrm>
          <a:custGeom>
            <a:avLst/>
            <a:gdLst/>
            <a:ahLst/>
            <a:cxnLst/>
            <a:rect l="l" t="t" r="r" b="b"/>
            <a:pathLst>
              <a:path w="457200" h="457200">
                <a:moveTo>
                  <a:pt x="76202" y="0"/>
                </a:moveTo>
                <a:lnTo>
                  <a:pt x="380998" y="0"/>
                </a:lnTo>
                <a:cubicBezTo>
                  <a:pt x="423055" y="0"/>
                  <a:pt x="457200" y="34145"/>
                  <a:pt x="457200" y="76202"/>
                </a:cubicBezTo>
                <a:lnTo>
                  <a:pt x="457200" y="380998"/>
                </a:lnTo>
                <a:cubicBezTo>
                  <a:pt x="457200" y="423055"/>
                  <a:pt x="423055" y="457200"/>
                  <a:pt x="380998" y="457200"/>
                </a:cubicBezTo>
                <a:lnTo>
                  <a:pt x="76202" y="457200"/>
                </a:lnTo>
                <a:cubicBezTo>
                  <a:pt x="34145" y="457200"/>
                  <a:pt x="0" y="423055"/>
                  <a:pt x="0" y="380998"/>
                </a:cubicBezTo>
                <a:lnTo>
                  <a:pt x="0" y="76202"/>
                </a:lnTo>
                <a:cubicBezTo>
                  <a:pt x="0" y="34145"/>
                  <a:pt x="34145" y="0"/>
                  <a:pt x="76202" y="0"/>
                </a:cubicBezTo>
                <a:close/>
              </a:path>
            </a:pathLst>
          </a:custGeom>
          <a:solidFill>
            <a:srgbClr val="2D6A4F"/>
          </a:solidFill>
          <a:ln/>
        </p:spPr>
      </p:sp>
      <p:sp>
        <p:nvSpPr>
          <p:cNvPr id="31" name="Shape 29"/>
          <p:cNvSpPr/>
          <p:nvPr/>
        </p:nvSpPr>
        <p:spPr>
          <a:xfrm>
            <a:off x="8409756" y="1476375"/>
            <a:ext cx="166688" cy="190500"/>
          </a:xfrm>
          <a:custGeom>
            <a:avLst/>
            <a:gdLst/>
            <a:ahLst/>
            <a:cxnLst/>
            <a:rect l="l" t="t" r="r" b="b"/>
            <a:pathLst>
              <a:path w="166688" h="190500">
                <a:moveTo>
                  <a:pt x="166688" y="76572"/>
                </a:moveTo>
                <a:cubicBezTo>
                  <a:pt x="161181" y="80218"/>
                  <a:pt x="154856" y="83158"/>
                  <a:pt x="148270" y="85502"/>
                </a:cubicBezTo>
                <a:cubicBezTo>
                  <a:pt x="130783" y="91753"/>
                  <a:pt x="107826" y="95250"/>
                  <a:pt x="83344" y="95250"/>
                </a:cubicBezTo>
                <a:cubicBezTo>
                  <a:pt x="58862" y="95250"/>
                  <a:pt x="35868" y="91715"/>
                  <a:pt x="18417" y="85502"/>
                </a:cubicBezTo>
                <a:cubicBezTo>
                  <a:pt x="11869" y="83158"/>
                  <a:pt x="5507" y="80218"/>
                  <a:pt x="0" y="76572"/>
                </a:cubicBezTo>
                <a:lnTo>
                  <a:pt x="0" y="107156"/>
                </a:lnTo>
                <a:cubicBezTo>
                  <a:pt x="0" y="123602"/>
                  <a:pt x="37319" y="136922"/>
                  <a:pt x="83344" y="136922"/>
                </a:cubicBezTo>
                <a:cubicBezTo>
                  <a:pt x="129369" y="136922"/>
                  <a:pt x="166688" y="123602"/>
                  <a:pt x="166688" y="107156"/>
                </a:cubicBezTo>
                <a:lnTo>
                  <a:pt x="166688" y="76572"/>
                </a:lnTo>
                <a:close/>
                <a:moveTo>
                  <a:pt x="166688" y="47625"/>
                </a:moveTo>
                <a:lnTo>
                  <a:pt x="166688" y="29766"/>
                </a:lnTo>
                <a:cubicBezTo>
                  <a:pt x="166688" y="13320"/>
                  <a:pt x="129369" y="0"/>
                  <a:pt x="83344" y="0"/>
                </a:cubicBezTo>
                <a:cubicBezTo>
                  <a:pt x="37319" y="0"/>
                  <a:pt x="0" y="13320"/>
                  <a:pt x="0" y="29766"/>
                </a:cubicBezTo>
                <a:lnTo>
                  <a:pt x="0" y="47625"/>
                </a:lnTo>
                <a:cubicBezTo>
                  <a:pt x="0" y="64071"/>
                  <a:pt x="37319" y="77391"/>
                  <a:pt x="83344" y="77391"/>
                </a:cubicBezTo>
                <a:cubicBezTo>
                  <a:pt x="129369" y="77391"/>
                  <a:pt x="166688" y="64071"/>
                  <a:pt x="166688" y="47625"/>
                </a:cubicBezTo>
                <a:close/>
                <a:moveTo>
                  <a:pt x="148270" y="145033"/>
                </a:moveTo>
                <a:cubicBezTo>
                  <a:pt x="130820" y="151247"/>
                  <a:pt x="107863" y="154781"/>
                  <a:pt x="83344" y="154781"/>
                </a:cubicBezTo>
                <a:cubicBezTo>
                  <a:pt x="58824" y="154781"/>
                  <a:pt x="35868" y="151247"/>
                  <a:pt x="18417" y="145033"/>
                </a:cubicBezTo>
                <a:cubicBezTo>
                  <a:pt x="11869" y="142689"/>
                  <a:pt x="5507" y="139750"/>
                  <a:pt x="0" y="136103"/>
                </a:cubicBezTo>
                <a:lnTo>
                  <a:pt x="0" y="160734"/>
                </a:lnTo>
                <a:cubicBezTo>
                  <a:pt x="0" y="177180"/>
                  <a:pt x="37319" y="190500"/>
                  <a:pt x="83344" y="190500"/>
                </a:cubicBezTo>
                <a:cubicBezTo>
                  <a:pt x="129369" y="190500"/>
                  <a:pt x="166688" y="177180"/>
                  <a:pt x="166688" y="160734"/>
                </a:cubicBezTo>
                <a:lnTo>
                  <a:pt x="166688" y="136103"/>
                </a:lnTo>
                <a:cubicBezTo>
                  <a:pt x="161181" y="139750"/>
                  <a:pt x="154856" y="142689"/>
                  <a:pt x="148270" y="145033"/>
                </a:cubicBezTo>
                <a:close/>
              </a:path>
            </a:pathLst>
          </a:custGeom>
          <a:solidFill>
            <a:srgbClr val="FFFFFF"/>
          </a:solidFill>
          <a:ln/>
        </p:spPr>
      </p:sp>
      <p:sp>
        <p:nvSpPr>
          <p:cNvPr id="32" name="Text 30"/>
          <p:cNvSpPr/>
          <p:nvPr/>
        </p:nvSpPr>
        <p:spPr>
          <a:xfrm>
            <a:off x="8836000" y="1362075"/>
            <a:ext cx="1419225" cy="266700"/>
          </a:xfrm>
          <a:prstGeom prst="rect">
            <a:avLst/>
          </a:prstGeom>
          <a:noFill/>
          <a:ln/>
        </p:spPr>
        <p:txBody>
          <a:bodyPr wrap="square" lIns="0" tIns="0" rIns="0" bIns="0" rtlCol="0" anchor="ctr"/>
          <a:lstStyle/>
          <a:p>
            <a:pPr>
              <a:lnSpc>
                <a:spcPct val="130000"/>
              </a:lnSpc>
            </a:pPr>
            <a:r>
              <a:rPr lang="en-US" sz="1350" b="1" dirty="0">
                <a:solidFill>
                  <a:srgbClr val="1A3C34"/>
                </a:solidFill>
                <a:latin typeface="MiSans" pitchFamily="34" charset="0"/>
                <a:ea typeface="MiSans" pitchFamily="34" charset="-122"/>
                <a:cs typeface="MiSans" pitchFamily="34" charset="-120"/>
              </a:rPr>
              <a:t>Database Kumuh</a:t>
            </a:r>
            <a:endParaRPr lang="en-US" sz="1600" dirty="0"/>
          </a:p>
        </p:txBody>
      </p:sp>
      <p:sp>
        <p:nvSpPr>
          <p:cNvPr id="33" name="Text 31"/>
          <p:cNvSpPr/>
          <p:nvPr/>
        </p:nvSpPr>
        <p:spPr>
          <a:xfrm>
            <a:off x="8836000" y="1628775"/>
            <a:ext cx="1390650" cy="152400"/>
          </a:xfrm>
          <a:prstGeom prst="rect">
            <a:avLst/>
          </a:prstGeom>
          <a:noFill/>
          <a:ln/>
        </p:spPr>
        <p:txBody>
          <a:bodyPr wrap="square" lIns="0" tIns="0" rIns="0" bIns="0" rtlCol="0" anchor="ctr"/>
          <a:lstStyle/>
          <a:p>
            <a:pPr>
              <a:lnSpc>
                <a:spcPct val="110000"/>
              </a:lnSpc>
            </a:pPr>
            <a:r>
              <a:rPr lang="en-US" sz="900" dirty="0">
                <a:solidFill>
                  <a:srgbClr val="6B7280"/>
                </a:solidFill>
                <a:latin typeface="MiSans" pitchFamily="34" charset="0"/>
                <a:ea typeface="MiSans" pitchFamily="34" charset="-122"/>
                <a:cs typeface="MiSans" pitchFamily="34" charset="-120"/>
              </a:rPr>
              <a:t>Data Management</a:t>
            </a:r>
            <a:endParaRPr lang="en-US" sz="1600" dirty="0"/>
          </a:p>
        </p:txBody>
      </p:sp>
      <p:sp>
        <p:nvSpPr>
          <p:cNvPr id="34" name="Text 32"/>
          <p:cNvSpPr/>
          <p:nvPr/>
        </p:nvSpPr>
        <p:spPr>
          <a:xfrm>
            <a:off x="8264500" y="1914525"/>
            <a:ext cx="3448050" cy="981075"/>
          </a:xfrm>
          <a:prstGeom prst="rect">
            <a:avLst/>
          </a:prstGeom>
          <a:noFill/>
          <a:ln/>
        </p:spPr>
        <p:txBody>
          <a:bodyPr wrap="square" lIns="0" tIns="0" rIns="0" bIns="0" rtlCol="0" anchor="ctr"/>
          <a:lstStyle/>
          <a:p>
            <a:pPr>
              <a:lnSpc>
                <a:spcPct val="140000"/>
              </a:lnSpc>
            </a:pPr>
            <a:r>
              <a:rPr lang="en-US" sz="1050" dirty="0">
                <a:solidFill>
                  <a:srgbClr val="1C1C1C"/>
                </a:solidFill>
                <a:latin typeface="MiSans" pitchFamily="34" charset="0"/>
                <a:ea typeface="MiSans" pitchFamily="34" charset="-122"/>
                <a:cs typeface="MiSans" pitchFamily="34" charset="-120"/>
              </a:rPr>
              <a:t>Database nasional kawasan kumuh mencakup 38 provinsi dan 514 kabupaten/kota.</a:t>
            </a:r>
            <a:endParaRPr lang="en-US" sz="1600" dirty="0"/>
          </a:p>
        </p:txBody>
      </p:sp>
      <p:sp>
        <p:nvSpPr>
          <p:cNvPr id="35" name="Shape 33"/>
          <p:cNvSpPr/>
          <p:nvPr/>
        </p:nvSpPr>
        <p:spPr>
          <a:xfrm>
            <a:off x="8264500" y="3014663"/>
            <a:ext cx="3381375" cy="9525"/>
          </a:xfrm>
          <a:custGeom>
            <a:avLst/>
            <a:gdLst/>
            <a:ahLst/>
            <a:cxnLst/>
            <a:rect l="l" t="t" r="r" b="b"/>
            <a:pathLst>
              <a:path w="3381375" h="9525">
                <a:moveTo>
                  <a:pt x="0" y="0"/>
                </a:moveTo>
                <a:lnTo>
                  <a:pt x="3381375" y="0"/>
                </a:lnTo>
                <a:lnTo>
                  <a:pt x="3381375" y="9525"/>
                </a:lnTo>
                <a:lnTo>
                  <a:pt x="0" y="9525"/>
                </a:lnTo>
                <a:lnTo>
                  <a:pt x="0" y="0"/>
                </a:lnTo>
                <a:close/>
              </a:path>
            </a:pathLst>
          </a:custGeom>
          <a:solidFill>
            <a:srgbClr val="E5E7EB"/>
          </a:solidFill>
          <a:ln/>
        </p:spPr>
      </p:sp>
      <p:sp>
        <p:nvSpPr>
          <p:cNvPr id="36" name="Text 34"/>
          <p:cNvSpPr/>
          <p:nvPr/>
        </p:nvSpPr>
        <p:spPr>
          <a:xfrm>
            <a:off x="8264500" y="3152775"/>
            <a:ext cx="857250" cy="152400"/>
          </a:xfrm>
          <a:prstGeom prst="rect">
            <a:avLst/>
          </a:prstGeom>
          <a:noFill/>
          <a:ln/>
        </p:spPr>
        <p:txBody>
          <a:bodyPr wrap="square" lIns="0" tIns="0" rIns="0" bIns="0" rtlCol="0" anchor="ctr"/>
          <a:lstStyle/>
          <a:p>
            <a:pPr>
              <a:lnSpc>
                <a:spcPct val="110000"/>
              </a:lnSpc>
            </a:pPr>
            <a:r>
              <a:rPr lang="en-US" sz="900" dirty="0">
                <a:solidFill>
                  <a:srgbClr val="6B7280"/>
                </a:solidFill>
                <a:latin typeface="MiSans" pitchFamily="34" charset="0"/>
                <a:ea typeface="MiSans" pitchFamily="34" charset="-122"/>
                <a:cs typeface="MiSans" pitchFamily="34" charset="-120"/>
              </a:rPr>
              <a:t>Response Time</a:t>
            </a:r>
            <a:endParaRPr lang="en-US" sz="1600" dirty="0"/>
          </a:p>
        </p:txBody>
      </p:sp>
      <p:sp>
        <p:nvSpPr>
          <p:cNvPr id="37" name="Text 35"/>
          <p:cNvSpPr/>
          <p:nvPr/>
        </p:nvSpPr>
        <p:spPr>
          <a:xfrm>
            <a:off x="11233845" y="3133725"/>
            <a:ext cx="485775" cy="190500"/>
          </a:xfrm>
          <a:prstGeom prst="rect">
            <a:avLst/>
          </a:prstGeom>
          <a:noFill/>
          <a:ln/>
        </p:spPr>
        <p:txBody>
          <a:bodyPr wrap="square" lIns="0" tIns="0" rIns="0" bIns="0" rtlCol="0" anchor="ctr"/>
          <a:lstStyle/>
          <a:p>
            <a:pPr>
              <a:lnSpc>
                <a:spcPct val="120000"/>
              </a:lnSpc>
            </a:pPr>
            <a:r>
              <a:rPr lang="en-US" sz="1050" b="1" dirty="0">
                <a:solidFill>
                  <a:srgbClr val="52B788"/>
                </a:solidFill>
                <a:latin typeface="MiSans" pitchFamily="34" charset="0"/>
                <a:ea typeface="MiSans" pitchFamily="34" charset="-122"/>
                <a:cs typeface="MiSans" pitchFamily="34" charset="-120"/>
              </a:rPr>
              <a:t>320ms</a:t>
            </a:r>
            <a:endParaRPr lang="en-US" sz="1600" dirty="0"/>
          </a:p>
        </p:txBody>
      </p:sp>
      <p:sp>
        <p:nvSpPr>
          <p:cNvPr id="38" name="Shape 36"/>
          <p:cNvSpPr/>
          <p:nvPr/>
        </p:nvSpPr>
        <p:spPr>
          <a:xfrm>
            <a:off x="385763" y="3643313"/>
            <a:ext cx="3695700" cy="2295525"/>
          </a:xfrm>
          <a:custGeom>
            <a:avLst/>
            <a:gdLst/>
            <a:ahLst/>
            <a:cxnLst/>
            <a:rect l="l" t="t" r="r" b="b"/>
            <a:pathLst>
              <a:path w="3695700" h="2295525">
                <a:moveTo>
                  <a:pt x="114294" y="0"/>
                </a:moveTo>
                <a:lnTo>
                  <a:pt x="3581406" y="0"/>
                </a:lnTo>
                <a:cubicBezTo>
                  <a:pt x="3644529" y="0"/>
                  <a:pt x="3695700" y="51171"/>
                  <a:pt x="3695700" y="114294"/>
                </a:cubicBezTo>
                <a:lnTo>
                  <a:pt x="3695700" y="2181231"/>
                </a:lnTo>
                <a:cubicBezTo>
                  <a:pt x="3695700" y="2244354"/>
                  <a:pt x="3644529" y="2295525"/>
                  <a:pt x="3581406" y="2295525"/>
                </a:cubicBezTo>
                <a:lnTo>
                  <a:pt x="114294" y="2295525"/>
                </a:lnTo>
                <a:cubicBezTo>
                  <a:pt x="51171" y="2295525"/>
                  <a:pt x="0" y="2244354"/>
                  <a:pt x="0" y="2181231"/>
                </a:cubicBezTo>
                <a:lnTo>
                  <a:pt x="0" y="114294"/>
                </a:lnTo>
                <a:cubicBezTo>
                  <a:pt x="0" y="51214"/>
                  <a:pt x="51214" y="0"/>
                  <a:pt x="114294" y="0"/>
                </a:cubicBezTo>
                <a:close/>
              </a:path>
            </a:pathLst>
          </a:custGeom>
          <a:solidFill>
            <a:srgbClr val="FFFFFF"/>
          </a:solidFill>
          <a:ln w="12700">
            <a:solidFill>
              <a:srgbClr val="2D6A4F"/>
            </a:solidFill>
            <a:prstDash val="solid"/>
          </a:ln>
          <a:effectLst>
            <a:outerShdw sx="100000" sy="100000" kx="0" ky="0" algn="bl" rotWithShape="0" blurRad="57150" dist="38100" dir="5400000">
              <a:srgbClr val="000000">
                <a:alpha val="10196"/>
              </a:srgbClr>
            </a:outerShdw>
          </a:effectLst>
        </p:spPr>
      </p:sp>
      <p:sp>
        <p:nvSpPr>
          <p:cNvPr id="39" name="Shape 37"/>
          <p:cNvSpPr/>
          <p:nvPr/>
        </p:nvSpPr>
        <p:spPr>
          <a:xfrm>
            <a:off x="3444776" y="3762375"/>
            <a:ext cx="523875" cy="228600"/>
          </a:xfrm>
          <a:custGeom>
            <a:avLst/>
            <a:gdLst/>
            <a:ahLst/>
            <a:cxnLst/>
            <a:rect l="l" t="t" r="r" b="b"/>
            <a:pathLst>
              <a:path w="523875" h="228600">
                <a:moveTo>
                  <a:pt x="114300" y="0"/>
                </a:moveTo>
                <a:lnTo>
                  <a:pt x="409575" y="0"/>
                </a:lnTo>
                <a:cubicBezTo>
                  <a:pt x="472659" y="0"/>
                  <a:pt x="523875" y="51216"/>
                  <a:pt x="523875" y="114300"/>
                </a:cubicBezTo>
                <a:lnTo>
                  <a:pt x="523875" y="114300"/>
                </a:lnTo>
                <a:cubicBezTo>
                  <a:pt x="523875" y="177384"/>
                  <a:pt x="472659" y="228600"/>
                  <a:pt x="409575" y="228600"/>
                </a:cubicBezTo>
                <a:lnTo>
                  <a:pt x="114300" y="228600"/>
                </a:lnTo>
                <a:cubicBezTo>
                  <a:pt x="51216" y="228600"/>
                  <a:pt x="0" y="177384"/>
                  <a:pt x="0" y="114300"/>
                </a:cubicBezTo>
                <a:lnTo>
                  <a:pt x="0" y="114300"/>
                </a:lnTo>
                <a:cubicBezTo>
                  <a:pt x="0" y="51216"/>
                  <a:pt x="51216" y="0"/>
                  <a:pt x="114300" y="0"/>
                </a:cubicBezTo>
                <a:close/>
              </a:path>
            </a:pathLst>
          </a:custGeom>
          <a:solidFill>
            <a:srgbClr val="52B788"/>
          </a:solidFill>
          <a:ln/>
        </p:spPr>
      </p:sp>
      <p:sp>
        <p:nvSpPr>
          <p:cNvPr id="40" name="Text 38"/>
          <p:cNvSpPr/>
          <p:nvPr/>
        </p:nvSpPr>
        <p:spPr>
          <a:xfrm>
            <a:off x="3444776" y="3762375"/>
            <a:ext cx="581025" cy="228600"/>
          </a:xfrm>
          <a:prstGeom prst="rect">
            <a:avLst/>
          </a:prstGeom>
          <a:noFill/>
          <a:ln/>
        </p:spPr>
        <p:txBody>
          <a:bodyPr wrap="square" lIns="76200" tIns="38100" rIns="76200" bIns="38100" rtlCol="0" anchor="ctr"/>
          <a:lstStyle/>
          <a:p>
            <a:pPr>
              <a:lnSpc>
                <a:spcPct val="110000"/>
              </a:lnSpc>
            </a:pPr>
            <a:r>
              <a:rPr lang="en-US" sz="900" b="1" dirty="0">
                <a:solidFill>
                  <a:srgbClr val="FFFFFF"/>
                </a:solidFill>
                <a:latin typeface="MiSans" pitchFamily="34" charset="0"/>
                <a:ea typeface="MiSans" pitchFamily="34" charset="-122"/>
                <a:cs typeface="MiSans" pitchFamily="34" charset="-120"/>
              </a:rPr>
              <a:t>LIVE</a:t>
            </a:r>
            <a:endParaRPr lang="en-US" sz="1600" dirty="0"/>
          </a:p>
        </p:txBody>
      </p:sp>
      <p:sp>
        <p:nvSpPr>
          <p:cNvPr id="41" name="Shape 39"/>
          <p:cNvSpPr/>
          <p:nvPr/>
        </p:nvSpPr>
        <p:spPr>
          <a:xfrm>
            <a:off x="542925" y="3800475"/>
            <a:ext cx="457200" cy="457200"/>
          </a:xfrm>
          <a:custGeom>
            <a:avLst/>
            <a:gdLst/>
            <a:ahLst/>
            <a:cxnLst/>
            <a:rect l="l" t="t" r="r" b="b"/>
            <a:pathLst>
              <a:path w="457200" h="457200">
                <a:moveTo>
                  <a:pt x="76202" y="0"/>
                </a:moveTo>
                <a:lnTo>
                  <a:pt x="380998" y="0"/>
                </a:lnTo>
                <a:cubicBezTo>
                  <a:pt x="423055" y="0"/>
                  <a:pt x="457200" y="34145"/>
                  <a:pt x="457200" y="76202"/>
                </a:cubicBezTo>
                <a:lnTo>
                  <a:pt x="457200" y="380998"/>
                </a:lnTo>
                <a:cubicBezTo>
                  <a:pt x="457200" y="423055"/>
                  <a:pt x="423055" y="457200"/>
                  <a:pt x="380998" y="457200"/>
                </a:cubicBezTo>
                <a:lnTo>
                  <a:pt x="76202" y="457200"/>
                </a:lnTo>
                <a:cubicBezTo>
                  <a:pt x="34145" y="457200"/>
                  <a:pt x="0" y="423055"/>
                  <a:pt x="0" y="380998"/>
                </a:cubicBezTo>
                <a:lnTo>
                  <a:pt x="0" y="76202"/>
                </a:lnTo>
                <a:cubicBezTo>
                  <a:pt x="0" y="34145"/>
                  <a:pt x="34145" y="0"/>
                  <a:pt x="76202" y="0"/>
                </a:cubicBezTo>
                <a:close/>
              </a:path>
            </a:pathLst>
          </a:custGeom>
          <a:solidFill>
            <a:srgbClr val="D4A017"/>
          </a:solidFill>
          <a:ln/>
        </p:spPr>
      </p:sp>
      <p:sp>
        <p:nvSpPr>
          <p:cNvPr id="42" name="Shape 40"/>
          <p:cNvSpPr/>
          <p:nvPr/>
        </p:nvSpPr>
        <p:spPr>
          <a:xfrm>
            <a:off x="700088" y="3933825"/>
            <a:ext cx="142875" cy="190500"/>
          </a:xfrm>
          <a:custGeom>
            <a:avLst/>
            <a:gdLst/>
            <a:ahLst/>
            <a:cxnLst/>
            <a:rect l="l" t="t" r="r" b="b"/>
            <a:pathLst>
              <a:path w="142875" h="190500">
                <a:moveTo>
                  <a:pt x="0" y="23812"/>
                </a:moveTo>
                <a:cubicBezTo>
                  <a:pt x="0" y="10678"/>
                  <a:pt x="10678" y="0"/>
                  <a:pt x="23812" y="0"/>
                </a:cubicBezTo>
                <a:lnTo>
                  <a:pt x="79437" y="0"/>
                </a:lnTo>
                <a:cubicBezTo>
                  <a:pt x="85762" y="0"/>
                  <a:pt x="91827" y="2493"/>
                  <a:pt x="96292" y="6958"/>
                </a:cubicBezTo>
                <a:lnTo>
                  <a:pt x="135917" y="46620"/>
                </a:lnTo>
                <a:cubicBezTo>
                  <a:pt x="140382" y="51085"/>
                  <a:pt x="142875" y="57150"/>
                  <a:pt x="142875" y="63475"/>
                </a:cubicBezTo>
                <a:lnTo>
                  <a:pt x="142875" y="166688"/>
                </a:lnTo>
                <a:cubicBezTo>
                  <a:pt x="142875" y="179822"/>
                  <a:pt x="132197" y="190500"/>
                  <a:pt x="119063" y="190500"/>
                </a:cubicBezTo>
                <a:lnTo>
                  <a:pt x="23812" y="190500"/>
                </a:lnTo>
                <a:cubicBezTo>
                  <a:pt x="10678" y="190500"/>
                  <a:pt x="0" y="179822"/>
                  <a:pt x="0" y="166688"/>
                </a:cubicBezTo>
                <a:lnTo>
                  <a:pt x="0" y="23812"/>
                </a:lnTo>
                <a:close/>
                <a:moveTo>
                  <a:pt x="77391" y="21766"/>
                </a:moveTo>
                <a:lnTo>
                  <a:pt x="77391" y="56555"/>
                </a:lnTo>
                <a:cubicBezTo>
                  <a:pt x="77391" y="61503"/>
                  <a:pt x="81372" y="65484"/>
                  <a:pt x="86320" y="65484"/>
                </a:cubicBezTo>
                <a:lnTo>
                  <a:pt x="121109" y="65484"/>
                </a:lnTo>
                <a:lnTo>
                  <a:pt x="77391" y="21766"/>
                </a:lnTo>
                <a:close/>
                <a:moveTo>
                  <a:pt x="44648" y="95250"/>
                </a:moveTo>
                <a:cubicBezTo>
                  <a:pt x="39700" y="95250"/>
                  <a:pt x="35719" y="99231"/>
                  <a:pt x="35719" y="104180"/>
                </a:cubicBezTo>
                <a:cubicBezTo>
                  <a:pt x="35719" y="109128"/>
                  <a:pt x="39700" y="113109"/>
                  <a:pt x="44648" y="113109"/>
                </a:cubicBezTo>
                <a:lnTo>
                  <a:pt x="98227" y="113109"/>
                </a:lnTo>
                <a:cubicBezTo>
                  <a:pt x="103175" y="113109"/>
                  <a:pt x="107156" y="109128"/>
                  <a:pt x="107156" y="104180"/>
                </a:cubicBezTo>
                <a:cubicBezTo>
                  <a:pt x="107156" y="99231"/>
                  <a:pt x="103175" y="95250"/>
                  <a:pt x="98227" y="95250"/>
                </a:cubicBezTo>
                <a:lnTo>
                  <a:pt x="44648" y="95250"/>
                </a:lnTo>
                <a:close/>
                <a:moveTo>
                  <a:pt x="44648" y="130969"/>
                </a:moveTo>
                <a:cubicBezTo>
                  <a:pt x="39700" y="130969"/>
                  <a:pt x="35719" y="134950"/>
                  <a:pt x="35719" y="139898"/>
                </a:cubicBezTo>
                <a:cubicBezTo>
                  <a:pt x="35719" y="144847"/>
                  <a:pt x="39700" y="148828"/>
                  <a:pt x="44648" y="148828"/>
                </a:cubicBezTo>
                <a:lnTo>
                  <a:pt x="98227" y="148828"/>
                </a:lnTo>
                <a:cubicBezTo>
                  <a:pt x="103175" y="148828"/>
                  <a:pt x="107156" y="144847"/>
                  <a:pt x="107156" y="139898"/>
                </a:cubicBezTo>
                <a:cubicBezTo>
                  <a:pt x="107156" y="134950"/>
                  <a:pt x="103175" y="130969"/>
                  <a:pt x="98227" y="130969"/>
                </a:cubicBezTo>
                <a:lnTo>
                  <a:pt x="44648" y="130969"/>
                </a:lnTo>
                <a:close/>
              </a:path>
            </a:pathLst>
          </a:custGeom>
          <a:solidFill>
            <a:srgbClr val="FFFFFF"/>
          </a:solidFill>
          <a:ln/>
        </p:spPr>
      </p:sp>
      <p:sp>
        <p:nvSpPr>
          <p:cNvPr id="43" name="Text 41"/>
          <p:cNvSpPr/>
          <p:nvPr/>
        </p:nvSpPr>
        <p:spPr>
          <a:xfrm>
            <a:off x="1114425" y="3819525"/>
            <a:ext cx="1790700" cy="266700"/>
          </a:xfrm>
          <a:prstGeom prst="rect">
            <a:avLst/>
          </a:prstGeom>
          <a:noFill/>
          <a:ln/>
        </p:spPr>
        <p:txBody>
          <a:bodyPr wrap="square" lIns="0" tIns="0" rIns="0" bIns="0" rtlCol="0" anchor="ctr"/>
          <a:lstStyle/>
          <a:p>
            <a:pPr>
              <a:lnSpc>
                <a:spcPct val="130000"/>
              </a:lnSpc>
            </a:pPr>
            <a:r>
              <a:rPr lang="en-US" sz="1350" b="1" dirty="0">
                <a:solidFill>
                  <a:srgbClr val="1A3C34"/>
                </a:solidFill>
                <a:latin typeface="MiSans" pitchFamily="34" charset="0"/>
                <a:ea typeface="MiSans" pitchFamily="34" charset="-122"/>
                <a:cs typeface="MiSans" pitchFamily="34" charset="-120"/>
              </a:rPr>
              <a:t>SK Penetapan Kumuh</a:t>
            </a:r>
            <a:endParaRPr lang="en-US" sz="1600" dirty="0"/>
          </a:p>
        </p:txBody>
      </p:sp>
      <p:sp>
        <p:nvSpPr>
          <p:cNvPr id="44" name="Text 42"/>
          <p:cNvSpPr/>
          <p:nvPr/>
        </p:nvSpPr>
        <p:spPr>
          <a:xfrm>
            <a:off x="1114425" y="4086225"/>
            <a:ext cx="1762125" cy="152400"/>
          </a:xfrm>
          <a:prstGeom prst="rect">
            <a:avLst/>
          </a:prstGeom>
          <a:noFill/>
          <a:ln/>
        </p:spPr>
        <p:txBody>
          <a:bodyPr wrap="square" lIns="0" tIns="0" rIns="0" bIns="0" rtlCol="0" anchor="ctr"/>
          <a:lstStyle/>
          <a:p>
            <a:pPr>
              <a:lnSpc>
                <a:spcPct val="110000"/>
              </a:lnSpc>
            </a:pPr>
            <a:r>
              <a:rPr lang="en-US" sz="900" dirty="0">
                <a:solidFill>
                  <a:srgbClr val="6B7280"/>
                </a:solidFill>
                <a:latin typeface="MiSans" pitchFamily="34" charset="0"/>
                <a:ea typeface="MiSans" pitchFamily="34" charset="-122"/>
                <a:cs typeface="MiSans" pitchFamily="34" charset="-120"/>
              </a:rPr>
              <a:t>Dashboard Analitik</a:t>
            </a:r>
            <a:endParaRPr lang="en-US" sz="1600" dirty="0"/>
          </a:p>
        </p:txBody>
      </p:sp>
      <p:sp>
        <p:nvSpPr>
          <p:cNvPr id="45" name="Text 43"/>
          <p:cNvSpPr/>
          <p:nvPr/>
        </p:nvSpPr>
        <p:spPr>
          <a:xfrm>
            <a:off x="542925" y="4371975"/>
            <a:ext cx="3448050" cy="981075"/>
          </a:xfrm>
          <a:prstGeom prst="rect">
            <a:avLst/>
          </a:prstGeom>
          <a:noFill/>
          <a:ln/>
        </p:spPr>
        <p:txBody>
          <a:bodyPr wrap="square" lIns="0" tIns="0" rIns="0" bIns="0" rtlCol="0" anchor="ctr"/>
          <a:lstStyle/>
          <a:p>
            <a:pPr>
              <a:lnSpc>
                <a:spcPct val="140000"/>
              </a:lnSpc>
            </a:pPr>
            <a:r>
              <a:rPr lang="en-US" sz="1050" dirty="0">
                <a:solidFill>
                  <a:srgbClr val="1C1C1C"/>
                </a:solidFill>
                <a:latin typeface="MiSans" pitchFamily="34" charset="0"/>
                <a:ea typeface="MiSans" pitchFamily="34" charset="-122"/>
                <a:cs typeface="MiSans" pitchFamily="34" charset="-120"/>
              </a:rPr>
              <a:t>Dashboard analitik SK Penetapan Kumuh dengan 13 visualisasi data interaktif.</a:t>
            </a:r>
            <a:endParaRPr lang="en-US" sz="1600" dirty="0"/>
          </a:p>
        </p:txBody>
      </p:sp>
      <p:sp>
        <p:nvSpPr>
          <p:cNvPr id="46" name="Shape 44"/>
          <p:cNvSpPr/>
          <p:nvPr/>
        </p:nvSpPr>
        <p:spPr>
          <a:xfrm>
            <a:off x="542925" y="5472113"/>
            <a:ext cx="3381375" cy="9525"/>
          </a:xfrm>
          <a:custGeom>
            <a:avLst/>
            <a:gdLst/>
            <a:ahLst/>
            <a:cxnLst/>
            <a:rect l="l" t="t" r="r" b="b"/>
            <a:pathLst>
              <a:path w="3381375" h="9525">
                <a:moveTo>
                  <a:pt x="0" y="0"/>
                </a:moveTo>
                <a:lnTo>
                  <a:pt x="3381375" y="0"/>
                </a:lnTo>
                <a:lnTo>
                  <a:pt x="3381375" y="9525"/>
                </a:lnTo>
                <a:lnTo>
                  <a:pt x="0" y="9525"/>
                </a:lnTo>
                <a:lnTo>
                  <a:pt x="0" y="0"/>
                </a:lnTo>
                <a:close/>
              </a:path>
            </a:pathLst>
          </a:custGeom>
          <a:solidFill>
            <a:srgbClr val="E5E7EB"/>
          </a:solidFill>
          <a:ln/>
        </p:spPr>
      </p:sp>
      <p:sp>
        <p:nvSpPr>
          <p:cNvPr id="47" name="Text 45"/>
          <p:cNvSpPr/>
          <p:nvPr/>
        </p:nvSpPr>
        <p:spPr>
          <a:xfrm>
            <a:off x="542925" y="5610225"/>
            <a:ext cx="857250" cy="152400"/>
          </a:xfrm>
          <a:prstGeom prst="rect">
            <a:avLst/>
          </a:prstGeom>
          <a:noFill/>
          <a:ln/>
        </p:spPr>
        <p:txBody>
          <a:bodyPr wrap="square" lIns="0" tIns="0" rIns="0" bIns="0" rtlCol="0" anchor="ctr"/>
          <a:lstStyle/>
          <a:p>
            <a:pPr>
              <a:lnSpc>
                <a:spcPct val="110000"/>
              </a:lnSpc>
            </a:pPr>
            <a:r>
              <a:rPr lang="en-US" sz="900" dirty="0">
                <a:solidFill>
                  <a:srgbClr val="6B7280"/>
                </a:solidFill>
                <a:latin typeface="MiSans" pitchFamily="34" charset="0"/>
                <a:ea typeface="MiSans" pitchFamily="34" charset="-122"/>
                <a:cs typeface="MiSans" pitchFamily="34" charset="-120"/>
              </a:rPr>
              <a:t>Response Time</a:t>
            </a:r>
            <a:endParaRPr lang="en-US" sz="1600" dirty="0"/>
          </a:p>
        </p:txBody>
      </p:sp>
      <p:sp>
        <p:nvSpPr>
          <p:cNvPr id="48" name="Text 46"/>
          <p:cNvSpPr/>
          <p:nvPr/>
        </p:nvSpPr>
        <p:spPr>
          <a:xfrm>
            <a:off x="3512195" y="5591175"/>
            <a:ext cx="485775" cy="190500"/>
          </a:xfrm>
          <a:prstGeom prst="rect">
            <a:avLst/>
          </a:prstGeom>
          <a:noFill/>
          <a:ln/>
        </p:spPr>
        <p:txBody>
          <a:bodyPr wrap="square" lIns="0" tIns="0" rIns="0" bIns="0" rtlCol="0" anchor="ctr"/>
          <a:lstStyle/>
          <a:p>
            <a:pPr>
              <a:lnSpc>
                <a:spcPct val="120000"/>
              </a:lnSpc>
            </a:pPr>
            <a:r>
              <a:rPr lang="en-US" sz="1050" b="1" dirty="0">
                <a:solidFill>
                  <a:srgbClr val="52B788"/>
                </a:solidFill>
                <a:latin typeface="MiSans" pitchFamily="34" charset="0"/>
                <a:ea typeface="MiSans" pitchFamily="34" charset="-122"/>
                <a:cs typeface="MiSans" pitchFamily="34" charset="-120"/>
              </a:rPr>
              <a:t>290ms</a:t>
            </a:r>
            <a:endParaRPr lang="en-US" sz="1600" dirty="0"/>
          </a:p>
        </p:txBody>
      </p:sp>
      <p:sp>
        <p:nvSpPr>
          <p:cNvPr id="49" name="Shape 47"/>
          <p:cNvSpPr/>
          <p:nvPr/>
        </p:nvSpPr>
        <p:spPr>
          <a:xfrm>
            <a:off x="4246513" y="3643313"/>
            <a:ext cx="3695700" cy="2295525"/>
          </a:xfrm>
          <a:custGeom>
            <a:avLst/>
            <a:gdLst/>
            <a:ahLst/>
            <a:cxnLst/>
            <a:rect l="l" t="t" r="r" b="b"/>
            <a:pathLst>
              <a:path w="3695700" h="2295525">
                <a:moveTo>
                  <a:pt x="114294" y="0"/>
                </a:moveTo>
                <a:lnTo>
                  <a:pt x="3581406" y="0"/>
                </a:lnTo>
                <a:cubicBezTo>
                  <a:pt x="3644529" y="0"/>
                  <a:pt x="3695700" y="51171"/>
                  <a:pt x="3695700" y="114294"/>
                </a:cubicBezTo>
                <a:lnTo>
                  <a:pt x="3695700" y="2181231"/>
                </a:lnTo>
                <a:cubicBezTo>
                  <a:pt x="3695700" y="2244354"/>
                  <a:pt x="3644529" y="2295525"/>
                  <a:pt x="3581406" y="2295525"/>
                </a:cubicBezTo>
                <a:lnTo>
                  <a:pt x="114294" y="2295525"/>
                </a:lnTo>
                <a:cubicBezTo>
                  <a:pt x="51171" y="2295525"/>
                  <a:pt x="0" y="2244354"/>
                  <a:pt x="0" y="2181231"/>
                </a:cubicBezTo>
                <a:lnTo>
                  <a:pt x="0" y="114294"/>
                </a:lnTo>
                <a:cubicBezTo>
                  <a:pt x="0" y="51214"/>
                  <a:pt x="51214" y="0"/>
                  <a:pt x="114294" y="0"/>
                </a:cubicBezTo>
                <a:close/>
              </a:path>
            </a:pathLst>
          </a:custGeom>
          <a:solidFill>
            <a:srgbClr val="FFFFFF"/>
          </a:solidFill>
          <a:ln w="12700">
            <a:solidFill>
              <a:srgbClr val="2D6A4F"/>
            </a:solidFill>
            <a:prstDash val="solid"/>
          </a:ln>
          <a:effectLst>
            <a:outerShdw sx="100000" sy="100000" kx="0" ky="0" algn="bl" rotWithShape="0" blurRad="57150" dist="38100" dir="5400000">
              <a:srgbClr val="000000">
                <a:alpha val="10196"/>
              </a:srgbClr>
            </a:outerShdw>
          </a:effectLst>
        </p:spPr>
      </p:sp>
      <p:sp>
        <p:nvSpPr>
          <p:cNvPr id="50" name="Shape 48"/>
          <p:cNvSpPr/>
          <p:nvPr/>
        </p:nvSpPr>
        <p:spPr>
          <a:xfrm>
            <a:off x="7305601" y="3762375"/>
            <a:ext cx="523875" cy="228600"/>
          </a:xfrm>
          <a:custGeom>
            <a:avLst/>
            <a:gdLst/>
            <a:ahLst/>
            <a:cxnLst/>
            <a:rect l="l" t="t" r="r" b="b"/>
            <a:pathLst>
              <a:path w="523875" h="228600">
                <a:moveTo>
                  <a:pt x="114300" y="0"/>
                </a:moveTo>
                <a:lnTo>
                  <a:pt x="409575" y="0"/>
                </a:lnTo>
                <a:cubicBezTo>
                  <a:pt x="472659" y="0"/>
                  <a:pt x="523875" y="51216"/>
                  <a:pt x="523875" y="114300"/>
                </a:cubicBezTo>
                <a:lnTo>
                  <a:pt x="523875" y="114300"/>
                </a:lnTo>
                <a:cubicBezTo>
                  <a:pt x="523875" y="177384"/>
                  <a:pt x="472659" y="228600"/>
                  <a:pt x="409575" y="228600"/>
                </a:cubicBezTo>
                <a:lnTo>
                  <a:pt x="114300" y="228600"/>
                </a:lnTo>
                <a:cubicBezTo>
                  <a:pt x="51216" y="228600"/>
                  <a:pt x="0" y="177384"/>
                  <a:pt x="0" y="114300"/>
                </a:cubicBezTo>
                <a:lnTo>
                  <a:pt x="0" y="114300"/>
                </a:lnTo>
                <a:cubicBezTo>
                  <a:pt x="0" y="51216"/>
                  <a:pt x="51216" y="0"/>
                  <a:pt x="114300" y="0"/>
                </a:cubicBezTo>
                <a:close/>
              </a:path>
            </a:pathLst>
          </a:custGeom>
          <a:solidFill>
            <a:srgbClr val="52B788"/>
          </a:solidFill>
          <a:ln/>
        </p:spPr>
      </p:sp>
      <p:sp>
        <p:nvSpPr>
          <p:cNvPr id="51" name="Text 49"/>
          <p:cNvSpPr/>
          <p:nvPr/>
        </p:nvSpPr>
        <p:spPr>
          <a:xfrm>
            <a:off x="7305601" y="3762375"/>
            <a:ext cx="581025" cy="228600"/>
          </a:xfrm>
          <a:prstGeom prst="rect">
            <a:avLst/>
          </a:prstGeom>
          <a:noFill/>
          <a:ln/>
        </p:spPr>
        <p:txBody>
          <a:bodyPr wrap="square" lIns="76200" tIns="38100" rIns="76200" bIns="38100" rtlCol="0" anchor="ctr"/>
          <a:lstStyle/>
          <a:p>
            <a:pPr>
              <a:lnSpc>
                <a:spcPct val="110000"/>
              </a:lnSpc>
            </a:pPr>
            <a:r>
              <a:rPr lang="en-US" sz="900" b="1" dirty="0">
                <a:solidFill>
                  <a:srgbClr val="FFFFFF"/>
                </a:solidFill>
                <a:latin typeface="MiSans" pitchFamily="34" charset="0"/>
                <a:ea typeface="MiSans" pitchFamily="34" charset="-122"/>
                <a:cs typeface="MiSans" pitchFamily="34" charset="-120"/>
              </a:rPr>
              <a:t>LIVE</a:t>
            </a:r>
            <a:endParaRPr lang="en-US" sz="1600" dirty="0"/>
          </a:p>
        </p:txBody>
      </p:sp>
      <p:sp>
        <p:nvSpPr>
          <p:cNvPr id="52" name="Shape 50"/>
          <p:cNvSpPr/>
          <p:nvPr/>
        </p:nvSpPr>
        <p:spPr>
          <a:xfrm>
            <a:off x="4403675" y="3800475"/>
            <a:ext cx="457200" cy="457200"/>
          </a:xfrm>
          <a:custGeom>
            <a:avLst/>
            <a:gdLst/>
            <a:ahLst/>
            <a:cxnLst/>
            <a:rect l="l" t="t" r="r" b="b"/>
            <a:pathLst>
              <a:path w="457200" h="457200">
                <a:moveTo>
                  <a:pt x="76202" y="0"/>
                </a:moveTo>
                <a:lnTo>
                  <a:pt x="380998" y="0"/>
                </a:lnTo>
                <a:cubicBezTo>
                  <a:pt x="423055" y="0"/>
                  <a:pt x="457200" y="34145"/>
                  <a:pt x="457200" y="76202"/>
                </a:cubicBezTo>
                <a:lnTo>
                  <a:pt x="457200" y="380998"/>
                </a:lnTo>
                <a:cubicBezTo>
                  <a:pt x="457200" y="423055"/>
                  <a:pt x="423055" y="457200"/>
                  <a:pt x="380998" y="457200"/>
                </a:cubicBezTo>
                <a:lnTo>
                  <a:pt x="76202" y="457200"/>
                </a:lnTo>
                <a:cubicBezTo>
                  <a:pt x="34145" y="457200"/>
                  <a:pt x="0" y="423055"/>
                  <a:pt x="0" y="380998"/>
                </a:cubicBezTo>
                <a:lnTo>
                  <a:pt x="0" y="76202"/>
                </a:lnTo>
                <a:cubicBezTo>
                  <a:pt x="0" y="34145"/>
                  <a:pt x="34145" y="0"/>
                  <a:pt x="76202" y="0"/>
                </a:cubicBezTo>
                <a:close/>
              </a:path>
            </a:pathLst>
          </a:custGeom>
          <a:solidFill>
            <a:srgbClr val="52B788"/>
          </a:solidFill>
          <a:ln/>
        </p:spPr>
      </p:sp>
      <p:sp>
        <p:nvSpPr>
          <p:cNvPr id="53" name="Shape 51"/>
          <p:cNvSpPr/>
          <p:nvPr/>
        </p:nvSpPr>
        <p:spPr>
          <a:xfrm>
            <a:off x="4537025" y="3933825"/>
            <a:ext cx="190500" cy="190500"/>
          </a:xfrm>
          <a:custGeom>
            <a:avLst/>
            <a:gdLst/>
            <a:ahLst/>
            <a:cxnLst/>
            <a:rect l="l" t="t" r="r" b="b"/>
            <a:pathLst>
              <a:path w="190500" h="190500">
                <a:moveTo>
                  <a:pt x="11906" y="11906"/>
                </a:moveTo>
                <a:cubicBezTo>
                  <a:pt x="18492" y="11906"/>
                  <a:pt x="23812" y="17227"/>
                  <a:pt x="23812" y="23812"/>
                </a:cubicBezTo>
                <a:lnTo>
                  <a:pt x="23812" y="148828"/>
                </a:lnTo>
                <a:cubicBezTo>
                  <a:pt x="23812" y="152102"/>
                  <a:pt x="26491" y="154781"/>
                  <a:pt x="29766" y="154781"/>
                </a:cubicBezTo>
                <a:lnTo>
                  <a:pt x="178594" y="154781"/>
                </a:lnTo>
                <a:cubicBezTo>
                  <a:pt x="185179" y="154781"/>
                  <a:pt x="190500" y="160102"/>
                  <a:pt x="190500" y="166688"/>
                </a:cubicBezTo>
                <a:cubicBezTo>
                  <a:pt x="190500" y="173273"/>
                  <a:pt x="185179" y="178594"/>
                  <a:pt x="178594" y="178594"/>
                </a:cubicBezTo>
                <a:lnTo>
                  <a:pt x="29766" y="178594"/>
                </a:lnTo>
                <a:cubicBezTo>
                  <a:pt x="13320" y="178594"/>
                  <a:pt x="0" y="165274"/>
                  <a:pt x="0" y="148828"/>
                </a:cubicBezTo>
                <a:lnTo>
                  <a:pt x="0" y="23812"/>
                </a:lnTo>
                <a:cubicBezTo>
                  <a:pt x="0" y="17227"/>
                  <a:pt x="5321" y="11906"/>
                  <a:pt x="11906" y="11906"/>
                </a:cubicBezTo>
                <a:close/>
                <a:moveTo>
                  <a:pt x="47625" y="35719"/>
                </a:moveTo>
                <a:cubicBezTo>
                  <a:pt x="47625" y="29133"/>
                  <a:pt x="52946" y="23812"/>
                  <a:pt x="59531" y="23812"/>
                </a:cubicBezTo>
                <a:lnTo>
                  <a:pt x="130969" y="23812"/>
                </a:lnTo>
                <a:cubicBezTo>
                  <a:pt x="137554" y="23812"/>
                  <a:pt x="142875" y="29133"/>
                  <a:pt x="142875" y="35719"/>
                </a:cubicBezTo>
                <a:cubicBezTo>
                  <a:pt x="142875" y="42304"/>
                  <a:pt x="137554" y="47625"/>
                  <a:pt x="130969" y="47625"/>
                </a:cubicBezTo>
                <a:lnTo>
                  <a:pt x="59531" y="47625"/>
                </a:lnTo>
                <a:cubicBezTo>
                  <a:pt x="52946" y="47625"/>
                  <a:pt x="47625" y="42304"/>
                  <a:pt x="47625" y="35719"/>
                </a:cubicBezTo>
                <a:close/>
                <a:moveTo>
                  <a:pt x="59531" y="65484"/>
                </a:moveTo>
                <a:lnTo>
                  <a:pt x="107156" y="65484"/>
                </a:lnTo>
                <a:cubicBezTo>
                  <a:pt x="113742" y="65484"/>
                  <a:pt x="119063" y="70805"/>
                  <a:pt x="119063" y="77391"/>
                </a:cubicBezTo>
                <a:cubicBezTo>
                  <a:pt x="119063" y="83976"/>
                  <a:pt x="113742" y="89297"/>
                  <a:pt x="107156" y="89297"/>
                </a:cubicBezTo>
                <a:lnTo>
                  <a:pt x="59531" y="89297"/>
                </a:lnTo>
                <a:cubicBezTo>
                  <a:pt x="52946" y="89297"/>
                  <a:pt x="47625" y="83976"/>
                  <a:pt x="47625" y="77391"/>
                </a:cubicBezTo>
                <a:cubicBezTo>
                  <a:pt x="47625" y="70805"/>
                  <a:pt x="52946" y="65484"/>
                  <a:pt x="59531" y="65484"/>
                </a:cubicBezTo>
                <a:close/>
                <a:moveTo>
                  <a:pt x="59531" y="107156"/>
                </a:moveTo>
                <a:lnTo>
                  <a:pt x="154781" y="107156"/>
                </a:lnTo>
                <a:cubicBezTo>
                  <a:pt x="161367" y="107156"/>
                  <a:pt x="166688" y="112477"/>
                  <a:pt x="166688" y="119063"/>
                </a:cubicBezTo>
                <a:cubicBezTo>
                  <a:pt x="166688" y="125648"/>
                  <a:pt x="161367" y="130969"/>
                  <a:pt x="154781" y="130969"/>
                </a:cubicBezTo>
                <a:lnTo>
                  <a:pt x="59531" y="130969"/>
                </a:lnTo>
                <a:cubicBezTo>
                  <a:pt x="52946" y="130969"/>
                  <a:pt x="47625" y="125648"/>
                  <a:pt x="47625" y="119063"/>
                </a:cubicBezTo>
                <a:cubicBezTo>
                  <a:pt x="47625" y="112477"/>
                  <a:pt x="52946" y="107156"/>
                  <a:pt x="59531" y="107156"/>
                </a:cubicBezTo>
                <a:close/>
              </a:path>
            </a:pathLst>
          </a:custGeom>
          <a:solidFill>
            <a:srgbClr val="FFFFFF"/>
          </a:solidFill>
          <a:ln/>
        </p:spPr>
      </p:sp>
      <p:sp>
        <p:nvSpPr>
          <p:cNvPr id="54" name="Text 52"/>
          <p:cNvSpPr/>
          <p:nvPr/>
        </p:nvSpPr>
        <p:spPr>
          <a:xfrm>
            <a:off x="4975175" y="3819525"/>
            <a:ext cx="1352550" cy="266700"/>
          </a:xfrm>
          <a:prstGeom prst="rect">
            <a:avLst/>
          </a:prstGeom>
          <a:noFill/>
          <a:ln/>
        </p:spPr>
        <p:txBody>
          <a:bodyPr wrap="square" lIns="0" tIns="0" rIns="0" bIns="0" rtlCol="0" anchor="ctr"/>
          <a:lstStyle/>
          <a:p>
            <a:pPr>
              <a:lnSpc>
                <a:spcPct val="130000"/>
              </a:lnSpc>
            </a:pPr>
            <a:r>
              <a:rPr lang="en-US" sz="1350" b="1" dirty="0">
                <a:solidFill>
                  <a:srgbClr val="1A3C34"/>
                </a:solidFill>
                <a:latin typeface="MiSans" pitchFamily="34" charset="0"/>
                <a:ea typeface="MiSans" pitchFamily="34" charset="-122"/>
                <a:cs typeface="MiSans" pitchFamily="34" charset="-120"/>
              </a:rPr>
              <a:t>Dashboard BSPS</a:t>
            </a:r>
            <a:endParaRPr lang="en-US" sz="1600" dirty="0"/>
          </a:p>
        </p:txBody>
      </p:sp>
      <p:sp>
        <p:nvSpPr>
          <p:cNvPr id="55" name="Text 53"/>
          <p:cNvSpPr/>
          <p:nvPr/>
        </p:nvSpPr>
        <p:spPr>
          <a:xfrm>
            <a:off x="4975175" y="4086225"/>
            <a:ext cx="1323975" cy="152400"/>
          </a:xfrm>
          <a:prstGeom prst="rect">
            <a:avLst/>
          </a:prstGeom>
          <a:noFill/>
          <a:ln/>
        </p:spPr>
        <p:txBody>
          <a:bodyPr wrap="square" lIns="0" tIns="0" rIns="0" bIns="0" rtlCol="0" anchor="ctr"/>
          <a:lstStyle/>
          <a:p>
            <a:pPr>
              <a:lnSpc>
                <a:spcPct val="110000"/>
              </a:lnSpc>
            </a:pPr>
            <a:r>
              <a:rPr lang="en-US" sz="900" dirty="0">
                <a:solidFill>
                  <a:srgbClr val="6B7280"/>
                </a:solidFill>
                <a:latin typeface="MiSans" pitchFamily="34" charset="0"/>
                <a:ea typeface="MiSans" pitchFamily="34" charset="-122"/>
                <a:cs typeface="MiSans" pitchFamily="34" charset="-120"/>
              </a:rPr>
              <a:t>Monitoring &amp; Evaluasi</a:t>
            </a:r>
            <a:endParaRPr lang="en-US" sz="1600" dirty="0"/>
          </a:p>
        </p:txBody>
      </p:sp>
      <p:sp>
        <p:nvSpPr>
          <p:cNvPr id="56" name="Text 54"/>
          <p:cNvSpPr/>
          <p:nvPr/>
        </p:nvSpPr>
        <p:spPr>
          <a:xfrm>
            <a:off x="4403675" y="4371975"/>
            <a:ext cx="3448050" cy="981075"/>
          </a:xfrm>
          <a:prstGeom prst="rect">
            <a:avLst/>
          </a:prstGeom>
          <a:noFill/>
          <a:ln/>
        </p:spPr>
        <p:txBody>
          <a:bodyPr wrap="square" lIns="0" tIns="0" rIns="0" bIns="0" rtlCol="0" anchor="ctr"/>
          <a:lstStyle/>
          <a:p>
            <a:pPr>
              <a:lnSpc>
                <a:spcPct val="140000"/>
              </a:lnSpc>
            </a:pPr>
            <a:r>
              <a:rPr lang="en-US" sz="1050" dirty="0">
                <a:solidFill>
                  <a:srgbClr val="1C1C1C"/>
                </a:solidFill>
                <a:latin typeface="MiSans" pitchFamily="34" charset="0"/>
                <a:ea typeface="MiSans" pitchFamily="34" charset="-122"/>
                <a:cs typeface="MiSans" pitchFamily="34" charset="-120"/>
              </a:rPr>
              <a:t>Dashboard monitoring realisasi anggaran BSPS secara real-time dan transparan.</a:t>
            </a:r>
            <a:endParaRPr lang="en-US" sz="1600" dirty="0"/>
          </a:p>
        </p:txBody>
      </p:sp>
      <p:sp>
        <p:nvSpPr>
          <p:cNvPr id="57" name="Shape 55"/>
          <p:cNvSpPr/>
          <p:nvPr/>
        </p:nvSpPr>
        <p:spPr>
          <a:xfrm>
            <a:off x="4403675" y="5472113"/>
            <a:ext cx="3381375" cy="9525"/>
          </a:xfrm>
          <a:custGeom>
            <a:avLst/>
            <a:gdLst/>
            <a:ahLst/>
            <a:cxnLst/>
            <a:rect l="l" t="t" r="r" b="b"/>
            <a:pathLst>
              <a:path w="3381375" h="9525">
                <a:moveTo>
                  <a:pt x="0" y="0"/>
                </a:moveTo>
                <a:lnTo>
                  <a:pt x="3381375" y="0"/>
                </a:lnTo>
                <a:lnTo>
                  <a:pt x="3381375" y="9525"/>
                </a:lnTo>
                <a:lnTo>
                  <a:pt x="0" y="9525"/>
                </a:lnTo>
                <a:lnTo>
                  <a:pt x="0" y="0"/>
                </a:lnTo>
                <a:close/>
              </a:path>
            </a:pathLst>
          </a:custGeom>
          <a:solidFill>
            <a:srgbClr val="E5E7EB"/>
          </a:solidFill>
          <a:ln/>
        </p:spPr>
      </p:sp>
      <p:sp>
        <p:nvSpPr>
          <p:cNvPr id="58" name="Text 56"/>
          <p:cNvSpPr/>
          <p:nvPr/>
        </p:nvSpPr>
        <p:spPr>
          <a:xfrm>
            <a:off x="4403675" y="5610225"/>
            <a:ext cx="857250" cy="152400"/>
          </a:xfrm>
          <a:prstGeom prst="rect">
            <a:avLst/>
          </a:prstGeom>
          <a:noFill/>
          <a:ln/>
        </p:spPr>
        <p:txBody>
          <a:bodyPr wrap="square" lIns="0" tIns="0" rIns="0" bIns="0" rtlCol="0" anchor="ctr"/>
          <a:lstStyle/>
          <a:p>
            <a:pPr>
              <a:lnSpc>
                <a:spcPct val="110000"/>
              </a:lnSpc>
            </a:pPr>
            <a:r>
              <a:rPr lang="en-US" sz="900" dirty="0">
                <a:solidFill>
                  <a:srgbClr val="6B7280"/>
                </a:solidFill>
                <a:latin typeface="MiSans" pitchFamily="34" charset="0"/>
                <a:ea typeface="MiSans" pitchFamily="34" charset="-122"/>
                <a:cs typeface="MiSans" pitchFamily="34" charset="-120"/>
              </a:rPr>
              <a:t>Response Time</a:t>
            </a:r>
            <a:endParaRPr lang="en-US" sz="1600" dirty="0"/>
          </a:p>
        </p:txBody>
      </p:sp>
      <p:sp>
        <p:nvSpPr>
          <p:cNvPr id="59" name="Text 57"/>
          <p:cNvSpPr/>
          <p:nvPr/>
        </p:nvSpPr>
        <p:spPr>
          <a:xfrm>
            <a:off x="7373020" y="5591175"/>
            <a:ext cx="485775" cy="190500"/>
          </a:xfrm>
          <a:prstGeom prst="rect">
            <a:avLst/>
          </a:prstGeom>
          <a:noFill/>
          <a:ln/>
        </p:spPr>
        <p:txBody>
          <a:bodyPr wrap="square" lIns="0" tIns="0" rIns="0" bIns="0" rtlCol="0" anchor="ctr"/>
          <a:lstStyle/>
          <a:p>
            <a:pPr>
              <a:lnSpc>
                <a:spcPct val="120000"/>
              </a:lnSpc>
            </a:pPr>
            <a:r>
              <a:rPr lang="en-US" sz="1050" b="1" dirty="0">
                <a:solidFill>
                  <a:srgbClr val="52B788"/>
                </a:solidFill>
                <a:latin typeface="MiSans" pitchFamily="34" charset="0"/>
                <a:ea typeface="MiSans" pitchFamily="34" charset="-122"/>
                <a:cs typeface="MiSans" pitchFamily="34" charset="-120"/>
              </a:rPr>
              <a:t>410ms</a:t>
            </a:r>
            <a:endParaRPr lang="en-US" sz="1600" dirty="0"/>
          </a:p>
        </p:txBody>
      </p:sp>
      <p:sp>
        <p:nvSpPr>
          <p:cNvPr id="60" name="Shape 58"/>
          <p:cNvSpPr/>
          <p:nvPr/>
        </p:nvSpPr>
        <p:spPr>
          <a:xfrm>
            <a:off x="8107338" y="3643313"/>
            <a:ext cx="3695700" cy="2295525"/>
          </a:xfrm>
          <a:custGeom>
            <a:avLst/>
            <a:gdLst/>
            <a:ahLst/>
            <a:cxnLst/>
            <a:rect l="l" t="t" r="r" b="b"/>
            <a:pathLst>
              <a:path w="3695700" h="2295525">
                <a:moveTo>
                  <a:pt x="114294" y="0"/>
                </a:moveTo>
                <a:lnTo>
                  <a:pt x="3581406" y="0"/>
                </a:lnTo>
                <a:cubicBezTo>
                  <a:pt x="3644529" y="0"/>
                  <a:pt x="3695700" y="51171"/>
                  <a:pt x="3695700" y="114294"/>
                </a:cubicBezTo>
                <a:lnTo>
                  <a:pt x="3695700" y="2181231"/>
                </a:lnTo>
                <a:cubicBezTo>
                  <a:pt x="3695700" y="2244354"/>
                  <a:pt x="3644529" y="2295525"/>
                  <a:pt x="3581406" y="2295525"/>
                </a:cubicBezTo>
                <a:lnTo>
                  <a:pt x="114294" y="2295525"/>
                </a:lnTo>
                <a:cubicBezTo>
                  <a:pt x="51171" y="2295525"/>
                  <a:pt x="0" y="2244354"/>
                  <a:pt x="0" y="2181231"/>
                </a:cubicBezTo>
                <a:lnTo>
                  <a:pt x="0" y="114294"/>
                </a:lnTo>
                <a:cubicBezTo>
                  <a:pt x="0" y="51214"/>
                  <a:pt x="51214" y="0"/>
                  <a:pt x="114294" y="0"/>
                </a:cubicBezTo>
                <a:close/>
              </a:path>
            </a:pathLst>
          </a:custGeom>
          <a:solidFill>
            <a:srgbClr val="FFFFFF"/>
          </a:solidFill>
          <a:ln w="12700">
            <a:solidFill>
              <a:srgbClr val="2D6A4F"/>
            </a:solidFill>
            <a:prstDash val="solid"/>
          </a:ln>
          <a:effectLst>
            <a:outerShdw sx="100000" sy="100000" kx="0" ky="0" algn="bl" rotWithShape="0" blurRad="57150" dist="38100" dir="5400000">
              <a:srgbClr val="000000">
                <a:alpha val="10196"/>
              </a:srgbClr>
            </a:outerShdw>
          </a:effectLst>
        </p:spPr>
      </p:sp>
      <p:sp>
        <p:nvSpPr>
          <p:cNvPr id="61" name="Shape 59"/>
          <p:cNvSpPr/>
          <p:nvPr/>
        </p:nvSpPr>
        <p:spPr>
          <a:xfrm>
            <a:off x="11166425" y="3762375"/>
            <a:ext cx="523875" cy="228600"/>
          </a:xfrm>
          <a:custGeom>
            <a:avLst/>
            <a:gdLst/>
            <a:ahLst/>
            <a:cxnLst/>
            <a:rect l="l" t="t" r="r" b="b"/>
            <a:pathLst>
              <a:path w="523875" h="228600">
                <a:moveTo>
                  <a:pt x="114300" y="0"/>
                </a:moveTo>
                <a:lnTo>
                  <a:pt x="409575" y="0"/>
                </a:lnTo>
                <a:cubicBezTo>
                  <a:pt x="472659" y="0"/>
                  <a:pt x="523875" y="51216"/>
                  <a:pt x="523875" y="114300"/>
                </a:cubicBezTo>
                <a:lnTo>
                  <a:pt x="523875" y="114300"/>
                </a:lnTo>
                <a:cubicBezTo>
                  <a:pt x="523875" y="177384"/>
                  <a:pt x="472659" y="228600"/>
                  <a:pt x="409575" y="228600"/>
                </a:cubicBezTo>
                <a:lnTo>
                  <a:pt x="114300" y="228600"/>
                </a:lnTo>
                <a:cubicBezTo>
                  <a:pt x="51216" y="228600"/>
                  <a:pt x="0" y="177384"/>
                  <a:pt x="0" y="114300"/>
                </a:cubicBezTo>
                <a:lnTo>
                  <a:pt x="0" y="114300"/>
                </a:lnTo>
                <a:cubicBezTo>
                  <a:pt x="0" y="51216"/>
                  <a:pt x="51216" y="0"/>
                  <a:pt x="114300" y="0"/>
                </a:cubicBezTo>
                <a:close/>
              </a:path>
            </a:pathLst>
          </a:custGeom>
          <a:solidFill>
            <a:srgbClr val="52B788"/>
          </a:solidFill>
          <a:ln/>
        </p:spPr>
      </p:sp>
      <p:sp>
        <p:nvSpPr>
          <p:cNvPr id="62" name="Text 60"/>
          <p:cNvSpPr/>
          <p:nvPr/>
        </p:nvSpPr>
        <p:spPr>
          <a:xfrm>
            <a:off x="11166425" y="3762375"/>
            <a:ext cx="581025" cy="228600"/>
          </a:xfrm>
          <a:prstGeom prst="rect">
            <a:avLst/>
          </a:prstGeom>
          <a:noFill/>
          <a:ln/>
        </p:spPr>
        <p:txBody>
          <a:bodyPr wrap="square" lIns="76200" tIns="38100" rIns="76200" bIns="38100" rtlCol="0" anchor="ctr"/>
          <a:lstStyle/>
          <a:p>
            <a:pPr>
              <a:lnSpc>
                <a:spcPct val="110000"/>
              </a:lnSpc>
            </a:pPr>
            <a:r>
              <a:rPr lang="en-US" sz="900" b="1" dirty="0">
                <a:solidFill>
                  <a:srgbClr val="FFFFFF"/>
                </a:solidFill>
                <a:latin typeface="MiSans" pitchFamily="34" charset="0"/>
                <a:ea typeface="MiSans" pitchFamily="34" charset="-122"/>
                <a:cs typeface="MiSans" pitchFamily="34" charset="-120"/>
              </a:rPr>
              <a:t>LIVE</a:t>
            </a:r>
            <a:endParaRPr lang="en-US" sz="1600" dirty="0"/>
          </a:p>
        </p:txBody>
      </p:sp>
      <p:sp>
        <p:nvSpPr>
          <p:cNvPr id="63" name="Shape 61"/>
          <p:cNvSpPr/>
          <p:nvPr/>
        </p:nvSpPr>
        <p:spPr>
          <a:xfrm>
            <a:off x="8264500" y="3800475"/>
            <a:ext cx="457200" cy="457200"/>
          </a:xfrm>
          <a:custGeom>
            <a:avLst/>
            <a:gdLst/>
            <a:ahLst/>
            <a:cxnLst/>
            <a:rect l="l" t="t" r="r" b="b"/>
            <a:pathLst>
              <a:path w="457200" h="457200">
                <a:moveTo>
                  <a:pt x="76202" y="0"/>
                </a:moveTo>
                <a:lnTo>
                  <a:pt x="380998" y="0"/>
                </a:lnTo>
                <a:cubicBezTo>
                  <a:pt x="423055" y="0"/>
                  <a:pt x="457200" y="34145"/>
                  <a:pt x="457200" y="76202"/>
                </a:cubicBezTo>
                <a:lnTo>
                  <a:pt x="457200" y="380998"/>
                </a:lnTo>
                <a:cubicBezTo>
                  <a:pt x="457200" y="423055"/>
                  <a:pt x="423055" y="457200"/>
                  <a:pt x="380998" y="457200"/>
                </a:cubicBezTo>
                <a:lnTo>
                  <a:pt x="76202" y="457200"/>
                </a:lnTo>
                <a:cubicBezTo>
                  <a:pt x="34145" y="457200"/>
                  <a:pt x="0" y="423055"/>
                  <a:pt x="0" y="380998"/>
                </a:cubicBezTo>
                <a:lnTo>
                  <a:pt x="0" y="76202"/>
                </a:lnTo>
                <a:cubicBezTo>
                  <a:pt x="0" y="34145"/>
                  <a:pt x="34145" y="0"/>
                  <a:pt x="76202" y="0"/>
                </a:cubicBezTo>
                <a:close/>
              </a:path>
            </a:pathLst>
          </a:custGeom>
          <a:solidFill>
            <a:srgbClr val="E76F51"/>
          </a:solidFill>
          <a:ln/>
        </p:spPr>
      </p:sp>
      <p:sp>
        <p:nvSpPr>
          <p:cNvPr id="64" name="Shape 62"/>
          <p:cNvSpPr/>
          <p:nvPr/>
        </p:nvSpPr>
        <p:spPr>
          <a:xfrm>
            <a:off x="8397850" y="3933825"/>
            <a:ext cx="190500" cy="190500"/>
          </a:xfrm>
          <a:custGeom>
            <a:avLst/>
            <a:gdLst/>
            <a:ahLst/>
            <a:cxnLst/>
            <a:rect l="l" t="t" r="r" b="b"/>
            <a:pathLst>
              <a:path w="190500" h="190500">
                <a:moveTo>
                  <a:pt x="103361" y="3200"/>
                </a:moveTo>
                <a:cubicBezTo>
                  <a:pt x="98785" y="-1042"/>
                  <a:pt x="91715" y="-1042"/>
                  <a:pt x="87176" y="3200"/>
                </a:cubicBezTo>
                <a:lnTo>
                  <a:pt x="3832" y="80590"/>
                </a:lnTo>
                <a:cubicBezTo>
                  <a:pt x="260" y="83939"/>
                  <a:pt x="-930" y="89111"/>
                  <a:pt x="856" y="93650"/>
                </a:cubicBezTo>
                <a:cubicBezTo>
                  <a:pt x="2642" y="98189"/>
                  <a:pt x="6995" y="101203"/>
                  <a:pt x="11906" y="101203"/>
                </a:cubicBezTo>
                <a:lnTo>
                  <a:pt x="17859" y="101203"/>
                </a:lnTo>
                <a:lnTo>
                  <a:pt x="17859" y="166688"/>
                </a:lnTo>
                <a:cubicBezTo>
                  <a:pt x="17859" y="179822"/>
                  <a:pt x="28538" y="190500"/>
                  <a:pt x="41672" y="190500"/>
                </a:cubicBezTo>
                <a:lnTo>
                  <a:pt x="148828" y="190500"/>
                </a:lnTo>
                <a:cubicBezTo>
                  <a:pt x="161962" y="190500"/>
                  <a:pt x="172641" y="179822"/>
                  <a:pt x="172641" y="166688"/>
                </a:cubicBezTo>
                <a:lnTo>
                  <a:pt x="172641" y="101203"/>
                </a:lnTo>
                <a:lnTo>
                  <a:pt x="178594" y="101203"/>
                </a:lnTo>
                <a:cubicBezTo>
                  <a:pt x="183505" y="101203"/>
                  <a:pt x="187896" y="98189"/>
                  <a:pt x="189681" y="93650"/>
                </a:cubicBezTo>
                <a:cubicBezTo>
                  <a:pt x="191467" y="89111"/>
                  <a:pt x="190277" y="83902"/>
                  <a:pt x="186705" y="80590"/>
                </a:cubicBezTo>
                <a:lnTo>
                  <a:pt x="103361" y="3200"/>
                </a:lnTo>
                <a:close/>
                <a:moveTo>
                  <a:pt x="89297" y="119063"/>
                </a:moveTo>
                <a:lnTo>
                  <a:pt x="101203" y="119063"/>
                </a:lnTo>
                <a:cubicBezTo>
                  <a:pt x="111063" y="119063"/>
                  <a:pt x="119063" y="127062"/>
                  <a:pt x="119063" y="136922"/>
                </a:cubicBezTo>
                <a:lnTo>
                  <a:pt x="119063" y="172641"/>
                </a:lnTo>
                <a:lnTo>
                  <a:pt x="71438" y="172641"/>
                </a:lnTo>
                <a:lnTo>
                  <a:pt x="71438" y="136922"/>
                </a:lnTo>
                <a:cubicBezTo>
                  <a:pt x="71438" y="127062"/>
                  <a:pt x="79437" y="119063"/>
                  <a:pt x="89297" y="119063"/>
                </a:cubicBezTo>
                <a:close/>
              </a:path>
            </a:pathLst>
          </a:custGeom>
          <a:solidFill>
            <a:srgbClr val="FFFFFF"/>
          </a:solidFill>
          <a:ln/>
        </p:spPr>
      </p:sp>
      <p:sp>
        <p:nvSpPr>
          <p:cNvPr id="65" name="Text 63"/>
          <p:cNvSpPr/>
          <p:nvPr/>
        </p:nvSpPr>
        <p:spPr>
          <a:xfrm>
            <a:off x="8836000" y="3819525"/>
            <a:ext cx="990600" cy="266700"/>
          </a:xfrm>
          <a:prstGeom prst="rect">
            <a:avLst/>
          </a:prstGeom>
          <a:noFill/>
          <a:ln/>
        </p:spPr>
        <p:txBody>
          <a:bodyPr wrap="square" lIns="0" tIns="0" rIns="0" bIns="0" rtlCol="0" anchor="ctr"/>
          <a:lstStyle/>
          <a:p>
            <a:pPr>
              <a:lnSpc>
                <a:spcPct val="130000"/>
              </a:lnSpc>
            </a:pPr>
            <a:r>
              <a:rPr lang="en-US" sz="1350" b="1" dirty="0">
                <a:solidFill>
                  <a:srgbClr val="1A3C34"/>
                </a:solidFill>
                <a:latin typeface="MiSans" pitchFamily="34" charset="0"/>
                <a:ea typeface="MiSans" pitchFamily="34" charset="-122"/>
                <a:cs typeface="MiSans" pitchFamily="34" charset="-120"/>
              </a:rPr>
              <a:t>SIMONI PSU</a:t>
            </a:r>
            <a:endParaRPr lang="en-US" sz="1600" dirty="0"/>
          </a:p>
        </p:txBody>
      </p:sp>
      <p:sp>
        <p:nvSpPr>
          <p:cNvPr id="66" name="Text 64"/>
          <p:cNvSpPr/>
          <p:nvPr/>
        </p:nvSpPr>
        <p:spPr>
          <a:xfrm>
            <a:off x="8836000" y="4086225"/>
            <a:ext cx="962025" cy="152400"/>
          </a:xfrm>
          <a:prstGeom prst="rect">
            <a:avLst/>
          </a:prstGeom>
          <a:noFill/>
          <a:ln/>
        </p:spPr>
        <p:txBody>
          <a:bodyPr wrap="square" lIns="0" tIns="0" rIns="0" bIns="0" rtlCol="0" anchor="ctr"/>
          <a:lstStyle/>
          <a:p>
            <a:pPr>
              <a:lnSpc>
                <a:spcPct val="110000"/>
              </a:lnSpc>
            </a:pPr>
            <a:r>
              <a:rPr lang="en-US" sz="900" dirty="0">
                <a:solidFill>
                  <a:srgbClr val="6B7280"/>
                </a:solidFill>
                <a:latin typeface="MiSans" pitchFamily="34" charset="0"/>
                <a:ea typeface="MiSans" pitchFamily="34" charset="-122"/>
                <a:cs typeface="MiSans" pitchFamily="34" charset="-120"/>
              </a:rPr>
              <a:t>Monitoring PSU</a:t>
            </a:r>
            <a:endParaRPr lang="en-US" sz="1600" dirty="0"/>
          </a:p>
        </p:txBody>
      </p:sp>
      <p:sp>
        <p:nvSpPr>
          <p:cNvPr id="67" name="Text 65"/>
          <p:cNvSpPr/>
          <p:nvPr/>
        </p:nvSpPr>
        <p:spPr>
          <a:xfrm>
            <a:off x="8264500" y="4371975"/>
            <a:ext cx="3448050" cy="981075"/>
          </a:xfrm>
          <a:prstGeom prst="rect">
            <a:avLst/>
          </a:prstGeom>
          <a:noFill/>
          <a:ln/>
        </p:spPr>
        <p:txBody>
          <a:bodyPr wrap="square" lIns="0" tIns="0" rIns="0" bIns="0" rtlCol="0" anchor="ctr"/>
          <a:lstStyle/>
          <a:p>
            <a:pPr>
              <a:lnSpc>
                <a:spcPct val="140000"/>
              </a:lnSpc>
            </a:pPr>
            <a:r>
              <a:rPr lang="en-US" sz="1050" dirty="0">
                <a:solidFill>
                  <a:srgbClr val="1C1C1C"/>
                </a:solidFill>
                <a:latin typeface="MiSans" pitchFamily="34" charset="0"/>
                <a:ea typeface="MiSans" pitchFamily="34" charset="-122"/>
                <a:cs typeface="MiSans" pitchFamily="34" charset="-120"/>
              </a:rPr>
              <a:t>Sistem Informasi Monitoring Prasarana Sarana Utilitas untuk Masyarakat Berpenghasilan Rendah (MBR).</a:t>
            </a:r>
            <a:endParaRPr lang="en-US" sz="1600" dirty="0"/>
          </a:p>
        </p:txBody>
      </p:sp>
      <p:sp>
        <p:nvSpPr>
          <p:cNvPr id="68" name="Shape 66"/>
          <p:cNvSpPr/>
          <p:nvPr/>
        </p:nvSpPr>
        <p:spPr>
          <a:xfrm>
            <a:off x="8264500" y="5472113"/>
            <a:ext cx="3381375" cy="9525"/>
          </a:xfrm>
          <a:custGeom>
            <a:avLst/>
            <a:gdLst/>
            <a:ahLst/>
            <a:cxnLst/>
            <a:rect l="l" t="t" r="r" b="b"/>
            <a:pathLst>
              <a:path w="3381375" h="9525">
                <a:moveTo>
                  <a:pt x="0" y="0"/>
                </a:moveTo>
                <a:lnTo>
                  <a:pt x="3381375" y="0"/>
                </a:lnTo>
                <a:lnTo>
                  <a:pt x="3381375" y="9525"/>
                </a:lnTo>
                <a:lnTo>
                  <a:pt x="0" y="9525"/>
                </a:lnTo>
                <a:lnTo>
                  <a:pt x="0" y="0"/>
                </a:lnTo>
                <a:close/>
              </a:path>
            </a:pathLst>
          </a:custGeom>
          <a:solidFill>
            <a:srgbClr val="E5E7EB"/>
          </a:solidFill>
          <a:ln/>
        </p:spPr>
      </p:sp>
      <p:sp>
        <p:nvSpPr>
          <p:cNvPr id="69" name="Text 67"/>
          <p:cNvSpPr/>
          <p:nvPr/>
        </p:nvSpPr>
        <p:spPr>
          <a:xfrm>
            <a:off x="8264500" y="5610225"/>
            <a:ext cx="857250" cy="152400"/>
          </a:xfrm>
          <a:prstGeom prst="rect">
            <a:avLst/>
          </a:prstGeom>
          <a:noFill/>
          <a:ln/>
        </p:spPr>
        <p:txBody>
          <a:bodyPr wrap="square" lIns="0" tIns="0" rIns="0" bIns="0" rtlCol="0" anchor="ctr"/>
          <a:lstStyle/>
          <a:p>
            <a:pPr>
              <a:lnSpc>
                <a:spcPct val="110000"/>
              </a:lnSpc>
            </a:pPr>
            <a:r>
              <a:rPr lang="en-US" sz="900" dirty="0">
                <a:solidFill>
                  <a:srgbClr val="6B7280"/>
                </a:solidFill>
                <a:latin typeface="MiSans" pitchFamily="34" charset="0"/>
                <a:ea typeface="MiSans" pitchFamily="34" charset="-122"/>
                <a:cs typeface="MiSans" pitchFamily="34" charset="-120"/>
              </a:rPr>
              <a:t>Response Time</a:t>
            </a:r>
            <a:endParaRPr lang="en-US" sz="1600" dirty="0"/>
          </a:p>
        </p:txBody>
      </p:sp>
      <p:sp>
        <p:nvSpPr>
          <p:cNvPr id="70" name="Text 68"/>
          <p:cNvSpPr/>
          <p:nvPr/>
        </p:nvSpPr>
        <p:spPr>
          <a:xfrm>
            <a:off x="11233845" y="5591175"/>
            <a:ext cx="485775" cy="190500"/>
          </a:xfrm>
          <a:prstGeom prst="rect">
            <a:avLst/>
          </a:prstGeom>
          <a:noFill/>
          <a:ln/>
        </p:spPr>
        <p:txBody>
          <a:bodyPr wrap="square" lIns="0" tIns="0" rIns="0" bIns="0" rtlCol="0" anchor="ctr"/>
          <a:lstStyle/>
          <a:p>
            <a:pPr>
              <a:lnSpc>
                <a:spcPct val="120000"/>
              </a:lnSpc>
            </a:pPr>
            <a:r>
              <a:rPr lang="en-US" sz="1050" b="1" dirty="0">
                <a:solidFill>
                  <a:srgbClr val="52B788"/>
                </a:solidFill>
                <a:latin typeface="MiSans" pitchFamily="34" charset="0"/>
                <a:ea typeface="MiSans" pitchFamily="34" charset="-122"/>
                <a:cs typeface="MiSans" pitchFamily="34" charset="-120"/>
              </a:rPr>
              <a:t>380ms</a:t>
            </a:r>
            <a:endParaRPr lang="en-US" sz="1600" dirty="0"/>
          </a:p>
        </p:txBody>
      </p:sp>
      <p:sp>
        <p:nvSpPr>
          <p:cNvPr id="71" name="Shape 69"/>
          <p:cNvSpPr/>
          <p:nvPr/>
        </p:nvSpPr>
        <p:spPr>
          <a:xfrm>
            <a:off x="381000" y="6057900"/>
            <a:ext cx="11430000" cy="419100"/>
          </a:xfrm>
          <a:custGeom>
            <a:avLst/>
            <a:gdLst/>
            <a:ahLst/>
            <a:cxnLst/>
            <a:rect l="l" t="t" r="r" b="b"/>
            <a:pathLst>
              <a:path w="11430000" h="419100">
                <a:moveTo>
                  <a:pt x="114301" y="0"/>
                </a:moveTo>
                <a:lnTo>
                  <a:pt x="11315699" y="0"/>
                </a:lnTo>
                <a:cubicBezTo>
                  <a:pt x="11378783" y="0"/>
                  <a:pt x="11430000" y="51217"/>
                  <a:pt x="11430000" y="114301"/>
                </a:cubicBezTo>
                <a:lnTo>
                  <a:pt x="11430000" y="304799"/>
                </a:lnTo>
                <a:cubicBezTo>
                  <a:pt x="11430000" y="367883"/>
                  <a:pt x="11378783" y="419100"/>
                  <a:pt x="11315699" y="419100"/>
                </a:cubicBezTo>
                <a:lnTo>
                  <a:pt x="114301" y="419100"/>
                </a:lnTo>
                <a:cubicBezTo>
                  <a:pt x="51217" y="419100"/>
                  <a:pt x="0" y="367883"/>
                  <a:pt x="0" y="304799"/>
                </a:cubicBezTo>
                <a:lnTo>
                  <a:pt x="0" y="114301"/>
                </a:lnTo>
                <a:cubicBezTo>
                  <a:pt x="0" y="51217"/>
                  <a:pt x="51217" y="0"/>
                  <a:pt x="114301" y="0"/>
                </a:cubicBezTo>
                <a:close/>
              </a:path>
            </a:pathLst>
          </a:custGeom>
          <a:solidFill>
            <a:srgbClr val="1A3C34"/>
          </a:solidFill>
          <a:ln/>
        </p:spPr>
      </p:sp>
      <p:sp>
        <p:nvSpPr>
          <p:cNvPr id="72" name="Shape 70"/>
          <p:cNvSpPr/>
          <p:nvPr/>
        </p:nvSpPr>
        <p:spPr>
          <a:xfrm>
            <a:off x="523875" y="6191250"/>
            <a:ext cx="133350" cy="152400"/>
          </a:xfrm>
          <a:custGeom>
            <a:avLst/>
            <a:gdLst/>
            <a:ahLst/>
            <a:cxnLst/>
            <a:rect l="l" t="t" r="r" b="b"/>
            <a:pathLst>
              <a:path w="133350" h="152400">
                <a:moveTo>
                  <a:pt x="19050" y="9525"/>
                </a:moveTo>
                <a:cubicBezTo>
                  <a:pt x="8543" y="9525"/>
                  <a:pt x="0" y="18068"/>
                  <a:pt x="0" y="28575"/>
                </a:cubicBezTo>
                <a:lnTo>
                  <a:pt x="0" y="47625"/>
                </a:lnTo>
                <a:cubicBezTo>
                  <a:pt x="0" y="58132"/>
                  <a:pt x="8543" y="66675"/>
                  <a:pt x="19050" y="66675"/>
                </a:cubicBezTo>
                <a:lnTo>
                  <a:pt x="114300" y="66675"/>
                </a:lnTo>
                <a:cubicBezTo>
                  <a:pt x="124807" y="66675"/>
                  <a:pt x="133350" y="58132"/>
                  <a:pt x="133350" y="47625"/>
                </a:cubicBezTo>
                <a:lnTo>
                  <a:pt x="133350" y="28575"/>
                </a:lnTo>
                <a:cubicBezTo>
                  <a:pt x="133350" y="18068"/>
                  <a:pt x="124807" y="9525"/>
                  <a:pt x="114300" y="9525"/>
                </a:cubicBezTo>
                <a:lnTo>
                  <a:pt x="19050" y="9525"/>
                </a:lnTo>
                <a:close/>
                <a:moveTo>
                  <a:pt x="83344" y="30956"/>
                </a:moveTo>
                <a:cubicBezTo>
                  <a:pt x="87286" y="30956"/>
                  <a:pt x="90488" y="34157"/>
                  <a:pt x="90488" y="38100"/>
                </a:cubicBezTo>
                <a:cubicBezTo>
                  <a:pt x="90488" y="42043"/>
                  <a:pt x="87286" y="45244"/>
                  <a:pt x="83344" y="45244"/>
                </a:cubicBezTo>
                <a:cubicBezTo>
                  <a:pt x="79401" y="45244"/>
                  <a:pt x="76200" y="42043"/>
                  <a:pt x="76200" y="38100"/>
                </a:cubicBezTo>
                <a:cubicBezTo>
                  <a:pt x="76200" y="34157"/>
                  <a:pt x="79401" y="30956"/>
                  <a:pt x="83344" y="30956"/>
                </a:cubicBezTo>
                <a:close/>
                <a:moveTo>
                  <a:pt x="100013" y="38100"/>
                </a:moveTo>
                <a:cubicBezTo>
                  <a:pt x="100013" y="34157"/>
                  <a:pt x="103214" y="30956"/>
                  <a:pt x="107156" y="30956"/>
                </a:cubicBezTo>
                <a:cubicBezTo>
                  <a:pt x="111099" y="30956"/>
                  <a:pt x="114300" y="34157"/>
                  <a:pt x="114300" y="38100"/>
                </a:cubicBezTo>
                <a:cubicBezTo>
                  <a:pt x="114300" y="42043"/>
                  <a:pt x="111099" y="45244"/>
                  <a:pt x="107156" y="45244"/>
                </a:cubicBezTo>
                <a:cubicBezTo>
                  <a:pt x="103214" y="45244"/>
                  <a:pt x="100013" y="42043"/>
                  <a:pt x="100013" y="38100"/>
                </a:cubicBezTo>
                <a:close/>
                <a:moveTo>
                  <a:pt x="19050" y="85725"/>
                </a:moveTo>
                <a:cubicBezTo>
                  <a:pt x="8543" y="85725"/>
                  <a:pt x="0" y="94268"/>
                  <a:pt x="0" y="104775"/>
                </a:cubicBezTo>
                <a:lnTo>
                  <a:pt x="0" y="123825"/>
                </a:lnTo>
                <a:cubicBezTo>
                  <a:pt x="0" y="134332"/>
                  <a:pt x="8543" y="142875"/>
                  <a:pt x="19050" y="142875"/>
                </a:cubicBezTo>
                <a:lnTo>
                  <a:pt x="114300" y="142875"/>
                </a:lnTo>
                <a:cubicBezTo>
                  <a:pt x="124807" y="142875"/>
                  <a:pt x="133350" y="134332"/>
                  <a:pt x="133350" y="123825"/>
                </a:cubicBezTo>
                <a:lnTo>
                  <a:pt x="133350" y="104775"/>
                </a:lnTo>
                <a:cubicBezTo>
                  <a:pt x="133350" y="94268"/>
                  <a:pt x="124807" y="85725"/>
                  <a:pt x="114300" y="85725"/>
                </a:cubicBezTo>
                <a:lnTo>
                  <a:pt x="19050" y="85725"/>
                </a:lnTo>
                <a:close/>
                <a:moveTo>
                  <a:pt x="83344" y="107156"/>
                </a:moveTo>
                <a:cubicBezTo>
                  <a:pt x="87286" y="107156"/>
                  <a:pt x="90488" y="110357"/>
                  <a:pt x="90488" y="114300"/>
                </a:cubicBezTo>
                <a:cubicBezTo>
                  <a:pt x="90488" y="118243"/>
                  <a:pt x="87286" y="121444"/>
                  <a:pt x="83344" y="121444"/>
                </a:cubicBezTo>
                <a:cubicBezTo>
                  <a:pt x="79401" y="121444"/>
                  <a:pt x="76200" y="118243"/>
                  <a:pt x="76200" y="114300"/>
                </a:cubicBezTo>
                <a:cubicBezTo>
                  <a:pt x="76200" y="110357"/>
                  <a:pt x="79401" y="107156"/>
                  <a:pt x="83344" y="107156"/>
                </a:cubicBezTo>
                <a:close/>
                <a:moveTo>
                  <a:pt x="100013" y="114300"/>
                </a:moveTo>
                <a:cubicBezTo>
                  <a:pt x="100013" y="110357"/>
                  <a:pt x="103214" y="107156"/>
                  <a:pt x="107156" y="107156"/>
                </a:cubicBezTo>
                <a:cubicBezTo>
                  <a:pt x="111099" y="107156"/>
                  <a:pt x="114300" y="110357"/>
                  <a:pt x="114300" y="114300"/>
                </a:cubicBezTo>
                <a:cubicBezTo>
                  <a:pt x="114300" y="118243"/>
                  <a:pt x="111099" y="121444"/>
                  <a:pt x="107156" y="121444"/>
                </a:cubicBezTo>
                <a:cubicBezTo>
                  <a:pt x="103214" y="121444"/>
                  <a:pt x="100013" y="118243"/>
                  <a:pt x="100013" y="114300"/>
                </a:cubicBezTo>
                <a:close/>
              </a:path>
            </a:pathLst>
          </a:custGeom>
          <a:solidFill>
            <a:srgbClr val="52B788"/>
          </a:solidFill>
          <a:ln/>
        </p:spPr>
      </p:sp>
      <p:sp>
        <p:nvSpPr>
          <p:cNvPr id="73" name="Text 71"/>
          <p:cNvSpPr/>
          <p:nvPr/>
        </p:nvSpPr>
        <p:spPr>
          <a:xfrm>
            <a:off x="762000" y="6172200"/>
            <a:ext cx="1885950" cy="190500"/>
          </a:xfrm>
          <a:prstGeom prst="rect">
            <a:avLst/>
          </a:prstGeom>
          <a:noFill/>
          <a:ln/>
        </p:spPr>
        <p:txBody>
          <a:bodyPr wrap="square" lIns="0" tIns="0" rIns="0" bIns="0" rtlCol="0" anchor="ctr"/>
          <a:lstStyle/>
          <a:p>
            <a:pPr>
              <a:lnSpc>
                <a:spcPct val="120000"/>
              </a:lnSpc>
            </a:pPr>
            <a:r>
              <a:rPr lang="en-US" sz="1050" dirty="0">
                <a:solidFill>
                  <a:srgbClr val="FFFFFF"/>
                </a:solidFill>
                <a:latin typeface="MiSans" pitchFamily="34" charset="0"/>
                <a:ea typeface="MiSans" pitchFamily="34" charset="-122"/>
                <a:cs typeface="MiSans" pitchFamily="34" charset="-120"/>
              </a:rPr>
              <a:t>Semua aplikasi dengan uptime</a:t>
            </a:r>
            <a:endParaRPr lang="en-US" sz="1600" dirty="0"/>
          </a:p>
        </p:txBody>
      </p:sp>
      <p:sp>
        <p:nvSpPr>
          <p:cNvPr id="74" name="Text 72"/>
          <p:cNvSpPr/>
          <p:nvPr/>
        </p:nvSpPr>
        <p:spPr>
          <a:xfrm>
            <a:off x="9851752" y="6172200"/>
            <a:ext cx="971550" cy="190500"/>
          </a:xfrm>
          <a:prstGeom prst="rect">
            <a:avLst/>
          </a:prstGeom>
          <a:noFill/>
          <a:ln/>
        </p:spPr>
        <p:txBody>
          <a:bodyPr wrap="square" lIns="0" tIns="0" rIns="0" bIns="0" rtlCol="0" anchor="ctr"/>
          <a:lstStyle/>
          <a:p>
            <a:pPr>
              <a:lnSpc>
                <a:spcPct val="120000"/>
              </a:lnSpc>
            </a:pPr>
            <a:r>
              <a:rPr lang="en-US" sz="1050" b="1" dirty="0">
                <a:solidFill>
                  <a:srgbClr val="FFFFFF"/>
                </a:solidFill>
                <a:latin typeface="MiSans" pitchFamily="34" charset="0"/>
                <a:ea typeface="MiSans" pitchFamily="34" charset="-122"/>
                <a:cs typeface="MiSans" pitchFamily="34" charset="-120"/>
              </a:rPr>
              <a:t>99.5%</a:t>
            </a:r>
            <a:pPr>
              <a:lnSpc>
                <a:spcPct val="120000"/>
              </a:lnSpc>
            </a:pPr>
            <a:r>
              <a:rPr lang="en-US" sz="1050" dirty="0">
                <a:solidFill>
                  <a:srgbClr val="FFFFFF"/>
                </a:solidFill>
                <a:latin typeface="MiSans" pitchFamily="34" charset="0"/>
                <a:ea typeface="MiSans" pitchFamily="34" charset="-122"/>
                <a:cs typeface="MiSans" pitchFamily="34" charset="-120"/>
              </a:rPr>
              <a:t> – </a:t>
            </a:r>
            <a:pPr>
              <a:lnSpc>
                <a:spcPct val="120000"/>
              </a:lnSpc>
            </a:pPr>
            <a:r>
              <a:rPr lang="en-US" sz="1050" b="1" dirty="0">
                <a:solidFill>
                  <a:srgbClr val="FFFFFF"/>
                </a:solidFill>
                <a:latin typeface="MiSans" pitchFamily="34" charset="0"/>
                <a:ea typeface="MiSans" pitchFamily="34" charset="-122"/>
                <a:cs typeface="MiSans" pitchFamily="34" charset="-120"/>
              </a:rPr>
              <a:t>99.9%</a:t>
            </a:r>
            <a:endParaRPr lang="en-US" sz="1600" dirty="0"/>
          </a:p>
        </p:txBody>
      </p:sp>
      <p:sp>
        <p:nvSpPr>
          <p:cNvPr id="75" name="Text 73"/>
          <p:cNvSpPr/>
          <p:nvPr/>
        </p:nvSpPr>
        <p:spPr>
          <a:xfrm>
            <a:off x="10908804" y="6191250"/>
            <a:ext cx="847725" cy="152400"/>
          </a:xfrm>
          <a:prstGeom prst="rect">
            <a:avLst/>
          </a:prstGeom>
          <a:noFill/>
          <a:ln/>
        </p:spPr>
        <p:txBody>
          <a:bodyPr wrap="square" lIns="0" tIns="0" rIns="0" bIns="0" rtlCol="0" anchor="ctr"/>
          <a:lstStyle/>
          <a:p>
            <a:pPr>
              <a:lnSpc>
                <a:spcPct val="110000"/>
              </a:lnSpc>
            </a:pPr>
            <a:r>
              <a:rPr lang="en-US" sz="900" dirty="0">
                <a:solidFill>
                  <a:srgbClr val="FFFFFF">
                    <a:alpha val="80000"/>
                  </a:srgbClr>
                </a:solidFill>
                <a:latin typeface="MiSans" pitchFamily="34" charset="0"/>
                <a:ea typeface="MiSans" pitchFamily="34" charset="-122"/>
                <a:cs typeface="MiSans" pitchFamily="34" charset="-120"/>
              </a:rPr>
              <a:t>24/7 Monitoring</a:t>
            </a:r>
            <a:endParaRPr lang="en-US" sz="1600" dirty="0"/>
          </a:p>
        </p:txBody>
      </p:sp>
    </p:spTree>
  </p:cSld>
  <p:clrMapOvr>
    <a:masterClrMapping/>
  </p:clrMapOvr>
  <p:transition>
    <p:fade/>
    <p:spd val="med"/>
  </p:transition>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F7F5F0"/>
        </a:solidFill>
      </p:bgPr>
    </p:bg>
    <p:spTree>
      <p:nvGrpSpPr>
        <p:cNvPr id="1" name=""/>
        <p:cNvGrpSpPr/>
        <p:nvPr/>
      </p:nvGrpSpPr>
      <p:grpSpPr>
        <a:xfrm>
          <a:off x="0" y="0"/>
          <a:ext cx="0" cy="0"/>
          <a:chOff x="0" y="0"/>
          <a:chExt cx="0" cy="0"/>
        </a:xfrm>
      </p:grpSpPr>
      <p:sp>
        <p:nvSpPr>
          <p:cNvPr id="2" name="Shape 0"/>
          <p:cNvSpPr/>
          <p:nvPr/>
        </p:nvSpPr>
        <p:spPr>
          <a:xfrm>
            <a:off x="381000" y="400050"/>
            <a:ext cx="38100" cy="304800"/>
          </a:xfrm>
          <a:custGeom>
            <a:avLst/>
            <a:gdLst/>
            <a:ahLst/>
            <a:cxnLst/>
            <a:rect l="l" t="t" r="r" b="b"/>
            <a:pathLst>
              <a:path w="38100" h="304800">
                <a:moveTo>
                  <a:pt x="0" y="0"/>
                </a:moveTo>
                <a:lnTo>
                  <a:pt x="38100" y="0"/>
                </a:lnTo>
                <a:lnTo>
                  <a:pt x="38100" y="304800"/>
                </a:lnTo>
                <a:lnTo>
                  <a:pt x="0" y="304800"/>
                </a:lnTo>
                <a:lnTo>
                  <a:pt x="0" y="0"/>
                </a:lnTo>
                <a:close/>
              </a:path>
            </a:pathLst>
          </a:custGeom>
          <a:solidFill>
            <a:srgbClr val="D4A017"/>
          </a:solidFill>
          <a:ln/>
        </p:spPr>
      </p:sp>
      <p:sp>
        <p:nvSpPr>
          <p:cNvPr id="3" name="Text 1"/>
          <p:cNvSpPr/>
          <p:nvPr/>
        </p:nvSpPr>
        <p:spPr>
          <a:xfrm>
            <a:off x="533400" y="381000"/>
            <a:ext cx="3219450" cy="342900"/>
          </a:xfrm>
          <a:prstGeom prst="rect">
            <a:avLst/>
          </a:prstGeom>
          <a:noFill/>
          <a:ln/>
        </p:spPr>
        <p:txBody>
          <a:bodyPr wrap="square" lIns="0" tIns="0" rIns="0" bIns="0" rtlCol="0" anchor="ctr"/>
          <a:lstStyle/>
          <a:p>
            <a:pPr>
              <a:lnSpc>
                <a:spcPct val="100000"/>
              </a:lnSpc>
            </a:pPr>
            <a:r>
              <a:rPr lang="en-US" sz="2250" b="1" dirty="0">
                <a:solidFill>
                  <a:srgbClr val="1A3C34"/>
                </a:solidFill>
                <a:latin typeface="Noto Sans SC" pitchFamily="34" charset="0"/>
                <a:ea typeface="Noto Sans SC" pitchFamily="34" charset="-122"/>
                <a:cs typeface="Noto Sans SC" pitchFamily="34" charset="-120"/>
              </a:rPr>
              <a:t>8 Aplikasi Segera Hadir</a:t>
            </a:r>
            <a:endParaRPr lang="en-US" sz="1600" dirty="0"/>
          </a:p>
        </p:txBody>
      </p:sp>
      <p:sp>
        <p:nvSpPr>
          <p:cNvPr id="4" name="Text 2"/>
          <p:cNvSpPr/>
          <p:nvPr/>
        </p:nvSpPr>
        <p:spPr>
          <a:xfrm>
            <a:off x="533400" y="800100"/>
            <a:ext cx="11353800" cy="228600"/>
          </a:xfrm>
          <a:prstGeom prst="rect">
            <a:avLst/>
          </a:prstGeom>
          <a:noFill/>
          <a:ln/>
        </p:spPr>
        <p:txBody>
          <a:bodyPr wrap="square" lIns="0" tIns="0" rIns="0" bIns="0" rtlCol="0" anchor="ctr"/>
          <a:lstStyle/>
          <a:p>
            <a:pPr>
              <a:lnSpc>
                <a:spcPct val="130000"/>
              </a:lnSpc>
            </a:pPr>
            <a:r>
              <a:rPr lang="en-US" sz="1200" dirty="0">
                <a:solidFill>
                  <a:srgbClr val="6B7280"/>
                </a:solidFill>
                <a:latin typeface="MiSans" pitchFamily="34" charset="0"/>
                <a:ea typeface="MiSans" pitchFamily="34" charset="-122"/>
                <a:cs typeface="MiSans" pitchFamily="34" charset="-120"/>
              </a:rPr>
              <a:t>Pipeline Digital 2025–2026</a:t>
            </a:r>
            <a:endParaRPr lang="en-US" sz="1600" dirty="0"/>
          </a:p>
        </p:txBody>
      </p:sp>
      <p:sp>
        <p:nvSpPr>
          <p:cNvPr id="5" name="Shape 3"/>
          <p:cNvSpPr/>
          <p:nvPr/>
        </p:nvSpPr>
        <p:spPr>
          <a:xfrm>
            <a:off x="385763" y="1185863"/>
            <a:ext cx="2733675" cy="2066925"/>
          </a:xfrm>
          <a:custGeom>
            <a:avLst/>
            <a:gdLst/>
            <a:ahLst/>
            <a:cxnLst/>
            <a:rect l="l" t="t" r="r" b="b"/>
            <a:pathLst>
              <a:path w="2733675" h="2066925">
                <a:moveTo>
                  <a:pt x="114301" y="0"/>
                </a:moveTo>
                <a:lnTo>
                  <a:pt x="2619374" y="0"/>
                </a:lnTo>
                <a:cubicBezTo>
                  <a:pt x="2682501" y="0"/>
                  <a:pt x="2733675" y="51174"/>
                  <a:pt x="2733675" y="114301"/>
                </a:cubicBezTo>
                <a:lnTo>
                  <a:pt x="2733675" y="1952624"/>
                </a:lnTo>
                <a:cubicBezTo>
                  <a:pt x="2733675" y="2015751"/>
                  <a:pt x="2682501" y="2066925"/>
                  <a:pt x="2619374" y="2066925"/>
                </a:cubicBezTo>
                <a:lnTo>
                  <a:pt x="114301" y="2066925"/>
                </a:lnTo>
                <a:cubicBezTo>
                  <a:pt x="51174" y="2066925"/>
                  <a:pt x="0" y="2015751"/>
                  <a:pt x="0" y="1952624"/>
                </a:cubicBezTo>
                <a:lnTo>
                  <a:pt x="0" y="114301"/>
                </a:lnTo>
                <a:cubicBezTo>
                  <a:pt x="0" y="51217"/>
                  <a:pt x="51217" y="0"/>
                  <a:pt x="114301" y="0"/>
                </a:cubicBezTo>
                <a:close/>
              </a:path>
            </a:pathLst>
          </a:custGeom>
          <a:solidFill>
            <a:srgbClr val="FFFFFF"/>
          </a:solidFill>
          <a:ln w="12700">
            <a:solidFill>
              <a:srgbClr val="D4A017"/>
            </a:solidFill>
            <a:prstDash val="solid"/>
          </a:ln>
          <a:effectLst>
            <a:outerShdw sx="100000" sy="100000" kx="0" ky="0" algn="bl" rotWithShape="0" blurRad="57150" dist="38100" dir="5400000">
              <a:srgbClr val="000000">
                <a:alpha val="10196"/>
              </a:srgbClr>
            </a:outerShdw>
          </a:effectLst>
        </p:spPr>
      </p:sp>
      <p:sp>
        <p:nvSpPr>
          <p:cNvPr id="6" name="Shape 4"/>
          <p:cNvSpPr/>
          <p:nvPr/>
        </p:nvSpPr>
        <p:spPr>
          <a:xfrm>
            <a:off x="2511326" y="1304925"/>
            <a:ext cx="485775" cy="228600"/>
          </a:xfrm>
          <a:custGeom>
            <a:avLst/>
            <a:gdLst/>
            <a:ahLst/>
            <a:cxnLst/>
            <a:rect l="l" t="t" r="r" b="b"/>
            <a:pathLst>
              <a:path w="485775" h="228600">
                <a:moveTo>
                  <a:pt x="114300" y="0"/>
                </a:moveTo>
                <a:lnTo>
                  <a:pt x="371475" y="0"/>
                </a:lnTo>
                <a:cubicBezTo>
                  <a:pt x="434559" y="0"/>
                  <a:pt x="485775" y="51216"/>
                  <a:pt x="485775" y="114300"/>
                </a:cubicBezTo>
                <a:lnTo>
                  <a:pt x="485775" y="114300"/>
                </a:lnTo>
                <a:cubicBezTo>
                  <a:pt x="485775" y="177384"/>
                  <a:pt x="434559" y="228600"/>
                  <a:pt x="371475" y="228600"/>
                </a:cubicBezTo>
                <a:lnTo>
                  <a:pt x="114300" y="228600"/>
                </a:lnTo>
                <a:cubicBezTo>
                  <a:pt x="51216" y="228600"/>
                  <a:pt x="0" y="177384"/>
                  <a:pt x="0" y="114300"/>
                </a:cubicBezTo>
                <a:lnTo>
                  <a:pt x="0" y="114300"/>
                </a:lnTo>
                <a:cubicBezTo>
                  <a:pt x="0" y="51216"/>
                  <a:pt x="51216" y="0"/>
                  <a:pt x="114300" y="0"/>
                </a:cubicBezTo>
                <a:close/>
              </a:path>
            </a:pathLst>
          </a:custGeom>
          <a:solidFill>
            <a:srgbClr val="D4A017"/>
          </a:solidFill>
          <a:ln/>
        </p:spPr>
      </p:sp>
      <p:sp>
        <p:nvSpPr>
          <p:cNvPr id="7" name="Text 5"/>
          <p:cNvSpPr/>
          <p:nvPr/>
        </p:nvSpPr>
        <p:spPr>
          <a:xfrm>
            <a:off x="2511326" y="1304925"/>
            <a:ext cx="542925" cy="228600"/>
          </a:xfrm>
          <a:prstGeom prst="rect">
            <a:avLst/>
          </a:prstGeom>
          <a:noFill/>
          <a:ln/>
        </p:spPr>
        <p:txBody>
          <a:bodyPr wrap="square" lIns="76200" tIns="38100" rIns="76200" bIns="38100" rtlCol="0" anchor="ctr"/>
          <a:lstStyle/>
          <a:p>
            <a:pPr>
              <a:lnSpc>
                <a:spcPct val="110000"/>
              </a:lnSpc>
            </a:pPr>
            <a:r>
              <a:rPr lang="en-US" sz="900" b="1" dirty="0">
                <a:solidFill>
                  <a:srgbClr val="FFFFFF"/>
                </a:solidFill>
                <a:latin typeface="MiSans" pitchFamily="34" charset="0"/>
                <a:ea typeface="MiSans" pitchFamily="34" charset="-122"/>
                <a:cs typeface="MiSans" pitchFamily="34" charset="-120"/>
              </a:rPr>
              <a:t>SOON</a:t>
            </a:r>
            <a:endParaRPr lang="en-US" sz="1600" dirty="0"/>
          </a:p>
        </p:txBody>
      </p:sp>
      <p:sp>
        <p:nvSpPr>
          <p:cNvPr id="8" name="Shape 6"/>
          <p:cNvSpPr/>
          <p:nvPr/>
        </p:nvSpPr>
        <p:spPr>
          <a:xfrm>
            <a:off x="542925" y="1343025"/>
            <a:ext cx="457200" cy="457200"/>
          </a:xfrm>
          <a:custGeom>
            <a:avLst/>
            <a:gdLst/>
            <a:ahLst/>
            <a:cxnLst/>
            <a:rect l="l" t="t" r="r" b="b"/>
            <a:pathLst>
              <a:path w="457200" h="457200">
                <a:moveTo>
                  <a:pt x="76202" y="0"/>
                </a:moveTo>
                <a:lnTo>
                  <a:pt x="380998" y="0"/>
                </a:lnTo>
                <a:cubicBezTo>
                  <a:pt x="423055" y="0"/>
                  <a:pt x="457200" y="34145"/>
                  <a:pt x="457200" y="76202"/>
                </a:cubicBezTo>
                <a:lnTo>
                  <a:pt x="457200" y="380998"/>
                </a:lnTo>
                <a:cubicBezTo>
                  <a:pt x="457200" y="423055"/>
                  <a:pt x="423055" y="457200"/>
                  <a:pt x="380998" y="457200"/>
                </a:cubicBezTo>
                <a:lnTo>
                  <a:pt x="76202" y="457200"/>
                </a:lnTo>
                <a:cubicBezTo>
                  <a:pt x="34145" y="457200"/>
                  <a:pt x="0" y="423055"/>
                  <a:pt x="0" y="380998"/>
                </a:cubicBezTo>
                <a:lnTo>
                  <a:pt x="0" y="76202"/>
                </a:lnTo>
                <a:cubicBezTo>
                  <a:pt x="0" y="34145"/>
                  <a:pt x="34145" y="0"/>
                  <a:pt x="76202" y="0"/>
                </a:cubicBezTo>
                <a:close/>
              </a:path>
            </a:pathLst>
          </a:custGeom>
          <a:gradFill rotWithShape="1" flip="none">
            <a:gsLst>
              <a:gs pos="0">
                <a:srgbClr val="0891B2"/>
              </a:gs>
              <a:gs pos="100000">
                <a:srgbClr val="2D6A4F"/>
              </a:gs>
            </a:gsLst>
            <a:lin ang="2700000" scaled="1"/>
          </a:gradFill>
          <a:ln/>
        </p:spPr>
      </p:sp>
      <p:sp>
        <p:nvSpPr>
          <p:cNvPr id="9" name="Shape 7"/>
          <p:cNvSpPr/>
          <p:nvPr/>
        </p:nvSpPr>
        <p:spPr>
          <a:xfrm>
            <a:off x="700088" y="1476375"/>
            <a:ext cx="142875" cy="190500"/>
          </a:xfrm>
          <a:custGeom>
            <a:avLst/>
            <a:gdLst/>
            <a:ahLst/>
            <a:cxnLst/>
            <a:rect l="l" t="t" r="r" b="b"/>
            <a:pathLst>
              <a:path w="142875" h="190500">
                <a:moveTo>
                  <a:pt x="35719" y="35719"/>
                </a:moveTo>
                <a:cubicBezTo>
                  <a:pt x="35719" y="15999"/>
                  <a:pt x="51718" y="0"/>
                  <a:pt x="71438" y="0"/>
                </a:cubicBezTo>
                <a:cubicBezTo>
                  <a:pt x="90153" y="0"/>
                  <a:pt x="105519" y="14399"/>
                  <a:pt x="107045" y="32742"/>
                </a:cubicBezTo>
                <a:lnTo>
                  <a:pt x="86320" y="32742"/>
                </a:lnTo>
                <a:cubicBezTo>
                  <a:pt x="81372" y="32742"/>
                  <a:pt x="77391" y="36723"/>
                  <a:pt x="77391" y="41672"/>
                </a:cubicBezTo>
                <a:cubicBezTo>
                  <a:pt x="77391" y="46620"/>
                  <a:pt x="81372" y="50602"/>
                  <a:pt x="86320" y="50602"/>
                </a:cubicBezTo>
                <a:lnTo>
                  <a:pt x="107156" y="50602"/>
                </a:lnTo>
                <a:lnTo>
                  <a:pt x="107156" y="68461"/>
                </a:lnTo>
                <a:lnTo>
                  <a:pt x="86320" y="68461"/>
                </a:lnTo>
                <a:cubicBezTo>
                  <a:pt x="81372" y="68461"/>
                  <a:pt x="77391" y="72442"/>
                  <a:pt x="77391" y="77391"/>
                </a:cubicBezTo>
                <a:cubicBezTo>
                  <a:pt x="77391" y="82339"/>
                  <a:pt x="81372" y="86320"/>
                  <a:pt x="86320" y="86320"/>
                </a:cubicBezTo>
                <a:lnTo>
                  <a:pt x="107045" y="86320"/>
                </a:lnTo>
                <a:cubicBezTo>
                  <a:pt x="105519" y="104663"/>
                  <a:pt x="90190" y="119063"/>
                  <a:pt x="71438" y="119063"/>
                </a:cubicBezTo>
                <a:cubicBezTo>
                  <a:pt x="51718" y="119063"/>
                  <a:pt x="35719" y="103063"/>
                  <a:pt x="35719" y="83344"/>
                </a:cubicBezTo>
                <a:lnTo>
                  <a:pt x="35719" y="35719"/>
                </a:lnTo>
                <a:close/>
                <a:moveTo>
                  <a:pt x="8930" y="59531"/>
                </a:moveTo>
                <a:cubicBezTo>
                  <a:pt x="13878" y="59531"/>
                  <a:pt x="17859" y="63512"/>
                  <a:pt x="17859" y="68461"/>
                </a:cubicBezTo>
                <a:lnTo>
                  <a:pt x="17859" y="83344"/>
                </a:lnTo>
                <a:cubicBezTo>
                  <a:pt x="17859" y="112923"/>
                  <a:pt x="41858" y="136922"/>
                  <a:pt x="71438" y="136922"/>
                </a:cubicBezTo>
                <a:cubicBezTo>
                  <a:pt x="101017" y="136922"/>
                  <a:pt x="125016" y="112923"/>
                  <a:pt x="125016" y="83344"/>
                </a:cubicBezTo>
                <a:lnTo>
                  <a:pt x="125016" y="68461"/>
                </a:lnTo>
                <a:cubicBezTo>
                  <a:pt x="125016" y="63512"/>
                  <a:pt x="128997" y="59531"/>
                  <a:pt x="133945" y="59531"/>
                </a:cubicBezTo>
                <a:cubicBezTo>
                  <a:pt x="138894" y="59531"/>
                  <a:pt x="142875" y="63512"/>
                  <a:pt x="142875" y="68461"/>
                </a:cubicBezTo>
                <a:lnTo>
                  <a:pt x="142875" y="83344"/>
                </a:lnTo>
                <a:cubicBezTo>
                  <a:pt x="142875" y="119769"/>
                  <a:pt x="115602" y="149833"/>
                  <a:pt x="80367" y="154223"/>
                </a:cubicBezTo>
                <a:lnTo>
                  <a:pt x="80367" y="172641"/>
                </a:lnTo>
                <a:lnTo>
                  <a:pt x="98227" y="172641"/>
                </a:lnTo>
                <a:cubicBezTo>
                  <a:pt x="103175" y="172641"/>
                  <a:pt x="107156" y="176622"/>
                  <a:pt x="107156" y="181570"/>
                </a:cubicBezTo>
                <a:cubicBezTo>
                  <a:pt x="107156" y="186519"/>
                  <a:pt x="103175" y="190500"/>
                  <a:pt x="98227" y="190500"/>
                </a:cubicBezTo>
                <a:lnTo>
                  <a:pt x="44648" y="190500"/>
                </a:lnTo>
                <a:cubicBezTo>
                  <a:pt x="39700" y="190500"/>
                  <a:pt x="35719" y="186519"/>
                  <a:pt x="35719" y="181570"/>
                </a:cubicBezTo>
                <a:cubicBezTo>
                  <a:pt x="35719" y="176622"/>
                  <a:pt x="39700" y="172641"/>
                  <a:pt x="44648" y="172641"/>
                </a:cubicBezTo>
                <a:lnTo>
                  <a:pt x="62508" y="172641"/>
                </a:lnTo>
                <a:lnTo>
                  <a:pt x="62508" y="154223"/>
                </a:lnTo>
                <a:cubicBezTo>
                  <a:pt x="27273" y="149833"/>
                  <a:pt x="0" y="119769"/>
                  <a:pt x="0" y="83344"/>
                </a:cubicBezTo>
                <a:lnTo>
                  <a:pt x="0" y="68461"/>
                </a:lnTo>
                <a:cubicBezTo>
                  <a:pt x="0" y="63512"/>
                  <a:pt x="3981" y="59531"/>
                  <a:pt x="8930" y="59531"/>
                </a:cubicBezTo>
                <a:close/>
              </a:path>
            </a:pathLst>
          </a:custGeom>
          <a:solidFill>
            <a:srgbClr val="FFFFFF"/>
          </a:solidFill>
          <a:ln/>
        </p:spPr>
      </p:sp>
      <p:sp>
        <p:nvSpPr>
          <p:cNvPr id="10" name="Text 8"/>
          <p:cNvSpPr/>
          <p:nvPr/>
        </p:nvSpPr>
        <p:spPr>
          <a:xfrm>
            <a:off x="1114425" y="1381125"/>
            <a:ext cx="752475" cy="228600"/>
          </a:xfrm>
          <a:prstGeom prst="rect">
            <a:avLst/>
          </a:prstGeom>
          <a:noFill/>
          <a:ln/>
        </p:spPr>
        <p:txBody>
          <a:bodyPr wrap="square" lIns="0" tIns="0" rIns="0" bIns="0" rtlCol="0" anchor="ctr"/>
          <a:lstStyle/>
          <a:p>
            <a:pPr>
              <a:lnSpc>
                <a:spcPct val="130000"/>
              </a:lnSpc>
            </a:pPr>
            <a:r>
              <a:rPr lang="en-US" sz="1200" b="1" dirty="0">
                <a:solidFill>
                  <a:srgbClr val="1A3C34"/>
                </a:solidFill>
                <a:latin typeface="MiSans" pitchFamily="34" charset="0"/>
                <a:ea typeface="MiSans" pitchFamily="34" charset="-122"/>
                <a:cs typeface="MiSans" pitchFamily="34" charset="-120"/>
              </a:rPr>
              <a:t>Notulis AI</a:t>
            </a:r>
            <a:endParaRPr lang="en-US" sz="1600" dirty="0"/>
          </a:p>
        </p:txBody>
      </p:sp>
      <p:sp>
        <p:nvSpPr>
          <p:cNvPr id="11" name="Text 9"/>
          <p:cNvSpPr/>
          <p:nvPr/>
        </p:nvSpPr>
        <p:spPr>
          <a:xfrm>
            <a:off x="1114425" y="1609725"/>
            <a:ext cx="733425" cy="152400"/>
          </a:xfrm>
          <a:prstGeom prst="rect">
            <a:avLst/>
          </a:prstGeom>
          <a:noFill/>
          <a:ln/>
        </p:spPr>
        <p:txBody>
          <a:bodyPr wrap="square" lIns="0" tIns="0" rIns="0" bIns="0" rtlCol="0" anchor="ctr"/>
          <a:lstStyle/>
          <a:p>
            <a:pPr>
              <a:lnSpc>
                <a:spcPct val="110000"/>
              </a:lnSpc>
            </a:pPr>
            <a:r>
              <a:rPr lang="en-US" sz="900" dirty="0">
                <a:solidFill>
                  <a:srgbClr val="6B7280"/>
                </a:solidFill>
                <a:latin typeface="MiSans" pitchFamily="34" charset="0"/>
                <a:ea typeface="MiSans" pitchFamily="34" charset="-122"/>
                <a:cs typeface="MiSans" pitchFamily="34" charset="-120"/>
              </a:rPr>
              <a:t>AI Assistant</a:t>
            </a:r>
            <a:endParaRPr lang="en-US" sz="1600" dirty="0"/>
          </a:p>
        </p:txBody>
      </p:sp>
      <p:sp>
        <p:nvSpPr>
          <p:cNvPr id="12" name="Text 10"/>
          <p:cNvSpPr/>
          <p:nvPr/>
        </p:nvSpPr>
        <p:spPr>
          <a:xfrm>
            <a:off x="542925" y="1914525"/>
            <a:ext cx="2486025" cy="1181100"/>
          </a:xfrm>
          <a:prstGeom prst="rect">
            <a:avLst/>
          </a:prstGeom>
          <a:noFill/>
          <a:ln/>
        </p:spPr>
        <p:txBody>
          <a:bodyPr wrap="square" lIns="0" tIns="0" rIns="0" bIns="0" rtlCol="0" anchor="ctr"/>
          <a:lstStyle/>
          <a:p>
            <a:pPr>
              <a:lnSpc>
                <a:spcPct val="140000"/>
              </a:lnSpc>
            </a:pPr>
            <a:r>
              <a:rPr lang="en-US" sz="1050" dirty="0">
                <a:solidFill>
                  <a:srgbClr val="1C1C1C"/>
                </a:solidFill>
                <a:latin typeface="MiSans" pitchFamily="34" charset="0"/>
                <a:ea typeface="MiSans" pitchFamily="34" charset="-122"/>
                <a:cs typeface="MiSans" pitchFamily="34" charset="-120"/>
              </a:rPr>
              <a:t>Transkripsi rapat otomatis dengan AI untuk dokumentasi efisien.</a:t>
            </a:r>
            <a:endParaRPr lang="en-US" sz="1600" dirty="0"/>
          </a:p>
        </p:txBody>
      </p:sp>
      <p:sp>
        <p:nvSpPr>
          <p:cNvPr id="13" name="Shape 11"/>
          <p:cNvSpPr/>
          <p:nvPr/>
        </p:nvSpPr>
        <p:spPr>
          <a:xfrm>
            <a:off x="3281363" y="1185863"/>
            <a:ext cx="2733675" cy="2066925"/>
          </a:xfrm>
          <a:custGeom>
            <a:avLst/>
            <a:gdLst/>
            <a:ahLst/>
            <a:cxnLst/>
            <a:rect l="l" t="t" r="r" b="b"/>
            <a:pathLst>
              <a:path w="2733675" h="2066925">
                <a:moveTo>
                  <a:pt x="114301" y="0"/>
                </a:moveTo>
                <a:lnTo>
                  <a:pt x="2619374" y="0"/>
                </a:lnTo>
                <a:cubicBezTo>
                  <a:pt x="2682501" y="0"/>
                  <a:pt x="2733675" y="51174"/>
                  <a:pt x="2733675" y="114301"/>
                </a:cubicBezTo>
                <a:lnTo>
                  <a:pt x="2733675" y="1952624"/>
                </a:lnTo>
                <a:cubicBezTo>
                  <a:pt x="2733675" y="2015751"/>
                  <a:pt x="2682501" y="2066925"/>
                  <a:pt x="2619374" y="2066925"/>
                </a:cubicBezTo>
                <a:lnTo>
                  <a:pt x="114301" y="2066925"/>
                </a:lnTo>
                <a:cubicBezTo>
                  <a:pt x="51174" y="2066925"/>
                  <a:pt x="0" y="2015751"/>
                  <a:pt x="0" y="1952624"/>
                </a:cubicBezTo>
                <a:lnTo>
                  <a:pt x="0" y="114301"/>
                </a:lnTo>
                <a:cubicBezTo>
                  <a:pt x="0" y="51217"/>
                  <a:pt x="51217" y="0"/>
                  <a:pt x="114301" y="0"/>
                </a:cubicBezTo>
                <a:close/>
              </a:path>
            </a:pathLst>
          </a:custGeom>
          <a:solidFill>
            <a:srgbClr val="FFFFFF"/>
          </a:solidFill>
          <a:ln w="12700">
            <a:solidFill>
              <a:srgbClr val="D4A017"/>
            </a:solidFill>
            <a:prstDash val="solid"/>
          </a:ln>
          <a:effectLst>
            <a:outerShdw sx="100000" sy="100000" kx="0" ky="0" algn="bl" rotWithShape="0" blurRad="57150" dist="38100" dir="5400000">
              <a:srgbClr val="000000">
                <a:alpha val="10196"/>
              </a:srgbClr>
            </a:outerShdw>
          </a:effectLst>
        </p:spPr>
      </p:sp>
      <p:sp>
        <p:nvSpPr>
          <p:cNvPr id="14" name="Shape 12"/>
          <p:cNvSpPr/>
          <p:nvPr/>
        </p:nvSpPr>
        <p:spPr>
          <a:xfrm>
            <a:off x="5406926" y="1304925"/>
            <a:ext cx="485775" cy="228600"/>
          </a:xfrm>
          <a:custGeom>
            <a:avLst/>
            <a:gdLst/>
            <a:ahLst/>
            <a:cxnLst/>
            <a:rect l="l" t="t" r="r" b="b"/>
            <a:pathLst>
              <a:path w="485775" h="228600">
                <a:moveTo>
                  <a:pt x="114300" y="0"/>
                </a:moveTo>
                <a:lnTo>
                  <a:pt x="371475" y="0"/>
                </a:lnTo>
                <a:cubicBezTo>
                  <a:pt x="434559" y="0"/>
                  <a:pt x="485775" y="51216"/>
                  <a:pt x="485775" y="114300"/>
                </a:cubicBezTo>
                <a:lnTo>
                  <a:pt x="485775" y="114300"/>
                </a:lnTo>
                <a:cubicBezTo>
                  <a:pt x="485775" y="177384"/>
                  <a:pt x="434559" y="228600"/>
                  <a:pt x="371475" y="228600"/>
                </a:cubicBezTo>
                <a:lnTo>
                  <a:pt x="114300" y="228600"/>
                </a:lnTo>
                <a:cubicBezTo>
                  <a:pt x="51216" y="228600"/>
                  <a:pt x="0" y="177384"/>
                  <a:pt x="0" y="114300"/>
                </a:cubicBezTo>
                <a:lnTo>
                  <a:pt x="0" y="114300"/>
                </a:lnTo>
                <a:cubicBezTo>
                  <a:pt x="0" y="51216"/>
                  <a:pt x="51216" y="0"/>
                  <a:pt x="114300" y="0"/>
                </a:cubicBezTo>
                <a:close/>
              </a:path>
            </a:pathLst>
          </a:custGeom>
          <a:solidFill>
            <a:srgbClr val="D4A017"/>
          </a:solidFill>
          <a:ln/>
        </p:spPr>
      </p:sp>
      <p:sp>
        <p:nvSpPr>
          <p:cNvPr id="15" name="Text 13"/>
          <p:cNvSpPr/>
          <p:nvPr/>
        </p:nvSpPr>
        <p:spPr>
          <a:xfrm>
            <a:off x="5406926" y="1304925"/>
            <a:ext cx="542925" cy="228600"/>
          </a:xfrm>
          <a:prstGeom prst="rect">
            <a:avLst/>
          </a:prstGeom>
          <a:noFill/>
          <a:ln/>
        </p:spPr>
        <p:txBody>
          <a:bodyPr wrap="square" lIns="76200" tIns="38100" rIns="76200" bIns="38100" rtlCol="0" anchor="ctr"/>
          <a:lstStyle/>
          <a:p>
            <a:pPr>
              <a:lnSpc>
                <a:spcPct val="110000"/>
              </a:lnSpc>
            </a:pPr>
            <a:r>
              <a:rPr lang="en-US" sz="900" b="1" dirty="0">
                <a:solidFill>
                  <a:srgbClr val="FFFFFF"/>
                </a:solidFill>
                <a:latin typeface="MiSans" pitchFamily="34" charset="0"/>
                <a:ea typeface="MiSans" pitchFamily="34" charset="-122"/>
                <a:cs typeface="MiSans" pitchFamily="34" charset="-120"/>
              </a:rPr>
              <a:t>SOON</a:t>
            </a:r>
            <a:endParaRPr lang="en-US" sz="1600" dirty="0"/>
          </a:p>
        </p:txBody>
      </p:sp>
      <p:sp>
        <p:nvSpPr>
          <p:cNvPr id="16" name="Shape 14"/>
          <p:cNvSpPr/>
          <p:nvPr/>
        </p:nvSpPr>
        <p:spPr>
          <a:xfrm>
            <a:off x="3438525" y="1343025"/>
            <a:ext cx="457200" cy="457200"/>
          </a:xfrm>
          <a:custGeom>
            <a:avLst/>
            <a:gdLst/>
            <a:ahLst/>
            <a:cxnLst/>
            <a:rect l="l" t="t" r="r" b="b"/>
            <a:pathLst>
              <a:path w="457200" h="457200">
                <a:moveTo>
                  <a:pt x="76202" y="0"/>
                </a:moveTo>
                <a:lnTo>
                  <a:pt x="380998" y="0"/>
                </a:lnTo>
                <a:cubicBezTo>
                  <a:pt x="423055" y="0"/>
                  <a:pt x="457200" y="34145"/>
                  <a:pt x="457200" y="76202"/>
                </a:cubicBezTo>
                <a:lnTo>
                  <a:pt x="457200" y="380998"/>
                </a:lnTo>
                <a:cubicBezTo>
                  <a:pt x="457200" y="423055"/>
                  <a:pt x="423055" y="457200"/>
                  <a:pt x="380998" y="457200"/>
                </a:cubicBezTo>
                <a:lnTo>
                  <a:pt x="76202" y="457200"/>
                </a:lnTo>
                <a:cubicBezTo>
                  <a:pt x="34145" y="457200"/>
                  <a:pt x="0" y="423055"/>
                  <a:pt x="0" y="380998"/>
                </a:cubicBezTo>
                <a:lnTo>
                  <a:pt x="0" y="76202"/>
                </a:lnTo>
                <a:cubicBezTo>
                  <a:pt x="0" y="34145"/>
                  <a:pt x="34145" y="0"/>
                  <a:pt x="76202" y="0"/>
                </a:cubicBezTo>
                <a:close/>
              </a:path>
            </a:pathLst>
          </a:custGeom>
          <a:gradFill rotWithShape="1" flip="none">
            <a:gsLst>
              <a:gs pos="0">
                <a:srgbClr val="0891B2"/>
              </a:gs>
              <a:gs pos="100000">
                <a:srgbClr val="2D6A4F"/>
              </a:gs>
            </a:gsLst>
            <a:lin ang="2700000" scaled="1"/>
          </a:gradFill>
          <a:ln/>
        </p:spPr>
      </p:sp>
      <p:sp>
        <p:nvSpPr>
          <p:cNvPr id="17" name="Shape 15"/>
          <p:cNvSpPr/>
          <p:nvPr/>
        </p:nvSpPr>
        <p:spPr>
          <a:xfrm>
            <a:off x="3548063" y="1476375"/>
            <a:ext cx="238125" cy="190500"/>
          </a:xfrm>
          <a:custGeom>
            <a:avLst/>
            <a:gdLst/>
            <a:ahLst/>
            <a:cxnLst/>
            <a:rect l="l" t="t" r="r" b="b"/>
            <a:pathLst>
              <a:path w="238125" h="190500">
                <a:moveTo>
                  <a:pt x="130969" y="0"/>
                </a:moveTo>
                <a:cubicBezTo>
                  <a:pt x="130969" y="-6586"/>
                  <a:pt x="125648" y="-11906"/>
                  <a:pt x="119063" y="-11906"/>
                </a:cubicBezTo>
                <a:cubicBezTo>
                  <a:pt x="112477" y="-11906"/>
                  <a:pt x="107156" y="-6586"/>
                  <a:pt x="107156" y="0"/>
                </a:cubicBezTo>
                <a:lnTo>
                  <a:pt x="107156" y="23812"/>
                </a:lnTo>
                <a:lnTo>
                  <a:pt x="71438" y="23812"/>
                </a:lnTo>
                <a:cubicBezTo>
                  <a:pt x="51718" y="23812"/>
                  <a:pt x="35719" y="39812"/>
                  <a:pt x="35719" y="59531"/>
                </a:cubicBezTo>
                <a:lnTo>
                  <a:pt x="35719" y="142875"/>
                </a:lnTo>
                <a:cubicBezTo>
                  <a:pt x="35719" y="162595"/>
                  <a:pt x="51718" y="178594"/>
                  <a:pt x="71438" y="178594"/>
                </a:cubicBezTo>
                <a:lnTo>
                  <a:pt x="166688" y="178594"/>
                </a:lnTo>
                <a:cubicBezTo>
                  <a:pt x="186407" y="178594"/>
                  <a:pt x="202406" y="162595"/>
                  <a:pt x="202406" y="142875"/>
                </a:cubicBezTo>
                <a:lnTo>
                  <a:pt x="202406" y="59531"/>
                </a:lnTo>
                <a:cubicBezTo>
                  <a:pt x="202406" y="39812"/>
                  <a:pt x="186407" y="23812"/>
                  <a:pt x="166688" y="23812"/>
                </a:cubicBezTo>
                <a:lnTo>
                  <a:pt x="130969" y="23812"/>
                </a:lnTo>
                <a:lnTo>
                  <a:pt x="130969" y="0"/>
                </a:lnTo>
                <a:close/>
                <a:moveTo>
                  <a:pt x="59531" y="136922"/>
                </a:moveTo>
                <a:cubicBezTo>
                  <a:pt x="59531" y="131973"/>
                  <a:pt x="63512" y="127992"/>
                  <a:pt x="68461" y="127992"/>
                </a:cubicBezTo>
                <a:lnTo>
                  <a:pt x="80367" y="127992"/>
                </a:lnTo>
                <a:cubicBezTo>
                  <a:pt x="85316" y="127992"/>
                  <a:pt x="89297" y="131973"/>
                  <a:pt x="89297" y="136922"/>
                </a:cubicBezTo>
                <a:cubicBezTo>
                  <a:pt x="89297" y="141870"/>
                  <a:pt x="85316" y="145852"/>
                  <a:pt x="80367" y="145852"/>
                </a:cubicBezTo>
                <a:lnTo>
                  <a:pt x="68461" y="145852"/>
                </a:lnTo>
                <a:cubicBezTo>
                  <a:pt x="63512" y="145852"/>
                  <a:pt x="59531" y="141870"/>
                  <a:pt x="59531" y="136922"/>
                </a:cubicBezTo>
                <a:close/>
                <a:moveTo>
                  <a:pt x="104180" y="136922"/>
                </a:moveTo>
                <a:cubicBezTo>
                  <a:pt x="104180" y="131973"/>
                  <a:pt x="108161" y="127992"/>
                  <a:pt x="113109" y="127992"/>
                </a:cubicBezTo>
                <a:lnTo>
                  <a:pt x="125016" y="127992"/>
                </a:lnTo>
                <a:cubicBezTo>
                  <a:pt x="129964" y="127992"/>
                  <a:pt x="133945" y="131973"/>
                  <a:pt x="133945" y="136922"/>
                </a:cubicBezTo>
                <a:cubicBezTo>
                  <a:pt x="133945" y="141870"/>
                  <a:pt x="129964" y="145852"/>
                  <a:pt x="125016" y="145852"/>
                </a:cubicBezTo>
                <a:lnTo>
                  <a:pt x="113109" y="145852"/>
                </a:lnTo>
                <a:cubicBezTo>
                  <a:pt x="108161" y="145852"/>
                  <a:pt x="104180" y="141870"/>
                  <a:pt x="104180" y="136922"/>
                </a:cubicBezTo>
                <a:close/>
                <a:moveTo>
                  <a:pt x="148828" y="136922"/>
                </a:moveTo>
                <a:cubicBezTo>
                  <a:pt x="148828" y="131973"/>
                  <a:pt x="152809" y="127992"/>
                  <a:pt x="157758" y="127992"/>
                </a:cubicBezTo>
                <a:lnTo>
                  <a:pt x="169664" y="127992"/>
                </a:lnTo>
                <a:cubicBezTo>
                  <a:pt x="174613" y="127992"/>
                  <a:pt x="178594" y="131973"/>
                  <a:pt x="178594" y="136922"/>
                </a:cubicBezTo>
                <a:cubicBezTo>
                  <a:pt x="178594" y="141870"/>
                  <a:pt x="174613" y="145852"/>
                  <a:pt x="169664" y="145852"/>
                </a:cubicBezTo>
                <a:lnTo>
                  <a:pt x="157758" y="145852"/>
                </a:lnTo>
                <a:cubicBezTo>
                  <a:pt x="152809" y="145852"/>
                  <a:pt x="148828" y="141870"/>
                  <a:pt x="148828" y="136922"/>
                </a:cubicBezTo>
                <a:close/>
                <a:moveTo>
                  <a:pt x="83344" y="65484"/>
                </a:moveTo>
                <a:cubicBezTo>
                  <a:pt x="93201" y="65484"/>
                  <a:pt x="101203" y="73487"/>
                  <a:pt x="101203" y="83344"/>
                </a:cubicBezTo>
                <a:cubicBezTo>
                  <a:pt x="101203" y="93201"/>
                  <a:pt x="93201" y="101203"/>
                  <a:pt x="83344" y="101203"/>
                </a:cubicBezTo>
                <a:cubicBezTo>
                  <a:pt x="73487" y="101203"/>
                  <a:pt x="65484" y="93201"/>
                  <a:pt x="65484" y="83344"/>
                </a:cubicBezTo>
                <a:cubicBezTo>
                  <a:pt x="65484" y="73487"/>
                  <a:pt x="73487" y="65484"/>
                  <a:pt x="83344" y="65484"/>
                </a:cubicBezTo>
                <a:close/>
                <a:moveTo>
                  <a:pt x="136922" y="83344"/>
                </a:moveTo>
                <a:cubicBezTo>
                  <a:pt x="136922" y="73487"/>
                  <a:pt x="144924" y="65484"/>
                  <a:pt x="154781" y="65484"/>
                </a:cubicBezTo>
                <a:cubicBezTo>
                  <a:pt x="164638" y="65484"/>
                  <a:pt x="172641" y="73487"/>
                  <a:pt x="172641" y="83344"/>
                </a:cubicBezTo>
                <a:cubicBezTo>
                  <a:pt x="172641" y="93201"/>
                  <a:pt x="164638" y="101203"/>
                  <a:pt x="154781" y="101203"/>
                </a:cubicBezTo>
                <a:cubicBezTo>
                  <a:pt x="144924" y="101203"/>
                  <a:pt x="136922" y="93201"/>
                  <a:pt x="136922" y="83344"/>
                </a:cubicBezTo>
                <a:close/>
                <a:moveTo>
                  <a:pt x="23812" y="83344"/>
                </a:moveTo>
                <a:cubicBezTo>
                  <a:pt x="23812" y="76758"/>
                  <a:pt x="18492" y="71438"/>
                  <a:pt x="11906" y="71438"/>
                </a:cubicBezTo>
                <a:cubicBezTo>
                  <a:pt x="5321" y="71438"/>
                  <a:pt x="0" y="76758"/>
                  <a:pt x="0" y="83344"/>
                </a:cubicBezTo>
                <a:lnTo>
                  <a:pt x="0" y="119063"/>
                </a:lnTo>
                <a:cubicBezTo>
                  <a:pt x="0" y="125648"/>
                  <a:pt x="5321" y="130969"/>
                  <a:pt x="11906" y="130969"/>
                </a:cubicBezTo>
                <a:cubicBezTo>
                  <a:pt x="18492" y="130969"/>
                  <a:pt x="23812" y="125648"/>
                  <a:pt x="23812" y="119063"/>
                </a:cubicBezTo>
                <a:lnTo>
                  <a:pt x="23812" y="83344"/>
                </a:lnTo>
                <a:close/>
                <a:moveTo>
                  <a:pt x="226219" y="71438"/>
                </a:moveTo>
                <a:cubicBezTo>
                  <a:pt x="219633" y="71438"/>
                  <a:pt x="214313" y="76758"/>
                  <a:pt x="214313" y="83344"/>
                </a:cubicBezTo>
                <a:lnTo>
                  <a:pt x="214313" y="119063"/>
                </a:lnTo>
                <a:cubicBezTo>
                  <a:pt x="214313" y="125648"/>
                  <a:pt x="219633" y="130969"/>
                  <a:pt x="226219" y="130969"/>
                </a:cubicBezTo>
                <a:cubicBezTo>
                  <a:pt x="232804" y="130969"/>
                  <a:pt x="238125" y="125648"/>
                  <a:pt x="238125" y="119063"/>
                </a:cubicBezTo>
                <a:lnTo>
                  <a:pt x="238125" y="83344"/>
                </a:lnTo>
                <a:cubicBezTo>
                  <a:pt x="238125" y="76758"/>
                  <a:pt x="232804" y="71438"/>
                  <a:pt x="226219" y="71438"/>
                </a:cubicBezTo>
                <a:close/>
              </a:path>
            </a:pathLst>
          </a:custGeom>
          <a:solidFill>
            <a:srgbClr val="FFFFFF"/>
          </a:solidFill>
          <a:ln/>
        </p:spPr>
      </p:sp>
      <p:sp>
        <p:nvSpPr>
          <p:cNvPr id="18" name="Text 16"/>
          <p:cNvSpPr/>
          <p:nvPr/>
        </p:nvSpPr>
        <p:spPr>
          <a:xfrm>
            <a:off x="4010025" y="1381125"/>
            <a:ext cx="1095375" cy="228600"/>
          </a:xfrm>
          <a:prstGeom prst="rect">
            <a:avLst/>
          </a:prstGeom>
          <a:noFill/>
          <a:ln/>
        </p:spPr>
        <p:txBody>
          <a:bodyPr wrap="square" lIns="0" tIns="0" rIns="0" bIns="0" rtlCol="0" anchor="ctr"/>
          <a:lstStyle/>
          <a:p>
            <a:pPr>
              <a:lnSpc>
                <a:spcPct val="130000"/>
              </a:lnSpc>
            </a:pPr>
            <a:r>
              <a:rPr lang="en-US" sz="1200" b="1" dirty="0">
                <a:solidFill>
                  <a:srgbClr val="1A3C34"/>
                </a:solidFill>
                <a:latin typeface="MiSans" pitchFamily="34" charset="0"/>
                <a:ea typeface="MiSans" pitchFamily="34" charset="-122"/>
                <a:cs typeface="MiSans" pitchFamily="34" charset="-120"/>
              </a:rPr>
              <a:t>SPBE Assistant</a:t>
            </a:r>
            <a:endParaRPr lang="en-US" sz="1600" dirty="0"/>
          </a:p>
        </p:txBody>
      </p:sp>
      <p:sp>
        <p:nvSpPr>
          <p:cNvPr id="19" name="Text 17"/>
          <p:cNvSpPr/>
          <p:nvPr/>
        </p:nvSpPr>
        <p:spPr>
          <a:xfrm>
            <a:off x="4010025" y="1609725"/>
            <a:ext cx="1076325" cy="152400"/>
          </a:xfrm>
          <a:prstGeom prst="rect">
            <a:avLst/>
          </a:prstGeom>
          <a:noFill/>
          <a:ln/>
        </p:spPr>
        <p:txBody>
          <a:bodyPr wrap="square" lIns="0" tIns="0" rIns="0" bIns="0" rtlCol="0" anchor="ctr"/>
          <a:lstStyle/>
          <a:p>
            <a:pPr>
              <a:lnSpc>
                <a:spcPct val="110000"/>
              </a:lnSpc>
            </a:pPr>
            <a:r>
              <a:rPr lang="en-US" sz="900" dirty="0">
                <a:solidFill>
                  <a:srgbClr val="6B7280"/>
                </a:solidFill>
                <a:latin typeface="MiSans" pitchFamily="34" charset="0"/>
                <a:ea typeface="MiSans" pitchFamily="34" charset="-122"/>
                <a:cs typeface="MiSans" pitchFamily="34" charset="-120"/>
              </a:rPr>
              <a:t>AI Assistant</a:t>
            </a:r>
            <a:endParaRPr lang="en-US" sz="1600" dirty="0"/>
          </a:p>
        </p:txBody>
      </p:sp>
      <p:sp>
        <p:nvSpPr>
          <p:cNvPr id="20" name="Text 18"/>
          <p:cNvSpPr/>
          <p:nvPr/>
        </p:nvSpPr>
        <p:spPr>
          <a:xfrm>
            <a:off x="3438525" y="1914525"/>
            <a:ext cx="2486025" cy="1181100"/>
          </a:xfrm>
          <a:prstGeom prst="rect">
            <a:avLst/>
          </a:prstGeom>
          <a:noFill/>
          <a:ln/>
        </p:spPr>
        <p:txBody>
          <a:bodyPr wrap="square" lIns="0" tIns="0" rIns="0" bIns="0" rtlCol="0" anchor="ctr"/>
          <a:lstStyle/>
          <a:p>
            <a:pPr>
              <a:lnSpc>
                <a:spcPct val="140000"/>
              </a:lnSpc>
            </a:pPr>
            <a:r>
              <a:rPr lang="en-US" sz="1050" dirty="0">
                <a:solidFill>
                  <a:srgbClr val="1C1C1C"/>
                </a:solidFill>
                <a:latin typeface="MiSans" pitchFamily="34" charset="0"/>
                <a:ea typeface="MiSans" pitchFamily="34" charset="-122"/>
                <a:cs typeface="MiSans" pitchFamily="34" charset="-120"/>
              </a:rPr>
              <a:t>Asisten digital untuk implementasi Sistem Pemerintahan Berbasis Elektronik.</a:t>
            </a:r>
            <a:endParaRPr lang="en-US" sz="1600" dirty="0"/>
          </a:p>
        </p:txBody>
      </p:sp>
      <p:sp>
        <p:nvSpPr>
          <p:cNvPr id="21" name="Shape 19"/>
          <p:cNvSpPr/>
          <p:nvPr/>
        </p:nvSpPr>
        <p:spPr>
          <a:xfrm>
            <a:off x="6176963" y="1185863"/>
            <a:ext cx="2733675" cy="2066925"/>
          </a:xfrm>
          <a:custGeom>
            <a:avLst/>
            <a:gdLst/>
            <a:ahLst/>
            <a:cxnLst/>
            <a:rect l="l" t="t" r="r" b="b"/>
            <a:pathLst>
              <a:path w="2733675" h="2066925">
                <a:moveTo>
                  <a:pt x="114301" y="0"/>
                </a:moveTo>
                <a:lnTo>
                  <a:pt x="2619374" y="0"/>
                </a:lnTo>
                <a:cubicBezTo>
                  <a:pt x="2682501" y="0"/>
                  <a:pt x="2733675" y="51174"/>
                  <a:pt x="2733675" y="114301"/>
                </a:cubicBezTo>
                <a:lnTo>
                  <a:pt x="2733675" y="1952624"/>
                </a:lnTo>
                <a:cubicBezTo>
                  <a:pt x="2733675" y="2015751"/>
                  <a:pt x="2682501" y="2066925"/>
                  <a:pt x="2619374" y="2066925"/>
                </a:cubicBezTo>
                <a:lnTo>
                  <a:pt x="114301" y="2066925"/>
                </a:lnTo>
                <a:cubicBezTo>
                  <a:pt x="51174" y="2066925"/>
                  <a:pt x="0" y="2015751"/>
                  <a:pt x="0" y="1952624"/>
                </a:cubicBezTo>
                <a:lnTo>
                  <a:pt x="0" y="114301"/>
                </a:lnTo>
                <a:cubicBezTo>
                  <a:pt x="0" y="51217"/>
                  <a:pt x="51217" y="0"/>
                  <a:pt x="114301" y="0"/>
                </a:cubicBezTo>
                <a:close/>
              </a:path>
            </a:pathLst>
          </a:custGeom>
          <a:solidFill>
            <a:srgbClr val="FFFFFF"/>
          </a:solidFill>
          <a:ln w="12700">
            <a:solidFill>
              <a:srgbClr val="D4A017"/>
            </a:solidFill>
            <a:prstDash val="solid"/>
          </a:ln>
          <a:effectLst>
            <a:outerShdw sx="100000" sy="100000" kx="0" ky="0" algn="bl" rotWithShape="0" blurRad="57150" dist="38100" dir="5400000">
              <a:srgbClr val="000000">
                <a:alpha val="10196"/>
              </a:srgbClr>
            </a:outerShdw>
          </a:effectLst>
        </p:spPr>
      </p:sp>
      <p:sp>
        <p:nvSpPr>
          <p:cNvPr id="22" name="Shape 20"/>
          <p:cNvSpPr/>
          <p:nvPr/>
        </p:nvSpPr>
        <p:spPr>
          <a:xfrm>
            <a:off x="8302526" y="1304925"/>
            <a:ext cx="485775" cy="228600"/>
          </a:xfrm>
          <a:custGeom>
            <a:avLst/>
            <a:gdLst/>
            <a:ahLst/>
            <a:cxnLst/>
            <a:rect l="l" t="t" r="r" b="b"/>
            <a:pathLst>
              <a:path w="485775" h="228600">
                <a:moveTo>
                  <a:pt x="114300" y="0"/>
                </a:moveTo>
                <a:lnTo>
                  <a:pt x="371475" y="0"/>
                </a:lnTo>
                <a:cubicBezTo>
                  <a:pt x="434559" y="0"/>
                  <a:pt x="485775" y="51216"/>
                  <a:pt x="485775" y="114300"/>
                </a:cubicBezTo>
                <a:lnTo>
                  <a:pt x="485775" y="114300"/>
                </a:lnTo>
                <a:cubicBezTo>
                  <a:pt x="485775" y="177384"/>
                  <a:pt x="434559" y="228600"/>
                  <a:pt x="371475" y="228600"/>
                </a:cubicBezTo>
                <a:lnTo>
                  <a:pt x="114300" y="228600"/>
                </a:lnTo>
                <a:cubicBezTo>
                  <a:pt x="51216" y="228600"/>
                  <a:pt x="0" y="177384"/>
                  <a:pt x="0" y="114300"/>
                </a:cubicBezTo>
                <a:lnTo>
                  <a:pt x="0" y="114300"/>
                </a:lnTo>
                <a:cubicBezTo>
                  <a:pt x="0" y="51216"/>
                  <a:pt x="51216" y="0"/>
                  <a:pt x="114300" y="0"/>
                </a:cubicBezTo>
                <a:close/>
              </a:path>
            </a:pathLst>
          </a:custGeom>
          <a:solidFill>
            <a:srgbClr val="D4A017"/>
          </a:solidFill>
          <a:ln/>
        </p:spPr>
      </p:sp>
      <p:sp>
        <p:nvSpPr>
          <p:cNvPr id="23" name="Text 21"/>
          <p:cNvSpPr/>
          <p:nvPr/>
        </p:nvSpPr>
        <p:spPr>
          <a:xfrm>
            <a:off x="8302526" y="1304925"/>
            <a:ext cx="542925" cy="228600"/>
          </a:xfrm>
          <a:prstGeom prst="rect">
            <a:avLst/>
          </a:prstGeom>
          <a:noFill/>
          <a:ln/>
        </p:spPr>
        <p:txBody>
          <a:bodyPr wrap="square" lIns="76200" tIns="38100" rIns="76200" bIns="38100" rtlCol="0" anchor="ctr"/>
          <a:lstStyle/>
          <a:p>
            <a:pPr>
              <a:lnSpc>
                <a:spcPct val="110000"/>
              </a:lnSpc>
            </a:pPr>
            <a:r>
              <a:rPr lang="en-US" sz="900" b="1" dirty="0">
                <a:solidFill>
                  <a:srgbClr val="FFFFFF"/>
                </a:solidFill>
                <a:latin typeface="MiSans" pitchFamily="34" charset="0"/>
                <a:ea typeface="MiSans" pitchFamily="34" charset="-122"/>
                <a:cs typeface="MiSans" pitchFamily="34" charset="-120"/>
              </a:rPr>
              <a:t>SOON</a:t>
            </a:r>
            <a:endParaRPr lang="en-US" sz="1600" dirty="0"/>
          </a:p>
        </p:txBody>
      </p:sp>
      <p:sp>
        <p:nvSpPr>
          <p:cNvPr id="24" name="Shape 22"/>
          <p:cNvSpPr/>
          <p:nvPr/>
        </p:nvSpPr>
        <p:spPr>
          <a:xfrm>
            <a:off x="6334125" y="1343025"/>
            <a:ext cx="457200" cy="457200"/>
          </a:xfrm>
          <a:custGeom>
            <a:avLst/>
            <a:gdLst/>
            <a:ahLst/>
            <a:cxnLst/>
            <a:rect l="l" t="t" r="r" b="b"/>
            <a:pathLst>
              <a:path w="457200" h="457200">
                <a:moveTo>
                  <a:pt x="76202" y="0"/>
                </a:moveTo>
                <a:lnTo>
                  <a:pt x="380998" y="0"/>
                </a:lnTo>
                <a:cubicBezTo>
                  <a:pt x="423055" y="0"/>
                  <a:pt x="457200" y="34145"/>
                  <a:pt x="457200" y="76202"/>
                </a:cubicBezTo>
                <a:lnTo>
                  <a:pt x="457200" y="380998"/>
                </a:lnTo>
                <a:cubicBezTo>
                  <a:pt x="457200" y="423055"/>
                  <a:pt x="423055" y="457200"/>
                  <a:pt x="380998" y="457200"/>
                </a:cubicBezTo>
                <a:lnTo>
                  <a:pt x="76202" y="457200"/>
                </a:lnTo>
                <a:cubicBezTo>
                  <a:pt x="34145" y="457200"/>
                  <a:pt x="0" y="423055"/>
                  <a:pt x="0" y="380998"/>
                </a:cubicBezTo>
                <a:lnTo>
                  <a:pt x="0" y="76202"/>
                </a:lnTo>
                <a:cubicBezTo>
                  <a:pt x="0" y="34145"/>
                  <a:pt x="34145" y="0"/>
                  <a:pt x="76202" y="0"/>
                </a:cubicBezTo>
                <a:close/>
              </a:path>
            </a:pathLst>
          </a:custGeom>
          <a:gradFill rotWithShape="1" flip="none">
            <a:gsLst>
              <a:gs pos="0">
                <a:srgbClr val="0891B2"/>
              </a:gs>
              <a:gs pos="100000">
                <a:srgbClr val="2D6A4F"/>
              </a:gs>
            </a:gsLst>
            <a:lin ang="2700000" scaled="1"/>
          </a:gradFill>
          <a:ln/>
        </p:spPr>
      </p:sp>
      <p:sp>
        <p:nvSpPr>
          <p:cNvPr id="25" name="Shape 23"/>
          <p:cNvSpPr/>
          <p:nvPr/>
        </p:nvSpPr>
        <p:spPr>
          <a:xfrm>
            <a:off x="6491288" y="1476375"/>
            <a:ext cx="142875" cy="190500"/>
          </a:xfrm>
          <a:custGeom>
            <a:avLst/>
            <a:gdLst/>
            <a:ahLst/>
            <a:cxnLst/>
            <a:rect l="l" t="t" r="r" b="b"/>
            <a:pathLst>
              <a:path w="142875" h="190500">
                <a:moveTo>
                  <a:pt x="5953" y="23812"/>
                </a:moveTo>
                <a:cubicBezTo>
                  <a:pt x="5953" y="10678"/>
                  <a:pt x="16632" y="0"/>
                  <a:pt x="29766" y="0"/>
                </a:cubicBezTo>
                <a:lnTo>
                  <a:pt x="113109" y="0"/>
                </a:lnTo>
                <a:cubicBezTo>
                  <a:pt x="126243" y="0"/>
                  <a:pt x="136922" y="10678"/>
                  <a:pt x="136922" y="23812"/>
                </a:cubicBezTo>
                <a:lnTo>
                  <a:pt x="136922" y="166688"/>
                </a:lnTo>
                <a:cubicBezTo>
                  <a:pt x="136922" y="179822"/>
                  <a:pt x="126243" y="190500"/>
                  <a:pt x="113109" y="190500"/>
                </a:cubicBezTo>
                <a:lnTo>
                  <a:pt x="29766" y="190500"/>
                </a:lnTo>
                <a:cubicBezTo>
                  <a:pt x="16632" y="190500"/>
                  <a:pt x="5953" y="179822"/>
                  <a:pt x="5953" y="166688"/>
                </a:cubicBezTo>
                <a:lnTo>
                  <a:pt x="5953" y="23812"/>
                </a:lnTo>
                <a:close/>
                <a:moveTo>
                  <a:pt x="29766" y="23812"/>
                </a:moveTo>
                <a:lnTo>
                  <a:pt x="29766" y="136922"/>
                </a:lnTo>
                <a:lnTo>
                  <a:pt x="113109" y="136922"/>
                </a:lnTo>
                <a:lnTo>
                  <a:pt x="113109" y="23812"/>
                </a:lnTo>
                <a:lnTo>
                  <a:pt x="29766" y="23812"/>
                </a:lnTo>
                <a:close/>
                <a:moveTo>
                  <a:pt x="71438" y="175617"/>
                </a:moveTo>
                <a:cubicBezTo>
                  <a:pt x="78023" y="175617"/>
                  <a:pt x="83344" y="170297"/>
                  <a:pt x="83344" y="163711"/>
                </a:cubicBezTo>
                <a:cubicBezTo>
                  <a:pt x="83344" y="157125"/>
                  <a:pt x="78023" y="151805"/>
                  <a:pt x="71438" y="151805"/>
                </a:cubicBezTo>
                <a:cubicBezTo>
                  <a:pt x="64852" y="151805"/>
                  <a:pt x="59531" y="157125"/>
                  <a:pt x="59531" y="163711"/>
                </a:cubicBezTo>
                <a:cubicBezTo>
                  <a:pt x="59531" y="170297"/>
                  <a:pt x="64852" y="175617"/>
                  <a:pt x="71438" y="175617"/>
                </a:cubicBezTo>
                <a:close/>
              </a:path>
            </a:pathLst>
          </a:custGeom>
          <a:solidFill>
            <a:srgbClr val="FFFFFF"/>
          </a:solidFill>
          <a:ln/>
        </p:spPr>
      </p:sp>
      <p:sp>
        <p:nvSpPr>
          <p:cNvPr id="26" name="Text 24"/>
          <p:cNvSpPr/>
          <p:nvPr/>
        </p:nvSpPr>
        <p:spPr>
          <a:xfrm>
            <a:off x="6905625" y="1381125"/>
            <a:ext cx="1228725" cy="228600"/>
          </a:xfrm>
          <a:prstGeom prst="rect">
            <a:avLst/>
          </a:prstGeom>
          <a:noFill/>
          <a:ln/>
        </p:spPr>
        <p:txBody>
          <a:bodyPr wrap="square" lIns="0" tIns="0" rIns="0" bIns="0" rtlCol="0" anchor="ctr"/>
          <a:lstStyle/>
          <a:p>
            <a:pPr>
              <a:lnSpc>
                <a:spcPct val="130000"/>
              </a:lnSpc>
            </a:pPr>
            <a:r>
              <a:rPr lang="en-US" sz="1200" b="1" dirty="0">
                <a:solidFill>
                  <a:srgbClr val="1A3C34"/>
                </a:solidFill>
                <a:latin typeface="MiSans" pitchFamily="34" charset="0"/>
                <a:ea typeface="MiSans" pitchFamily="34" charset="-122"/>
                <a:cs typeface="MiSans" pitchFamily="34" charset="-120"/>
              </a:rPr>
              <a:t>FieldInspect Pro</a:t>
            </a:r>
            <a:endParaRPr lang="en-US" sz="1600" dirty="0"/>
          </a:p>
        </p:txBody>
      </p:sp>
      <p:sp>
        <p:nvSpPr>
          <p:cNvPr id="27" name="Text 25"/>
          <p:cNvSpPr/>
          <p:nvPr/>
        </p:nvSpPr>
        <p:spPr>
          <a:xfrm>
            <a:off x="6905625" y="1609725"/>
            <a:ext cx="1209675" cy="152400"/>
          </a:xfrm>
          <a:prstGeom prst="rect">
            <a:avLst/>
          </a:prstGeom>
          <a:noFill/>
          <a:ln/>
        </p:spPr>
        <p:txBody>
          <a:bodyPr wrap="square" lIns="0" tIns="0" rIns="0" bIns="0" rtlCol="0" anchor="ctr"/>
          <a:lstStyle/>
          <a:p>
            <a:pPr>
              <a:lnSpc>
                <a:spcPct val="110000"/>
              </a:lnSpc>
            </a:pPr>
            <a:r>
              <a:rPr lang="en-US" sz="900" dirty="0">
                <a:solidFill>
                  <a:srgbClr val="6B7280"/>
                </a:solidFill>
                <a:latin typeface="MiSans" pitchFamily="34" charset="0"/>
                <a:ea typeface="MiSans" pitchFamily="34" charset="-122"/>
                <a:cs typeface="MiSans" pitchFamily="34" charset="-120"/>
              </a:rPr>
              <a:t>Mobile App</a:t>
            </a:r>
            <a:endParaRPr lang="en-US" sz="1600" dirty="0"/>
          </a:p>
        </p:txBody>
      </p:sp>
      <p:sp>
        <p:nvSpPr>
          <p:cNvPr id="28" name="Text 26"/>
          <p:cNvSpPr/>
          <p:nvPr/>
        </p:nvSpPr>
        <p:spPr>
          <a:xfrm>
            <a:off x="6334125" y="1914525"/>
            <a:ext cx="2486025" cy="1181100"/>
          </a:xfrm>
          <a:prstGeom prst="rect">
            <a:avLst/>
          </a:prstGeom>
          <a:noFill/>
          <a:ln/>
        </p:spPr>
        <p:txBody>
          <a:bodyPr wrap="square" lIns="0" tIns="0" rIns="0" bIns="0" rtlCol="0" anchor="ctr"/>
          <a:lstStyle/>
          <a:p>
            <a:pPr>
              <a:lnSpc>
                <a:spcPct val="140000"/>
              </a:lnSpc>
            </a:pPr>
            <a:r>
              <a:rPr lang="en-US" sz="1050" dirty="0">
                <a:solidFill>
                  <a:srgbClr val="1C1C1C"/>
                </a:solidFill>
                <a:latin typeface="MiSans" pitchFamily="34" charset="0"/>
                <a:ea typeface="MiSans" pitchFamily="34" charset="-122"/>
                <a:cs typeface="MiSans" pitchFamily="34" charset="-120"/>
              </a:rPr>
              <a:t>Aplikasi inspeksi lapangan dengan fitur offline dan sinkronisasi data.</a:t>
            </a:r>
            <a:endParaRPr lang="en-US" sz="1600" dirty="0"/>
          </a:p>
        </p:txBody>
      </p:sp>
      <p:sp>
        <p:nvSpPr>
          <p:cNvPr id="29" name="Shape 27"/>
          <p:cNvSpPr/>
          <p:nvPr/>
        </p:nvSpPr>
        <p:spPr>
          <a:xfrm>
            <a:off x="9072563" y="1185863"/>
            <a:ext cx="2733675" cy="2066925"/>
          </a:xfrm>
          <a:custGeom>
            <a:avLst/>
            <a:gdLst/>
            <a:ahLst/>
            <a:cxnLst/>
            <a:rect l="l" t="t" r="r" b="b"/>
            <a:pathLst>
              <a:path w="2733675" h="2066925">
                <a:moveTo>
                  <a:pt x="114301" y="0"/>
                </a:moveTo>
                <a:lnTo>
                  <a:pt x="2619374" y="0"/>
                </a:lnTo>
                <a:cubicBezTo>
                  <a:pt x="2682501" y="0"/>
                  <a:pt x="2733675" y="51174"/>
                  <a:pt x="2733675" y="114301"/>
                </a:cubicBezTo>
                <a:lnTo>
                  <a:pt x="2733675" y="1952624"/>
                </a:lnTo>
                <a:cubicBezTo>
                  <a:pt x="2733675" y="2015751"/>
                  <a:pt x="2682501" y="2066925"/>
                  <a:pt x="2619374" y="2066925"/>
                </a:cubicBezTo>
                <a:lnTo>
                  <a:pt x="114301" y="2066925"/>
                </a:lnTo>
                <a:cubicBezTo>
                  <a:pt x="51174" y="2066925"/>
                  <a:pt x="0" y="2015751"/>
                  <a:pt x="0" y="1952624"/>
                </a:cubicBezTo>
                <a:lnTo>
                  <a:pt x="0" y="114301"/>
                </a:lnTo>
                <a:cubicBezTo>
                  <a:pt x="0" y="51217"/>
                  <a:pt x="51217" y="0"/>
                  <a:pt x="114301" y="0"/>
                </a:cubicBezTo>
                <a:close/>
              </a:path>
            </a:pathLst>
          </a:custGeom>
          <a:solidFill>
            <a:srgbClr val="FFFFFF"/>
          </a:solidFill>
          <a:ln w="12700">
            <a:solidFill>
              <a:srgbClr val="D4A017"/>
            </a:solidFill>
            <a:prstDash val="solid"/>
          </a:ln>
          <a:effectLst>
            <a:outerShdw sx="100000" sy="100000" kx="0" ky="0" algn="bl" rotWithShape="0" blurRad="57150" dist="38100" dir="5400000">
              <a:srgbClr val="000000">
                <a:alpha val="10196"/>
              </a:srgbClr>
            </a:outerShdw>
          </a:effectLst>
        </p:spPr>
      </p:sp>
      <p:sp>
        <p:nvSpPr>
          <p:cNvPr id="30" name="Shape 28"/>
          <p:cNvSpPr/>
          <p:nvPr/>
        </p:nvSpPr>
        <p:spPr>
          <a:xfrm>
            <a:off x="11198126" y="1304925"/>
            <a:ext cx="485775" cy="228600"/>
          </a:xfrm>
          <a:custGeom>
            <a:avLst/>
            <a:gdLst/>
            <a:ahLst/>
            <a:cxnLst/>
            <a:rect l="l" t="t" r="r" b="b"/>
            <a:pathLst>
              <a:path w="485775" h="228600">
                <a:moveTo>
                  <a:pt x="114300" y="0"/>
                </a:moveTo>
                <a:lnTo>
                  <a:pt x="371475" y="0"/>
                </a:lnTo>
                <a:cubicBezTo>
                  <a:pt x="434559" y="0"/>
                  <a:pt x="485775" y="51216"/>
                  <a:pt x="485775" y="114300"/>
                </a:cubicBezTo>
                <a:lnTo>
                  <a:pt x="485775" y="114300"/>
                </a:lnTo>
                <a:cubicBezTo>
                  <a:pt x="485775" y="177384"/>
                  <a:pt x="434559" y="228600"/>
                  <a:pt x="371475" y="228600"/>
                </a:cubicBezTo>
                <a:lnTo>
                  <a:pt x="114300" y="228600"/>
                </a:lnTo>
                <a:cubicBezTo>
                  <a:pt x="51216" y="228600"/>
                  <a:pt x="0" y="177384"/>
                  <a:pt x="0" y="114300"/>
                </a:cubicBezTo>
                <a:lnTo>
                  <a:pt x="0" y="114300"/>
                </a:lnTo>
                <a:cubicBezTo>
                  <a:pt x="0" y="51216"/>
                  <a:pt x="51216" y="0"/>
                  <a:pt x="114300" y="0"/>
                </a:cubicBezTo>
                <a:close/>
              </a:path>
            </a:pathLst>
          </a:custGeom>
          <a:solidFill>
            <a:srgbClr val="D4A017"/>
          </a:solidFill>
          <a:ln/>
        </p:spPr>
      </p:sp>
      <p:sp>
        <p:nvSpPr>
          <p:cNvPr id="31" name="Text 29"/>
          <p:cNvSpPr/>
          <p:nvPr/>
        </p:nvSpPr>
        <p:spPr>
          <a:xfrm>
            <a:off x="11198126" y="1304925"/>
            <a:ext cx="542925" cy="228600"/>
          </a:xfrm>
          <a:prstGeom prst="rect">
            <a:avLst/>
          </a:prstGeom>
          <a:noFill/>
          <a:ln/>
        </p:spPr>
        <p:txBody>
          <a:bodyPr wrap="square" lIns="76200" tIns="38100" rIns="76200" bIns="38100" rtlCol="0" anchor="ctr"/>
          <a:lstStyle/>
          <a:p>
            <a:pPr>
              <a:lnSpc>
                <a:spcPct val="110000"/>
              </a:lnSpc>
            </a:pPr>
            <a:r>
              <a:rPr lang="en-US" sz="900" b="1" dirty="0">
                <a:solidFill>
                  <a:srgbClr val="FFFFFF"/>
                </a:solidFill>
                <a:latin typeface="MiSans" pitchFamily="34" charset="0"/>
                <a:ea typeface="MiSans" pitchFamily="34" charset="-122"/>
                <a:cs typeface="MiSans" pitchFamily="34" charset="-120"/>
              </a:rPr>
              <a:t>SOON</a:t>
            </a:r>
            <a:endParaRPr lang="en-US" sz="1600" dirty="0"/>
          </a:p>
        </p:txBody>
      </p:sp>
      <p:sp>
        <p:nvSpPr>
          <p:cNvPr id="32" name="Shape 30"/>
          <p:cNvSpPr/>
          <p:nvPr/>
        </p:nvSpPr>
        <p:spPr>
          <a:xfrm>
            <a:off x="9229725" y="1343025"/>
            <a:ext cx="457200" cy="457200"/>
          </a:xfrm>
          <a:custGeom>
            <a:avLst/>
            <a:gdLst/>
            <a:ahLst/>
            <a:cxnLst/>
            <a:rect l="l" t="t" r="r" b="b"/>
            <a:pathLst>
              <a:path w="457200" h="457200">
                <a:moveTo>
                  <a:pt x="76202" y="0"/>
                </a:moveTo>
                <a:lnTo>
                  <a:pt x="380998" y="0"/>
                </a:lnTo>
                <a:cubicBezTo>
                  <a:pt x="423055" y="0"/>
                  <a:pt x="457200" y="34145"/>
                  <a:pt x="457200" y="76202"/>
                </a:cubicBezTo>
                <a:lnTo>
                  <a:pt x="457200" y="380998"/>
                </a:lnTo>
                <a:cubicBezTo>
                  <a:pt x="457200" y="423055"/>
                  <a:pt x="423055" y="457200"/>
                  <a:pt x="380998" y="457200"/>
                </a:cubicBezTo>
                <a:lnTo>
                  <a:pt x="76202" y="457200"/>
                </a:lnTo>
                <a:cubicBezTo>
                  <a:pt x="34145" y="457200"/>
                  <a:pt x="0" y="423055"/>
                  <a:pt x="0" y="380998"/>
                </a:cubicBezTo>
                <a:lnTo>
                  <a:pt x="0" y="76202"/>
                </a:lnTo>
                <a:cubicBezTo>
                  <a:pt x="0" y="34145"/>
                  <a:pt x="34145" y="0"/>
                  <a:pt x="76202" y="0"/>
                </a:cubicBezTo>
                <a:close/>
              </a:path>
            </a:pathLst>
          </a:custGeom>
          <a:gradFill rotWithShape="1" flip="none">
            <a:gsLst>
              <a:gs pos="0">
                <a:srgbClr val="0891B2"/>
              </a:gs>
              <a:gs pos="100000">
                <a:srgbClr val="2D6A4F"/>
              </a:gs>
            </a:gsLst>
            <a:lin ang="2700000" scaled="1"/>
          </a:gradFill>
          <a:ln/>
        </p:spPr>
      </p:sp>
      <p:sp>
        <p:nvSpPr>
          <p:cNvPr id="33" name="Shape 31"/>
          <p:cNvSpPr/>
          <p:nvPr/>
        </p:nvSpPr>
        <p:spPr>
          <a:xfrm>
            <a:off x="9339263" y="1476375"/>
            <a:ext cx="238125" cy="190500"/>
          </a:xfrm>
          <a:custGeom>
            <a:avLst/>
            <a:gdLst/>
            <a:ahLst/>
            <a:cxnLst/>
            <a:rect l="l" t="t" r="r" b="b"/>
            <a:pathLst>
              <a:path w="238125" h="190500">
                <a:moveTo>
                  <a:pt x="23850" y="23812"/>
                </a:moveTo>
                <a:cubicBezTo>
                  <a:pt x="23850" y="10678"/>
                  <a:pt x="34528" y="0"/>
                  <a:pt x="47662" y="0"/>
                </a:cubicBezTo>
                <a:lnTo>
                  <a:pt x="103287" y="0"/>
                </a:lnTo>
                <a:cubicBezTo>
                  <a:pt x="109612" y="0"/>
                  <a:pt x="115677" y="2493"/>
                  <a:pt x="120142" y="6958"/>
                </a:cubicBezTo>
                <a:lnTo>
                  <a:pt x="159730" y="46620"/>
                </a:lnTo>
                <a:cubicBezTo>
                  <a:pt x="164195" y="51085"/>
                  <a:pt x="166688" y="57150"/>
                  <a:pt x="166688" y="63475"/>
                </a:cubicBezTo>
                <a:lnTo>
                  <a:pt x="166688" y="99752"/>
                </a:lnTo>
                <a:lnTo>
                  <a:pt x="117574" y="148865"/>
                </a:lnTo>
                <a:lnTo>
                  <a:pt x="101910" y="148865"/>
                </a:lnTo>
                <a:lnTo>
                  <a:pt x="95920" y="128922"/>
                </a:lnTo>
                <a:cubicBezTo>
                  <a:pt x="94171" y="123081"/>
                  <a:pt x="88813" y="119100"/>
                  <a:pt x="82711" y="119100"/>
                </a:cubicBezTo>
                <a:cubicBezTo>
                  <a:pt x="78507" y="119100"/>
                  <a:pt x="74563" y="120997"/>
                  <a:pt x="71958" y="124271"/>
                </a:cubicBezTo>
                <a:lnTo>
                  <a:pt x="49597" y="152177"/>
                </a:lnTo>
                <a:cubicBezTo>
                  <a:pt x="46509" y="156009"/>
                  <a:pt x="47141" y="161665"/>
                  <a:pt x="50974" y="164716"/>
                </a:cubicBezTo>
                <a:cubicBezTo>
                  <a:pt x="54806" y="167767"/>
                  <a:pt x="60461" y="167171"/>
                  <a:pt x="63512" y="163302"/>
                </a:cubicBezTo>
                <a:lnTo>
                  <a:pt x="81037" y="141424"/>
                </a:lnTo>
                <a:lnTo>
                  <a:pt x="86692" y="160288"/>
                </a:lnTo>
                <a:cubicBezTo>
                  <a:pt x="87809" y="164083"/>
                  <a:pt x="91306" y="166650"/>
                  <a:pt x="95250" y="166650"/>
                </a:cubicBezTo>
                <a:lnTo>
                  <a:pt x="106970" y="166650"/>
                </a:lnTo>
                <a:cubicBezTo>
                  <a:pt x="106635" y="167804"/>
                  <a:pt x="106338" y="168994"/>
                  <a:pt x="106114" y="170185"/>
                </a:cubicBezTo>
                <a:lnTo>
                  <a:pt x="102059" y="190463"/>
                </a:lnTo>
                <a:lnTo>
                  <a:pt x="47662" y="190463"/>
                </a:lnTo>
                <a:cubicBezTo>
                  <a:pt x="34528" y="190463"/>
                  <a:pt x="23850" y="179784"/>
                  <a:pt x="23850" y="166650"/>
                </a:cubicBezTo>
                <a:lnTo>
                  <a:pt x="23850" y="23775"/>
                </a:lnTo>
                <a:close/>
                <a:moveTo>
                  <a:pt x="101240" y="21766"/>
                </a:moveTo>
                <a:lnTo>
                  <a:pt x="101240" y="56555"/>
                </a:lnTo>
                <a:cubicBezTo>
                  <a:pt x="101240" y="61503"/>
                  <a:pt x="105221" y="65484"/>
                  <a:pt x="110170" y="65484"/>
                </a:cubicBezTo>
                <a:lnTo>
                  <a:pt x="144959" y="65484"/>
                </a:lnTo>
                <a:lnTo>
                  <a:pt x="101240" y="21766"/>
                </a:lnTo>
                <a:close/>
                <a:moveTo>
                  <a:pt x="123639" y="173720"/>
                </a:moveTo>
                <a:cubicBezTo>
                  <a:pt x="124569" y="169106"/>
                  <a:pt x="126839" y="164864"/>
                  <a:pt x="130150" y="161553"/>
                </a:cubicBezTo>
                <a:lnTo>
                  <a:pt x="174389" y="117314"/>
                </a:lnTo>
                <a:lnTo>
                  <a:pt x="204155" y="147079"/>
                </a:lnTo>
                <a:lnTo>
                  <a:pt x="159916" y="191319"/>
                </a:lnTo>
                <a:cubicBezTo>
                  <a:pt x="156604" y="194630"/>
                  <a:pt x="152363" y="196900"/>
                  <a:pt x="147749" y="197830"/>
                </a:cubicBezTo>
                <a:lnTo>
                  <a:pt x="125574" y="202257"/>
                </a:lnTo>
                <a:cubicBezTo>
                  <a:pt x="125239" y="202332"/>
                  <a:pt x="124867" y="202369"/>
                  <a:pt x="124495" y="202369"/>
                </a:cubicBezTo>
                <a:cubicBezTo>
                  <a:pt x="121518" y="202369"/>
                  <a:pt x="119063" y="199951"/>
                  <a:pt x="119063" y="196937"/>
                </a:cubicBezTo>
                <a:cubicBezTo>
                  <a:pt x="119063" y="196565"/>
                  <a:pt x="119100" y="196230"/>
                  <a:pt x="119174" y="195858"/>
                </a:cubicBezTo>
                <a:lnTo>
                  <a:pt x="123602" y="173682"/>
                </a:lnTo>
                <a:close/>
                <a:moveTo>
                  <a:pt x="223279" y="127955"/>
                </a:moveTo>
                <a:lnTo>
                  <a:pt x="212564" y="138671"/>
                </a:lnTo>
                <a:lnTo>
                  <a:pt x="182798" y="108905"/>
                </a:lnTo>
                <a:lnTo>
                  <a:pt x="193514" y="98189"/>
                </a:lnTo>
                <a:cubicBezTo>
                  <a:pt x="201737" y="89967"/>
                  <a:pt x="215057" y="89967"/>
                  <a:pt x="223279" y="98189"/>
                </a:cubicBezTo>
                <a:cubicBezTo>
                  <a:pt x="231502" y="106412"/>
                  <a:pt x="231502" y="119732"/>
                  <a:pt x="223279" y="127955"/>
                </a:cubicBezTo>
                <a:close/>
              </a:path>
            </a:pathLst>
          </a:custGeom>
          <a:solidFill>
            <a:srgbClr val="FFFFFF"/>
          </a:solidFill>
          <a:ln/>
        </p:spPr>
      </p:sp>
      <p:sp>
        <p:nvSpPr>
          <p:cNvPr id="34" name="Text 32"/>
          <p:cNvSpPr/>
          <p:nvPr/>
        </p:nvSpPr>
        <p:spPr>
          <a:xfrm>
            <a:off x="9801225" y="1381125"/>
            <a:ext cx="1181100" cy="228600"/>
          </a:xfrm>
          <a:prstGeom prst="rect">
            <a:avLst/>
          </a:prstGeom>
          <a:noFill/>
          <a:ln/>
        </p:spPr>
        <p:txBody>
          <a:bodyPr wrap="square" lIns="0" tIns="0" rIns="0" bIns="0" rtlCol="0" anchor="ctr"/>
          <a:lstStyle/>
          <a:p>
            <a:pPr>
              <a:lnSpc>
                <a:spcPct val="130000"/>
              </a:lnSpc>
            </a:pPr>
            <a:r>
              <a:rPr lang="en-US" sz="1200" b="1" dirty="0">
                <a:solidFill>
                  <a:srgbClr val="1A3C34"/>
                </a:solidFill>
                <a:latin typeface="MiSans" pitchFamily="34" charset="0"/>
                <a:ea typeface="MiSans" pitchFamily="34" charset="-122"/>
                <a:cs typeface="MiSans" pitchFamily="34" charset="-120"/>
              </a:rPr>
              <a:t>Laporan Cerdas</a:t>
            </a:r>
            <a:endParaRPr lang="en-US" sz="1600" dirty="0"/>
          </a:p>
        </p:txBody>
      </p:sp>
      <p:sp>
        <p:nvSpPr>
          <p:cNvPr id="35" name="Text 33"/>
          <p:cNvSpPr/>
          <p:nvPr/>
        </p:nvSpPr>
        <p:spPr>
          <a:xfrm>
            <a:off x="9801225" y="1609725"/>
            <a:ext cx="1162050" cy="152400"/>
          </a:xfrm>
          <a:prstGeom prst="rect">
            <a:avLst/>
          </a:prstGeom>
          <a:noFill/>
          <a:ln/>
        </p:spPr>
        <p:txBody>
          <a:bodyPr wrap="square" lIns="0" tIns="0" rIns="0" bIns="0" rtlCol="0" anchor="ctr"/>
          <a:lstStyle/>
          <a:p>
            <a:pPr>
              <a:lnSpc>
                <a:spcPct val="110000"/>
              </a:lnSpc>
            </a:pPr>
            <a:r>
              <a:rPr lang="en-US" sz="900" dirty="0">
                <a:solidFill>
                  <a:srgbClr val="6B7280"/>
                </a:solidFill>
                <a:latin typeface="MiSans" pitchFamily="34" charset="0"/>
                <a:ea typeface="MiSans" pitchFamily="34" charset="-122"/>
                <a:cs typeface="MiSans" pitchFamily="34" charset="-120"/>
              </a:rPr>
              <a:t>AI Generator</a:t>
            </a:r>
            <a:endParaRPr lang="en-US" sz="1600" dirty="0"/>
          </a:p>
        </p:txBody>
      </p:sp>
      <p:sp>
        <p:nvSpPr>
          <p:cNvPr id="36" name="Text 34"/>
          <p:cNvSpPr/>
          <p:nvPr/>
        </p:nvSpPr>
        <p:spPr>
          <a:xfrm>
            <a:off x="9229725" y="1914525"/>
            <a:ext cx="2486025" cy="1181100"/>
          </a:xfrm>
          <a:prstGeom prst="rect">
            <a:avLst/>
          </a:prstGeom>
          <a:noFill/>
          <a:ln/>
        </p:spPr>
        <p:txBody>
          <a:bodyPr wrap="square" lIns="0" tIns="0" rIns="0" bIns="0" rtlCol="0" anchor="ctr"/>
          <a:lstStyle/>
          <a:p>
            <a:pPr>
              <a:lnSpc>
                <a:spcPct val="140000"/>
              </a:lnSpc>
            </a:pPr>
            <a:r>
              <a:rPr lang="en-US" sz="1050" dirty="0">
                <a:solidFill>
                  <a:srgbClr val="1C1C1C"/>
                </a:solidFill>
                <a:latin typeface="MiSans" pitchFamily="34" charset="0"/>
                <a:ea typeface="MiSans" pitchFamily="34" charset="-122"/>
                <a:cs typeface="MiSans" pitchFamily="34" charset="-120"/>
              </a:rPr>
              <a:t>Generasi laporan otomatis dengan AI berdasarkan data terkini.</a:t>
            </a:r>
            <a:endParaRPr lang="en-US" sz="1600" dirty="0"/>
          </a:p>
        </p:txBody>
      </p:sp>
      <p:sp>
        <p:nvSpPr>
          <p:cNvPr id="37" name="Shape 35"/>
          <p:cNvSpPr/>
          <p:nvPr/>
        </p:nvSpPr>
        <p:spPr>
          <a:xfrm>
            <a:off x="385763" y="3414713"/>
            <a:ext cx="2733675" cy="2066925"/>
          </a:xfrm>
          <a:custGeom>
            <a:avLst/>
            <a:gdLst/>
            <a:ahLst/>
            <a:cxnLst/>
            <a:rect l="l" t="t" r="r" b="b"/>
            <a:pathLst>
              <a:path w="2733675" h="2066925">
                <a:moveTo>
                  <a:pt x="114301" y="0"/>
                </a:moveTo>
                <a:lnTo>
                  <a:pt x="2619374" y="0"/>
                </a:lnTo>
                <a:cubicBezTo>
                  <a:pt x="2682501" y="0"/>
                  <a:pt x="2733675" y="51174"/>
                  <a:pt x="2733675" y="114301"/>
                </a:cubicBezTo>
                <a:lnTo>
                  <a:pt x="2733675" y="1952624"/>
                </a:lnTo>
                <a:cubicBezTo>
                  <a:pt x="2733675" y="2015751"/>
                  <a:pt x="2682501" y="2066925"/>
                  <a:pt x="2619374" y="2066925"/>
                </a:cubicBezTo>
                <a:lnTo>
                  <a:pt x="114301" y="2066925"/>
                </a:lnTo>
                <a:cubicBezTo>
                  <a:pt x="51174" y="2066925"/>
                  <a:pt x="0" y="2015751"/>
                  <a:pt x="0" y="1952624"/>
                </a:cubicBezTo>
                <a:lnTo>
                  <a:pt x="0" y="114301"/>
                </a:lnTo>
                <a:cubicBezTo>
                  <a:pt x="0" y="51217"/>
                  <a:pt x="51217" y="0"/>
                  <a:pt x="114301" y="0"/>
                </a:cubicBezTo>
                <a:close/>
              </a:path>
            </a:pathLst>
          </a:custGeom>
          <a:solidFill>
            <a:srgbClr val="FFFFFF"/>
          </a:solidFill>
          <a:ln w="12700">
            <a:solidFill>
              <a:srgbClr val="D4A017"/>
            </a:solidFill>
            <a:prstDash val="solid"/>
          </a:ln>
          <a:effectLst>
            <a:outerShdw sx="100000" sy="100000" kx="0" ky="0" algn="bl" rotWithShape="0" blurRad="57150" dist="38100" dir="5400000">
              <a:srgbClr val="000000">
                <a:alpha val="10196"/>
              </a:srgbClr>
            </a:outerShdw>
          </a:effectLst>
        </p:spPr>
      </p:sp>
      <p:sp>
        <p:nvSpPr>
          <p:cNvPr id="38" name="Shape 36"/>
          <p:cNvSpPr/>
          <p:nvPr/>
        </p:nvSpPr>
        <p:spPr>
          <a:xfrm>
            <a:off x="2511326" y="3533775"/>
            <a:ext cx="485775" cy="228600"/>
          </a:xfrm>
          <a:custGeom>
            <a:avLst/>
            <a:gdLst/>
            <a:ahLst/>
            <a:cxnLst/>
            <a:rect l="l" t="t" r="r" b="b"/>
            <a:pathLst>
              <a:path w="485775" h="228600">
                <a:moveTo>
                  <a:pt x="114300" y="0"/>
                </a:moveTo>
                <a:lnTo>
                  <a:pt x="371475" y="0"/>
                </a:lnTo>
                <a:cubicBezTo>
                  <a:pt x="434559" y="0"/>
                  <a:pt x="485775" y="51216"/>
                  <a:pt x="485775" y="114300"/>
                </a:cubicBezTo>
                <a:lnTo>
                  <a:pt x="485775" y="114300"/>
                </a:lnTo>
                <a:cubicBezTo>
                  <a:pt x="485775" y="177384"/>
                  <a:pt x="434559" y="228600"/>
                  <a:pt x="371475" y="228600"/>
                </a:cubicBezTo>
                <a:lnTo>
                  <a:pt x="114300" y="228600"/>
                </a:lnTo>
                <a:cubicBezTo>
                  <a:pt x="51216" y="228600"/>
                  <a:pt x="0" y="177384"/>
                  <a:pt x="0" y="114300"/>
                </a:cubicBezTo>
                <a:lnTo>
                  <a:pt x="0" y="114300"/>
                </a:lnTo>
                <a:cubicBezTo>
                  <a:pt x="0" y="51216"/>
                  <a:pt x="51216" y="0"/>
                  <a:pt x="114300" y="0"/>
                </a:cubicBezTo>
                <a:close/>
              </a:path>
            </a:pathLst>
          </a:custGeom>
          <a:solidFill>
            <a:srgbClr val="D4A017"/>
          </a:solidFill>
          <a:ln/>
        </p:spPr>
      </p:sp>
      <p:sp>
        <p:nvSpPr>
          <p:cNvPr id="39" name="Text 37"/>
          <p:cNvSpPr/>
          <p:nvPr/>
        </p:nvSpPr>
        <p:spPr>
          <a:xfrm>
            <a:off x="2511326" y="3533775"/>
            <a:ext cx="542925" cy="228600"/>
          </a:xfrm>
          <a:prstGeom prst="rect">
            <a:avLst/>
          </a:prstGeom>
          <a:noFill/>
          <a:ln/>
        </p:spPr>
        <p:txBody>
          <a:bodyPr wrap="square" lIns="76200" tIns="38100" rIns="76200" bIns="38100" rtlCol="0" anchor="ctr"/>
          <a:lstStyle/>
          <a:p>
            <a:pPr>
              <a:lnSpc>
                <a:spcPct val="110000"/>
              </a:lnSpc>
            </a:pPr>
            <a:r>
              <a:rPr lang="en-US" sz="900" b="1" dirty="0">
                <a:solidFill>
                  <a:srgbClr val="FFFFFF"/>
                </a:solidFill>
                <a:latin typeface="MiSans" pitchFamily="34" charset="0"/>
                <a:ea typeface="MiSans" pitchFamily="34" charset="-122"/>
                <a:cs typeface="MiSans" pitchFamily="34" charset="-120"/>
              </a:rPr>
              <a:t>SOON</a:t>
            </a:r>
            <a:endParaRPr lang="en-US" sz="1600" dirty="0"/>
          </a:p>
        </p:txBody>
      </p:sp>
      <p:sp>
        <p:nvSpPr>
          <p:cNvPr id="40" name="Shape 38"/>
          <p:cNvSpPr/>
          <p:nvPr/>
        </p:nvSpPr>
        <p:spPr>
          <a:xfrm>
            <a:off x="542925" y="3571875"/>
            <a:ext cx="457200" cy="457200"/>
          </a:xfrm>
          <a:custGeom>
            <a:avLst/>
            <a:gdLst/>
            <a:ahLst/>
            <a:cxnLst/>
            <a:rect l="l" t="t" r="r" b="b"/>
            <a:pathLst>
              <a:path w="457200" h="457200">
                <a:moveTo>
                  <a:pt x="76202" y="0"/>
                </a:moveTo>
                <a:lnTo>
                  <a:pt x="380998" y="0"/>
                </a:lnTo>
                <a:cubicBezTo>
                  <a:pt x="423055" y="0"/>
                  <a:pt x="457200" y="34145"/>
                  <a:pt x="457200" y="76202"/>
                </a:cubicBezTo>
                <a:lnTo>
                  <a:pt x="457200" y="380998"/>
                </a:lnTo>
                <a:cubicBezTo>
                  <a:pt x="457200" y="423055"/>
                  <a:pt x="423055" y="457200"/>
                  <a:pt x="380998" y="457200"/>
                </a:cubicBezTo>
                <a:lnTo>
                  <a:pt x="76202" y="457200"/>
                </a:lnTo>
                <a:cubicBezTo>
                  <a:pt x="34145" y="457200"/>
                  <a:pt x="0" y="423055"/>
                  <a:pt x="0" y="380998"/>
                </a:cubicBezTo>
                <a:lnTo>
                  <a:pt x="0" y="76202"/>
                </a:lnTo>
                <a:cubicBezTo>
                  <a:pt x="0" y="34145"/>
                  <a:pt x="34145" y="0"/>
                  <a:pt x="76202" y="0"/>
                </a:cubicBezTo>
                <a:close/>
              </a:path>
            </a:pathLst>
          </a:custGeom>
          <a:gradFill rotWithShape="1" flip="none">
            <a:gsLst>
              <a:gs pos="0">
                <a:srgbClr val="0891B2"/>
              </a:gs>
              <a:gs pos="100000">
                <a:srgbClr val="2D6A4F"/>
              </a:gs>
            </a:gsLst>
            <a:lin ang="2700000" scaled="1"/>
          </a:gradFill>
          <a:ln/>
        </p:spPr>
      </p:sp>
      <p:sp>
        <p:nvSpPr>
          <p:cNvPr id="41" name="Shape 39"/>
          <p:cNvSpPr/>
          <p:nvPr/>
        </p:nvSpPr>
        <p:spPr>
          <a:xfrm>
            <a:off x="652463" y="3705225"/>
            <a:ext cx="238125" cy="190500"/>
          </a:xfrm>
          <a:custGeom>
            <a:avLst/>
            <a:gdLst/>
            <a:ahLst/>
            <a:cxnLst/>
            <a:rect l="l" t="t" r="r" b="b"/>
            <a:pathLst>
              <a:path w="238125" h="190500">
                <a:moveTo>
                  <a:pt x="214313" y="17859"/>
                </a:moveTo>
                <a:cubicBezTo>
                  <a:pt x="214313" y="13729"/>
                  <a:pt x="212192" y="9897"/>
                  <a:pt x="208657" y="7739"/>
                </a:cubicBezTo>
                <a:cubicBezTo>
                  <a:pt x="205122" y="5581"/>
                  <a:pt x="200769" y="5358"/>
                  <a:pt x="197086" y="7218"/>
                </a:cubicBezTo>
                <a:lnTo>
                  <a:pt x="153851" y="28835"/>
                </a:lnTo>
                <a:lnTo>
                  <a:pt x="87102" y="6548"/>
                </a:lnTo>
                <a:cubicBezTo>
                  <a:pt x="84088" y="5544"/>
                  <a:pt x="80851" y="5767"/>
                  <a:pt x="78023" y="7181"/>
                </a:cubicBezTo>
                <a:lnTo>
                  <a:pt x="30398" y="30993"/>
                </a:lnTo>
                <a:cubicBezTo>
                  <a:pt x="26343" y="33040"/>
                  <a:pt x="23812" y="37170"/>
                  <a:pt x="23812" y="41672"/>
                </a:cubicBezTo>
                <a:lnTo>
                  <a:pt x="23812" y="172641"/>
                </a:lnTo>
                <a:cubicBezTo>
                  <a:pt x="23812" y="176771"/>
                  <a:pt x="25933" y="180603"/>
                  <a:pt x="29468" y="182761"/>
                </a:cubicBezTo>
                <a:cubicBezTo>
                  <a:pt x="33003" y="184919"/>
                  <a:pt x="37356" y="185142"/>
                  <a:pt x="41039" y="183282"/>
                </a:cubicBezTo>
                <a:lnTo>
                  <a:pt x="84237" y="161665"/>
                </a:lnTo>
                <a:lnTo>
                  <a:pt x="148717" y="183170"/>
                </a:lnTo>
                <a:cubicBezTo>
                  <a:pt x="147117" y="180789"/>
                  <a:pt x="145554" y="178296"/>
                  <a:pt x="144028" y="175766"/>
                </a:cubicBezTo>
                <a:cubicBezTo>
                  <a:pt x="139936" y="168957"/>
                  <a:pt x="135880" y="161144"/>
                  <a:pt x="132866" y="152772"/>
                </a:cubicBezTo>
                <a:lnTo>
                  <a:pt x="95213" y="140233"/>
                </a:lnTo>
                <a:lnTo>
                  <a:pt x="95213" y="34379"/>
                </a:lnTo>
                <a:lnTo>
                  <a:pt x="142838" y="50267"/>
                </a:lnTo>
                <a:lnTo>
                  <a:pt x="142838" y="87213"/>
                </a:lnTo>
                <a:cubicBezTo>
                  <a:pt x="154372" y="73893"/>
                  <a:pt x="171487" y="65484"/>
                  <a:pt x="190463" y="65484"/>
                </a:cubicBezTo>
                <a:cubicBezTo>
                  <a:pt x="198872" y="65484"/>
                  <a:pt x="206908" y="67121"/>
                  <a:pt x="214275" y="70135"/>
                </a:cubicBezTo>
                <a:lnTo>
                  <a:pt x="214313" y="17859"/>
                </a:lnTo>
                <a:close/>
                <a:moveTo>
                  <a:pt x="190500" y="83344"/>
                </a:moveTo>
                <a:cubicBezTo>
                  <a:pt x="165832" y="83344"/>
                  <a:pt x="145852" y="102989"/>
                  <a:pt x="145852" y="127211"/>
                </a:cubicBezTo>
                <a:cubicBezTo>
                  <a:pt x="145852" y="152846"/>
                  <a:pt x="169701" y="183170"/>
                  <a:pt x="182538" y="197644"/>
                </a:cubicBezTo>
                <a:cubicBezTo>
                  <a:pt x="186854" y="202481"/>
                  <a:pt x="194183" y="202481"/>
                  <a:pt x="198500" y="197644"/>
                </a:cubicBezTo>
                <a:cubicBezTo>
                  <a:pt x="211336" y="183170"/>
                  <a:pt x="235186" y="152846"/>
                  <a:pt x="235186" y="127211"/>
                </a:cubicBezTo>
                <a:cubicBezTo>
                  <a:pt x="235186" y="102989"/>
                  <a:pt x="215205" y="83344"/>
                  <a:pt x="190537" y="83344"/>
                </a:cubicBezTo>
                <a:close/>
                <a:moveTo>
                  <a:pt x="175617" y="127992"/>
                </a:moveTo>
                <a:cubicBezTo>
                  <a:pt x="175617" y="119778"/>
                  <a:pt x="182286" y="113109"/>
                  <a:pt x="190500" y="113109"/>
                </a:cubicBezTo>
                <a:cubicBezTo>
                  <a:pt x="198714" y="113109"/>
                  <a:pt x="205383" y="119778"/>
                  <a:pt x="205383" y="127992"/>
                </a:cubicBezTo>
                <a:cubicBezTo>
                  <a:pt x="205383" y="136206"/>
                  <a:pt x="198714" y="142875"/>
                  <a:pt x="190500" y="142875"/>
                </a:cubicBezTo>
                <a:cubicBezTo>
                  <a:pt x="182286" y="142875"/>
                  <a:pt x="175617" y="136206"/>
                  <a:pt x="175617" y="127992"/>
                </a:cubicBezTo>
                <a:close/>
              </a:path>
            </a:pathLst>
          </a:custGeom>
          <a:solidFill>
            <a:srgbClr val="FFFFFF"/>
          </a:solidFill>
          <a:ln/>
        </p:spPr>
      </p:sp>
      <p:sp>
        <p:nvSpPr>
          <p:cNvPr id="42" name="Text 40"/>
          <p:cNvSpPr/>
          <p:nvPr/>
        </p:nvSpPr>
        <p:spPr>
          <a:xfrm>
            <a:off x="1114425" y="3609975"/>
            <a:ext cx="847725" cy="228600"/>
          </a:xfrm>
          <a:prstGeom prst="rect">
            <a:avLst/>
          </a:prstGeom>
          <a:noFill/>
          <a:ln/>
        </p:spPr>
        <p:txBody>
          <a:bodyPr wrap="square" lIns="0" tIns="0" rIns="0" bIns="0" rtlCol="0" anchor="ctr"/>
          <a:lstStyle/>
          <a:p>
            <a:pPr>
              <a:lnSpc>
                <a:spcPct val="130000"/>
              </a:lnSpc>
            </a:pPr>
            <a:r>
              <a:rPr lang="en-US" sz="1200" b="1" dirty="0">
                <a:solidFill>
                  <a:srgbClr val="1A3C34"/>
                </a:solidFill>
                <a:latin typeface="MiSans" pitchFamily="34" charset="0"/>
                <a:ea typeface="MiSans" pitchFamily="34" charset="-122"/>
                <a:cs typeface="MiSans" pitchFamily="34" charset="-120"/>
              </a:rPr>
              <a:t>GeoKumuh</a:t>
            </a:r>
            <a:endParaRPr lang="en-US" sz="1600" dirty="0"/>
          </a:p>
        </p:txBody>
      </p:sp>
      <p:sp>
        <p:nvSpPr>
          <p:cNvPr id="43" name="Text 41"/>
          <p:cNvSpPr/>
          <p:nvPr/>
        </p:nvSpPr>
        <p:spPr>
          <a:xfrm>
            <a:off x="1114425" y="3838575"/>
            <a:ext cx="828675" cy="152400"/>
          </a:xfrm>
          <a:prstGeom prst="rect">
            <a:avLst/>
          </a:prstGeom>
          <a:noFill/>
          <a:ln/>
        </p:spPr>
        <p:txBody>
          <a:bodyPr wrap="square" lIns="0" tIns="0" rIns="0" bIns="0" rtlCol="0" anchor="ctr"/>
          <a:lstStyle/>
          <a:p>
            <a:pPr>
              <a:lnSpc>
                <a:spcPct val="110000"/>
              </a:lnSpc>
            </a:pPr>
            <a:r>
              <a:rPr lang="en-US" sz="900" dirty="0">
                <a:solidFill>
                  <a:srgbClr val="6B7280"/>
                </a:solidFill>
                <a:latin typeface="MiSans" pitchFamily="34" charset="0"/>
                <a:ea typeface="MiSans" pitchFamily="34" charset="-122"/>
                <a:cs typeface="MiSans" pitchFamily="34" charset="-120"/>
              </a:rPr>
              <a:t>GIS Platform</a:t>
            </a:r>
            <a:endParaRPr lang="en-US" sz="1600" dirty="0"/>
          </a:p>
        </p:txBody>
      </p:sp>
      <p:sp>
        <p:nvSpPr>
          <p:cNvPr id="44" name="Text 42"/>
          <p:cNvSpPr/>
          <p:nvPr/>
        </p:nvSpPr>
        <p:spPr>
          <a:xfrm>
            <a:off x="542925" y="4143375"/>
            <a:ext cx="2486025" cy="1181100"/>
          </a:xfrm>
          <a:prstGeom prst="rect">
            <a:avLst/>
          </a:prstGeom>
          <a:noFill/>
          <a:ln/>
        </p:spPr>
        <p:txBody>
          <a:bodyPr wrap="square" lIns="0" tIns="0" rIns="0" bIns="0" rtlCol="0" anchor="ctr"/>
          <a:lstStyle/>
          <a:p>
            <a:pPr>
              <a:lnSpc>
                <a:spcPct val="140000"/>
              </a:lnSpc>
            </a:pPr>
            <a:r>
              <a:rPr lang="en-US" sz="1050" dirty="0">
                <a:solidFill>
                  <a:srgbClr val="1C1C1C"/>
                </a:solidFill>
                <a:latin typeface="MiSans" pitchFamily="34" charset="0"/>
                <a:ea typeface="MiSans" pitchFamily="34" charset="-122"/>
                <a:cs typeface="MiSans" pitchFamily="34" charset="-120"/>
              </a:rPr>
              <a:t>Peta interaktif kawasan kumuh dengan analisis spasial lengkap.</a:t>
            </a:r>
            <a:endParaRPr lang="en-US" sz="1600" dirty="0"/>
          </a:p>
        </p:txBody>
      </p:sp>
      <p:sp>
        <p:nvSpPr>
          <p:cNvPr id="45" name="Shape 43"/>
          <p:cNvSpPr/>
          <p:nvPr/>
        </p:nvSpPr>
        <p:spPr>
          <a:xfrm>
            <a:off x="3281363" y="3414713"/>
            <a:ext cx="2733675" cy="2066925"/>
          </a:xfrm>
          <a:custGeom>
            <a:avLst/>
            <a:gdLst/>
            <a:ahLst/>
            <a:cxnLst/>
            <a:rect l="l" t="t" r="r" b="b"/>
            <a:pathLst>
              <a:path w="2733675" h="2066925">
                <a:moveTo>
                  <a:pt x="114301" y="0"/>
                </a:moveTo>
                <a:lnTo>
                  <a:pt x="2619374" y="0"/>
                </a:lnTo>
                <a:cubicBezTo>
                  <a:pt x="2682501" y="0"/>
                  <a:pt x="2733675" y="51174"/>
                  <a:pt x="2733675" y="114301"/>
                </a:cubicBezTo>
                <a:lnTo>
                  <a:pt x="2733675" y="1952624"/>
                </a:lnTo>
                <a:cubicBezTo>
                  <a:pt x="2733675" y="2015751"/>
                  <a:pt x="2682501" y="2066925"/>
                  <a:pt x="2619374" y="2066925"/>
                </a:cubicBezTo>
                <a:lnTo>
                  <a:pt x="114301" y="2066925"/>
                </a:lnTo>
                <a:cubicBezTo>
                  <a:pt x="51174" y="2066925"/>
                  <a:pt x="0" y="2015751"/>
                  <a:pt x="0" y="1952624"/>
                </a:cubicBezTo>
                <a:lnTo>
                  <a:pt x="0" y="114301"/>
                </a:lnTo>
                <a:cubicBezTo>
                  <a:pt x="0" y="51217"/>
                  <a:pt x="51217" y="0"/>
                  <a:pt x="114301" y="0"/>
                </a:cubicBezTo>
                <a:close/>
              </a:path>
            </a:pathLst>
          </a:custGeom>
          <a:solidFill>
            <a:srgbClr val="FFFFFF"/>
          </a:solidFill>
          <a:ln w="12700">
            <a:solidFill>
              <a:srgbClr val="D4A017"/>
            </a:solidFill>
            <a:prstDash val="solid"/>
          </a:ln>
          <a:effectLst>
            <a:outerShdw sx="100000" sy="100000" kx="0" ky="0" algn="bl" rotWithShape="0" blurRad="57150" dist="38100" dir="5400000">
              <a:srgbClr val="000000">
                <a:alpha val="10196"/>
              </a:srgbClr>
            </a:outerShdw>
          </a:effectLst>
        </p:spPr>
      </p:sp>
      <p:sp>
        <p:nvSpPr>
          <p:cNvPr id="46" name="Shape 44"/>
          <p:cNvSpPr/>
          <p:nvPr/>
        </p:nvSpPr>
        <p:spPr>
          <a:xfrm>
            <a:off x="5406926" y="3533775"/>
            <a:ext cx="485775" cy="228600"/>
          </a:xfrm>
          <a:custGeom>
            <a:avLst/>
            <a:gdLst/>
            <a:ahLst/>
            <a:cxnLst/>
            <a:rect l="l" t="t" r="r" b="b"/>
            <a:pathLst>
              <a:path w="485775" h="228600">
                <a:moveTo>
                  <a:pt x="114300" y="0"/>
                </a:moveTo>
                <a:lnTo>
                  <a:pt x="371475" y="0"/>
                </a:lnTo>
                <a:cubicBezTo>
                  <a:pt x="434559" y="0"/>
                  <a:pt x="485775" y="51216"/>
                  <a:pt x="485775" y="114300"/>
                </a:cubicBezTo>
                <a:lnTo>
                  <a:pt x="485775" y="114300"/>
                </a:lnTo>
                <a:cubicBezTo>
                  <a:pt x="485775" y="177384"/>
                  <a:pt x="434559" y="228600"/>
                  <a:pt x="371475" y="228600"/>
                </a:cubicBezTo>
                <a:lnTo>
                  <a:pt x="114300" y="228600"/>
                </a:lnTo>
                <a:cubicBezTo>
                  <a:pt x="51216" y="228600"/>
                  <a:pt x="0" y="177384"/>
                  <a:pt x="0" y="114300"/>
                </a:cubicBezTo>
                <a:lnTo>
                  <a:pt x="0" y="114300"/>
                </a:lnTo>
                <a:cubicBezTo>
                  <a:pt x="0" y="51216"/>
                  <a:pt x="51216" y="0"/>
                  <a:pt x="114300" y="0"/>
                </a:cubicBezTo>
                <a:close/>
              </a:path>
            </a:pathLst>
          </a:custGeom>
          <a:solidFill>
            <a:srgbClr val="D4A017"/>
          </a:solidFill>
          <a:ln/>
        </p:spPr>
      </p:sp>
      <p:sp>
        <p:nvSpPr>
          <p:cNvPr id="47" name="Text 45"/>
          <p:cNvSpPr/>
          <p:nvPr/>
        </p:nvSpPr>
        <p:spPr>
          <a:xfrm>
            <a:off x="5406926" y="3533775"/>
            <a:ext cx="542925" cy="228600"/>
          </a:xfrm>
          <a:prstGeom prst="rect">
            <a:avLst/>
          </a:prstGeom>
          <a:noFill/>
          <a:ln/>
        </p:spPr>
        <p:txBody>
          <a:bodyPr wrap="square" lIns="76200" tIns="38100" rIns="76200" bIns="38100" rtlCol="0" anchor="ctr"/>
          <a:lstStyle/>
          <a:p>
            <a:pPr>
              <a:lnSpc>
                <a:spcPct val="110000"/>
              </a:lnSpc>
            </a:pPr>
            <a:r>
              <a:rPr lang="en-US" sz="900" b="1" dirty="0">
                <a:solidFill>
                  <a:srgbClr val="FFFFFF"/>
                </a:solidFill>
                <a:latin typeface="MiSans" pitchFamily="34" charset="0"/>
                <a:ea typeface="MiSans" pitchFamily="34" charset="-122"/>
                <a:cs typeface="MiSans" pitchFamily="34" charset="-120"/>
              </a:rPr>
              <a:t>SOON</a:t>
            </a:r>
            <a:endParaRPr lang="en-US" sz="1600" dirty="0"/>
          </a:p>
        </p:txBody>
      </p:sp>
      <p:sp>
        <p:nvSpPr>
          <p:cNvPr id="48" name="Shape 46"/>
          <p:cNvSpPr/>
          <p:nvPr/>
        </p:nvSpPr>
        <p:spPr>
          <a:xfrm>
            <a:off x="3438525" y="3571875"/>
            <a:ext cx="457200" cy="457200"/>
          </a:xfrm>
          <a:custGeom>
            <a:avLst/>
            <a:gdLst/>
            <a:ahLst/>
            <a:cxnLst/>
            <a:rect l="l" t="t" r="r" b="b"/>
            <a:pathLst>
              <a:path w="457200" h="457200">
                <a:moveTo>
                  <a:pt x="76202" y="0"/>
                </a:moveTo>
                <a:lnTo>
                  <a:pt x="380998" y="0"/>
                </a:lnTo>
                <a:cubicBezTo>
                  <a:pt x="423055" y="0"/>
                  <a:pt x="457200" y="34145"/>
                  <a:pt x="457200" y="76202"/>
                </a:cubicBezTo>
                <a:lnTo>
                  <a:pt x="457200" y="380998"/>
                </a:lnTo>
                <a:cubicBezTo>
                  <a:pt x="457200" y="423055"/>
                  <a:pt x="423055" y="457200"/>
                  <a:pt x="380998" y="457200"/>
                </a:cubicBezTo>
                <a:lnTo>
                  <a:pt x="76202" y="457200"/>
                </a:lnTo>
                <a:cubicBezTo>
                  <a:pt x="34145" y="457200"/>
                  <a:pt x="0" y="423055"/>
                  <a:pt x="0" y="380998"/>
                </a:cubicBezTo>
                <a:lnTo>
                  <a:pt x="0" y="76202"/>
                </a:lnTo>
                <a:cubicBezTo>
                  <a:pt x="0" y="34145"/>
                  <a:pt x="34145" y="0"/>
                  <a:pt x="76202" y="0"/>
                </a:cubicBezTo>
                <a:close/>
              </a:path>
            </a:pathLst>
          </a:custGeom>
          <a:gradFill rotWithShape="1" flip="none">
            <a:gsLst>
              <a:gs pos="0">
                <a:srgbClr val="0891B2"/>
              </a:gs>
              <a:gs pos="100000">
                <a:srgbClr val="2D6A4F"/>
              </a:gs>
            </a:gsLst>
            <a:lin ang="2700000" scaled="1"/>
          </a:gradFill>
          <a:ln/>
        </p:spPr>
      </p:sp>
      <p:sp>
        <p:nvSpPr>
          <p:cNvPr id="49" name="Shape 47"/>
          <p:cNvSpPr/>
          <p:nvPr/>
        </p:nvSpPr>
        <p:spPr>
          <a:xfrm>
            <a:off x="3548063" y="3705225"/>
            <a:ext cx="238125" cy="190500"/>
          </a:xfrm>
          <a:custGeom>
            <a:avLst/>
            <a:gdLst/>
            <a:ahLst/>
            <a:cxnLst/>
            <a:rect l="l" t="t" r="r" b="b"/>
            <a:pathLst>
              <a:path w="238125" h="190500">
                <a:moveTo>
                  <a:pt x="119063" y="5953"/>
                </a:moveTo>
                <a:cubicBezTo>
                  <a:pt x="140419" y="5953"/>
                  <a:pt x="157758" y="23292"/>
                  <a:pt x="157758" y="44648"/>
                </a:cubicBezTo>
                <a:cubicBezTo>
                  <a:pt x="157758" y="66005"/>
                  <a:pt x="140419" y="83344"/>
                  <a:pt x="119063" y="83344"/>
                </a:cubicBezTo>
                <a:cubicBezTo>
                  <a:pt x="97706" y="83344"/>
                  <a:pt x="80367" y="66005"/>
                  <a:pt x="80367" y="44648"/>
                </a:cubicBezTo>
                <a:cubicBezTo>
                  <a:pt x="80367" y="23292"/>
                  <a:pt x="97706" y="5953"/>
                  <a:pt x="119063" y="5953"/>
                </a:cubicBezTo>
                <a:close/>
                <a:moveTo>
                  <a:pt x="35719" y="32742"/>
                </a:moveTo>
                <a:cubicBezTo>
                  <a:pt x="50504" y="32742"/>
                  <a:pt x="62508" y="44746"/>
                  <a:pt x="62508" y="59531"/>
                </a:cubicBezTo>
                <a:cubicBezTo>
                  <a:pt x="62508" y="74317"/>
                  <a:pt x="50504" y="86320"/>
                  <a:pt x="35719" y="86320"/>
                </a:cubicBezTo>
                <a:cubicBezTo>
                  <a:pt x="20933" y="86320"/>
                  <a:pt x="8930" y="74317"/>
                  <a:pt x="8930" y="59531"/>
                </a:cubicBezTo>
                <a:cubicBezTo>
                  <a:pt x="8930" y="44746"/>
                  <a:pt x="20933" y="32742"/>
                  <a:pt x="35719" y="32742"/>
                </a:cubicBezTo>
                <a:close/>
                <a:moveTo>
                  <a:pt x="0" y="154781"/>
                </a:moveTo>
                <a:cubicBezTo>
                  <a:pt x="0" y="128476"/>
                  <a:pt x="21320" y="107156"/>
                  <a:pt x="47625" y="107156"/>
                </a:cubicBezTo>
                <a:cubicBezTo>
                  <a:pt x="52388" y="107156"/>
                  <a:pt x="57001" y="107863"/>
                  <a:pt x="61354" y="109165"/>
                </a:cubicBezTo>
                <a:cubicBezTo>
                  <a:pt x="49113" y="122858"/>
                  <a:pt x="41672" y="140940"/>
                  <a:pt x="41672" y="160734"/>
                </a:cubicBezTo>
                <a:lnTo>
                  <a:pt x="41672" y="166688"/>
                </a:lnTo>
                <a:cubicBezTo>
                  <a:pt x="41672" y="170929"/>
                  <a:pt x="42565" y="174947"/>
                  <a:pt x="44165" y="178594"/>
                </a:cubicBezTo>
                <a:lnTo>
                  <a:pt x="11906" y="178594"/>
                </a:lnTo>
                <a:cubicBezTo>
                  <a:pt x="5321" y="178594"/>
                  <a:pt x="0" y="173273"/>
                  <a:pt x="0" y="166688"/>
                </a:cubicBezTo>
                <a:lnTo>
                  <a:pt x="0" y="154781"/>
                </a:lnTo>
                <a:close/>
                <a:moveTo>
                  <a:pt x="193960" y="178594"/>
                </a:moveTo>
                <a:cubicBezTo>
                  <a:pt x="195560" y="174947"/>
                  <a:pt x="196453" y="170929"/>
                  <a:pt x="196453" y="166688"/>
                </a:cubicBezTo>
                <a:lnTo>
                  <a:pt x="196453" y="160734"/>
                </a:lnTo>
                <a:cubicBezTo>
                  <a:pt x="196453" y="140940"/>
                  <a:pt x="189012" y="122858"/>
                  <a:pt x="176771" y="109165"/>
                </a:cubicBezTo>
                <a:cubicBezTo>
                  <a:pt x="181124" y="107863"/>
                  <a:pt x="185738" y="107156"/>
                  <a:pt x="190500" y="107156"/>
                </a:cubicBezTo>
                <a:cubicBezTo>
                  <a:pt x="216805" y="107156"/>
                  <a:pt x="238125" y="128476"/>
                  <a:pt x="238125" y="154781"/>
                </a:cubicBezTo>
                <a:lnTo>
                  <a:pt x="238125" y="166688"/>
                </a:lnTo>
                <a:cubicBezTo>
                  <a:pt x="238125" y="173273"/>
                  <a:pt x="232804" y="178594"/>
                  <a:pt x="226219" y="178594"/>
                </a:cubicBezTo>
                <a:lnTo>
                  <a:pt x="193960" y="178594"/>
                </a:lnTo>
                <a:close/>
                <a:moveTo>
                  <a:pt x="175617" y="59531"/>
                </a:moveTo>
                <a:cubicBezTo>
                  <a:pt x="175617" y="44746"/>
                  <a:pt x="187621" y="32742"/>
                  <a:pt x="202406" y="32742"/>
                </a:cubicBezTo>
                <a:cubicBezTo>
                  <a:pt x="217192" y="32742"/>
                  <a:pt x="229195" y="44746"/>
                  <a:pt x="229195" y="59531"/>
                </a:cubicBezTo>
                <a:cubicBezTo>
                  <a:pt x="229195" y="74317"/>
                  <a:pt x="217192" y="86320"/>
                  <a:pt x="202406" y="86320"/>
                </a:cubicBezTo>
                <a:cubicBezTo>
                  <a:pt x="187621" y="86320"/>
                  <a:pt x="175617" y="74317"/>
                  <a:pt x="175617" y="59531"/>
                </a:cubicBezTo>
                <a:close/>
                <a:moveTo>
                  <a:pt x="59531" y="160734"/>
                </a:moveTo>
                <a:cubicBezTo>
                  <a:pt x="59531" y="127843"/>
                  <a:pt x="86171" y="101203"/>
                  <a:pt x="119063" y="101203"/>
                </a:cubicBezTo>
                <a:cubicBezTo>
                  <a:pt x="151954" y="101203"/>
                  <a:pt x="178594" y="127843"/>
                  <a:pt x="178594" y="160734"/>
                </a:cubicBezTo>
                <a:lnTo>
                  <a:pt x="178594" y="166688"/>
                </a:lnTo>
                <a:cubicBezTo>
                  <a:pt x="178594" y="173273"/>
                  <a:pt x="173273" y="178594"/>
                  <a:pt x="166688" y="178594"/>
                </a:cubicBezTo>
                <a:lnTo>
                  <a:pt x="71438" y="178594"/>
                </a:lnTo>
                <a:cubicBezTo>
                  <a:pt x="64852" y="178594"/>
                  <a:pt x="59531" y="173273"/>
                  <a:pt x="59531" y="166688"/>
                </a:cubicBezTo>
                <a:lnTo>
                  <a:pt x="59531" y="160734"/>
                </a:lnTo>
                <a:close/>
              </a:path>
            </a:pathLst>
          </a:custGeom>
          <a:solidFill>
            <a:srgbClr val="FFFFFF"/>
          </a:solidFill>
          <a:ln/>
        </p:spPr>
      </p:sp>
      <p:sp>
        <p:nvSpPr>
          <p:cNvPr id="50" name="Text 48"/>
          <p:cNvSpPr/>
          <p:nvPr/>
        </p:nvSpPr>
        <p:spPr>
          <a:xfrm>
            <a:off x="4010025" y="3609975"/>
            <a:ext cx="1066800" cy="228600"/>
          </a:xfrm>
          <a:prstGeom prst="rect">
            <a:avLst/>
          </a:prstGeom>
          <a:noFill/>
          <a:ln/>
        </p:spPr>
        <p:txBody>
          <a:bodyPr wrap="square" lIns="0" tIns="0" rIns="0" bIns="0" rtlCol="0" anchor="ctr"/>
          <a:lstStyle/>
          <a:p>
            <a:pPr>
              <a:lnSpc>
                <a:spcPct val="130000"/>
              </a:lnSpc>
            </a:pPr>
            <a:r>
              <a:rPr lang="en-US" sz="1200" b="1" dirty="0">
                <a:solidFill>
                  <a:srgbClr val="1A3C34"/>
                </a:solidFill>
                <a:latin typeface="MiSans" pitchFamily="34" charset="0"/>
                <a:ea typeface="MiSans" pitchFamily="34" charset="-122"/>
                <a:cs typeface="MiSans" pitchFamily="34" charset="-120"/>
              </a:rPr>
              <a:t>e-Musrenbang</a:t>
            </a:r>
            <a:endParaRPr lang="en-US" sz="1600" dirty="0"/>
          </a:p>
        </p:txBody>
      </p:sp>
      <p:sp>
        <p:nvSpPr>
          <p:cNvPr id="51" name="Text 49"/>
          <p:cNvSpPr/>
          <p:nvPr/>
        </p:nvSpPr>
        <p:spPr>
          <a:xfrm>
            <a:off x="4010025" y="3838575"/>
            <a:ext cx="1047750" cy="152400"/>
          </a:xfrm>
          <a:prstGeom prst="rect">
            <a:avLst/>
          </a:prstGeom>
          <a:noFill/>
          <a:ln/>
        </p:spPr>
        <p:txBody>
          <a:bodyPr wrap="square" lIns="0" tIns="0" rIns="0" bIns="0" rtlCol="0" anchor="ctr"/>
          <a:lstStyle/>
          <a:p>
            <a:pPr>
              <a:lnSpc>
                <a:spcPct val="110000"/>
              </a:lnSpc>
            </a:pPr>
            <a:r>
              <a:rPr lang="en-US" sz="900" dirty="0">
                <a:solidFill>
                  <a:srgbClr val="6B7280"/>
                </a:solidFill>
                <a:latin typeface="MiSans" pitchFamily="34" charset="0"/>
                <a:ea typeface="MiSans" pitchFamily="34" charset="-122"/>
                <a:cs typeface="MiSans" pitchFamily="34" charset="-120"/>
              </a:rPr>
              <a:t>Collaboration</a:t>
            </a:r>
            <a:endParaRPr lang="en-US" sz="1600" dirty="0"/>
          </a:p>
        </p:txBody>
      </p:sp>
      <p:sp>
        <p:nvSpPr>
          <p:cNvPr id="52" name="Text 50"/>
          <p:cNvSpPr/>
          <p:nvPr/>
        </p:nvSpPr>
        <p:spPr>
          <a:xfrm>
            <a:off x="3438525" y="4143375"/>
            <a:ext cx="2486025" cy="1181100"/>
          </a:xfrm>
          <a:prstGeom prst="rect">
            <a:avLst/>
          </a:prstGeom>
          <a:noFill/>
          <a:ln/>
        </p:spPr>
        <p:txBody>
          <a:bodyPr wrap="square" lIns="0" tIns="0" rIns="0" bIns="0" rtlCol="0" anchor="ctr"/>
          <a:lstStyle/>
          <a:p>
            <a:pPr>
              <a:lnSpc>
                <a:spcPct val="140000"/>
              </a:lnSpc>
            </a:pPr>
            <a:r>
              <a:rPr lang="en-US" sz="1050" dirty="0">
                <a:solidFill>
                  <a:srgbClr val="1C1C1C"/>
                </a:solidFill>
                <a:latin typeface="MiSans" pitchFamily="34" charset="0"/>
                <a:ea typeface="MiSans" pitchFamily="34" charset="-122"/>
                <a:cs typeface="MiSans" pitchFamily="34" charset="-120"/>
              </a:rPr>
              <a:t>Platform digital untuk musyawarah perencanaan pembangunan.</a:t>
            </a:r>
            <a:endParaRPr lang="en-US" sz="1600" dirty="0"/>
          </a:p>
        </p:txBody>
      </p:sp>
      <p:sp>
        <p:nvSpPr>
          <p:cNvPr id="53" name="Shape 51"/>
          <p:cNvSpPr/>
          <p:nvPr/>
        </p:nvSpPr>
        <p:spPr>
          <a:xfrm>
            <a:off x="6176963" y="3414713"/>
            <a:ext cx="2733675" cy="2066925"/>
          </a:xfrm>
          <a:custGeom>
            <a:avLst/>
            <a:gdLst/>
            <a:ahLst/>
            <a:cxnLst/>
            <a:rect l="l" t="t" r="r" b="b"/>
            <a:pathLst>
              <a:path w="2733675" h="2066925">
                <a:moveTo>
                  <a:pt x="114301" y="0"/>
                </a:moveTo>
                <a:lnTo>
                  <a:pt x="2619374" y="0"/>
                </a:lnTo>
                <a:cubicBezTo>
                  <a:pt x="2682501" y="0"/>
                  <a:pt x="2733675" y="51174"/>
                  <a:pt x="2733675" y="114301"/>
                </a:cubicBezTo>
                <a:lnTo>
                  <a:pt x="2733675" y="1952624"/>
                </a:lnTo>
                <a:cubicBezTo>
                  <a:pt x="2733675" y="2015751"/>
                  <a:pt x="2682501" y="2066925"/>
                  <a:pt x="2619374" y="2066925"/>
                </a:cubicBezTo>
                <a:lnTo>
                  <a:pt x="114301" y="2066925"/>
                </a:lnTo>
                <a:cubicBezTo>
                  <a:pt x="51174" y="2066925"/>
                  <a:pt x="0" y="2015751"/>
                  <a:pt x="0" y="1952624"/>
                </a:cubicBezTo>
                <a:lnTo>
                  <a:pt x="0" y="114301"/>
                </a:lnTo>
                <a:cubicBezTo>
                  <a:pt x="0" y="51217"/>
                  <a:pt x="51217" y="0"/>
                  <a:pt x="114301" y="0"/>
                </a:cubicBezTo>
                <a:close/>
              </a:path>
            </a:pathLst>
          </a:custGeom>
          <a:solidFill>
            <a:srgbClr val="FFFFFF"/>
          </a:solidFill>
          <a:ln w="12700">
            <a:solidFill>
              <a:srgbClr val="D4A017"/>
            </a:solidFill>
            <a:prstDash val="solid"/>
          </a:ln>
          <a:effectLst>
            <a:outerShdw sx="100000" sy="100000" kx="0" ky="0" algn="bl" rotWithShape="0" blurRad="57150" dist="38100" dir="5400000">
              <a:srgbClr val="000000">
                <a:alpha val="10196"/>
              </a:srgbClr>
            </a:outerShdw>
          </a:effectLst>
        </p:spPr>
      </p:sp>
      <p:sp>
        <p:nvSpPr>
          <p:cNvPr id="54" name="Shape 52"/>
          <p:cNvSpPr/>
          <p:nvPr/>
        </p:nvSpPr>
        <p:spPr>
          <a:xfrm>
            <a:off x="8302526" y="3533775"/>
            <a:ext cx="485775" cy="228600"/>
          </a:xfrm>
          <a:custGeom>
            <a:avLst/>
            <a:gdLst/>
            <a:ahLst/>
            <a:cxnLst/>
            <a:rect l="l" t="t" r="r" b="b"/>
            <a:pathLst>
              <a:path w="485775" h="228600">
                <a:moveTo>
                  <a:pt x="114300" y="0"/>
                </a:moveTo>
                <a:lnTo>
                  <a:pt x="371475" y="0"/>
                </a:lnTo>
                <a:cubicBezTo>
                  <a:pt x="434559" y="0"/>
                  <a:pt x="485775" y="51216"/>
                  <a:pt x="485775" y="114300"/>
                </a:cubicBezTo>
                <a:lnTo>
                  <a:pt x="485775" y="114300"/>
                </a:lnTo>
                <a:cubicBezTo>
                  <a:pt x="485775" y="177384"/>
                  <a:pt x="434559" y="228600"/>
                  <a:pt x="371475" y="228600"/>
                </a:cubicBezTo>
                <a:lnTo>
                  <a:pt x="114300" y="228600"/>
                </a:lnTo>
                <a:cubicBezTo>
                  <a:pt x="51216" y="228600"/>
                  <a:pt x="0" y="177384"/>
                  <a:pt x="0" y="114300"/>
                </a:cubicBezTo>
                <a:lnTo>
                  <a:pt x="0" y="114300"/>
                </a:lnTo>
                <a:cubicBezTo>
                  <a:pt x="0" y="51216"/>
                  <a:pt x="51216" y="0"/>
                  <a:pt x="114300" y="0"/>
                </a:cubicBezTo>
                <a:close/>
              </a:path>
            </a:pathLst>
          </a:custGeom>
          <a:solidFill>
            <a:srgbClr val="D4A017"/>
          </a:solidFill>
          <a:ln/>
        </p:spPr>
      </p:sp>
      <p:sp>
        <p:nvSpPr>
          <p:cNvPr id="55" name="Text 53"/>
          <p:cNvSpPr/>
          <p:nvPr/>
        </p:nvSpPr>
        <p:spPr>
          <a:xfrm>
            <a:off x="8302526" y="3533775"/>
            <a:ext cx="542925" cy="228600"/>
          </a:xfrm>
          <a:prstGeom prst="rect">
            <a:avLst/>
          </a:prstGeom>
          <a:noFill/>
          <a:ln/>
        </p:spPr>
        <p:txBody>
          <a:bodyPr wrap="square" lIns="76200" tIns="38100" rIns="76200" bIns="38100" rtlCol="0" anchor="ctr"/>
          <a:lstStyle/>
          <a:p>
            <a:pPr>
              <a:lnSpc>
                <a:spcPct val="110000"/>
              </a:lnSpc>
            </a:pPr>
            <a:r>
              <a:rPr lang="en-US" sz="900" b="1" dirty="0">
                <a:solidFill>
                  <a:srgbClr val="FFFFFF"/>
                </a:solidFill>
                <a:latin typeface="MiSans" pitchFamily="34" charset="0"/>
                <a:ea typeface="MiSans" pitchFamily="34" charset="-122"/>
                <a:cs typeface="MiSans" pitchFamily="34" charset="-120"/>
              </a:rPr>
              <a:t>SOON</a:t>
            </a:r>
            <a:endParaRPr lang="en-US" sz="1600" dirty="0"/>
          </a:p>
        </p:txBody>
      </p:sp>
      <p:sp>
        <p:nvSpPr>
          <p:cNvPr id="56" name="Shape 54"/>
          <p:cNvSpPr/>
          <p:nvPr/>
        </p:nvSpPr>
        <p:spPr>
          <a:xfrm>
            <a:off x="6334125" y="3571875"/>
            <a:ext cx="457200" cy="457200"/>
          </a:xfrm>
          <a:custGeom>
            <a:avLst/>
            <a:gdLst/>
            <a:ahLst/>
            <a:cxnLst/>
            <a:rect l="l" t="t" r="r" b="b"/>
            <a:pathLst>
              <a:path w="457200" h="457200">
                <a:moveTo>
                  <a:pt x="76202" y="0"/>
                </a:moveTo>
                <a:lnTo>
                  <a:pt x="380998" y="0"/>
                </a:lnTo>
                <a:cubicBezTo>
                  <a:pt x="423055" y="0"/>
                  <a:pt x="457200" y="34145"/>
                  <a:pt x="457200" y="76202"/>
                </a:cubicBezTo>
                <a:lnTo>
                  <a:pt x="457200" y="380998"/>
                </a:lnTo>
                <a:cubicBezTo>
                  <a:pt x="457200" y="423055"/>
                  <a:pt x="423055" y="457200"/>
                  <a:pt x="380998" y="457200"/>
                </a:cubicBezTo>
                <a:lnTo>
                  <a:pt x="76202" y="457200"/>
                </a:lnTo>
                <a:cubicBezTo>
                  <a:pt x="34145" y="457200"/>
                  <a:pt x="0" y="423055"/>
                  <a:pt x="0" y="380998"/>
                </a:cubicBezTo>
                <a:lnTo>
                  <a:pt x="0" y="76202"/>
                </a:lnTo>
                <a:cubicBezTo>
                  <a:pt x="0" y="34145"/>
                  <a:pt x="34145" y="0"/>
                  <a:pt x="76202" y="0"/>
                </a:cubicBezTo>
                <a:close/>
              </a:path>
            </a:pathLst>
          </a:custGeom>
          <a:gradFill rotWithShape="1" flip="none">
            <a:gsLst>
              <a:gs pos="0">
                <a:srgbClr val="0891B2"/>
              </a:gs>
              <a:gs pos="100000">
                <a:srgbClr val="2D6A4F"/>
              </a:gs>
            </a:gsLst>
            <a:lin ang="2700000" scaled="1"/>
          </a:gradFill>
          <a:ln/>
        </p:spPr>
      </p:sp>
      <p:sp>
        <p:nvSpPr>
          <p:cNvPr id="57" name="Shape 55"/>
          <p:cNvSpPr/>
          <p:nvPr/>
        </p:nvSpPr>
        <p:spPr>
          <a:xfrm>
            <a:off x="6467475" y="3705225"/>
            <a:ext cx="190500" cy="190500"/>
          </a:xfrm>
          <a:custGeom>
            <a:avLst/>
            <a:gdLst/>
            <a:ahLst/>
            <a:cxnLst/>
            <a:rect l="l" t="t" r="r" b="b"/>
            <a:pathLst>
              <a:path w="190500" h="190500">
                <a:moveTo>
                  <a:pt x="83344" y="0"/>
                </a:moveTo>
                <a:lnTo>
                  <a:pt x="83344" y="23812"/>
                </a:lnTo>
                <a:cubicBezTo>
                  <a:pt x="83344" y="27087"/>
                  <a:pt x="86023" y="29766"/>
                  <a:pt x="89297" y="29766"/>
                </a:cubicBezTo>
                <a:lnTo>
                  <a:pt x="101203" y="29766"/>
                </a:lnTo>
                <a:cubicBezTo>
                  <a:pt x="104477" y="29766"/>
                  <a:pt x="107156" y="27087"/>
                  <a:pt x="107156" y="23812"/>
                </a:cubicBezTo>
                <a:lnTo>
                  <a:pt x="107156" y="0"/>
                </a:lnTo>
                <a:lnTo>
                  <a:pt x="119063" y="0"/>
                </a:lnTo>
                <a:cubicBezTo>
                  <a:pt x="132197" y="0"/>
                  <a:pt x="142875" y="10678"/>
                  <a:pt x="142875" y="23812"/>
                </a:cubicBezTo>
                <a:lnTo>
                  <a:pt x="142875" y="71438"/>
                </a:lnTo>
                <a:cubicBezTo>
                  <a:pt x="142875" y="73484"/>
                  <a:pt x="142615" y="75493"/>
                  <a:pt x="142131" y="77391"/>
                </a:cubicBezTo>
                <a:lnTo>
                  <a:pt x="48369" y="77391"/>
                </a:lnTo>
                <a:cubicBezTo>
                  <a:pt x="47885" y="75493"/>
                  <a:pt x="47625" y="73484"/>
                  <a:pt x="47625" y="71438"/>
                </a:cubicBezTo>
                <a:lnTo>
                  <a:pt x="47625" y="23812"/>
                </a:lnTo>
                <a:cubicBezTo>
                  <a:pt x="47625" y="10678"/>
                  <a:pt x="58303" y="0"/>
                  <a:pt x="71438" y="0"/>
                </a:cubicBezTo>
                <a:lnTo>
                  <a:pt x="83344" y="0"/>
                </a:lnTo>
                <a:close/>
                <a:moveTo>
                  <a:pt x="119063" y="190500"/>
                </a:moveTo>
                <a:cubicBezTo>
                  <a:pt x="114895" y="190500"/>
                  <a:pt x="110951" y="189421"/>
                  <a:pt x="107528" y="187523"/>
                </a:cubicBezTo>
                <a:cubicBezTo>
                  <a:pt x="111063" y="181384"/>
                  <a:pt x="113109" y="174278"/>
                  <a:pt x="113109" y="166688"/>
                </a:cubicBezTo>
                <a:lnTo>
                  <a:pt x="113109" y="119063"/>
                </a:lnTo>
                <a:cubicBezTo>
                  <a:pt x="113109" y="111472"/>
                  <a:pt x="111063" y="104366"/>
                  <a:pt x="107528" y="98227"/>
                </a:cubicBezTo>
                <a:cubicBezTo>
                  <a:pt x="110951" y="96329"/>
                  <a:pt x="114858" y="95250"/>
                  <a:pt x="119063" y="95250"/>
                </a:cubicBezTo>
                <a:lnTo>
                  <a:pt x="130969" y="95250"/>
                </a:lnTo>
                <a:lnTo>
                  <a:pt x="130969" y="119063"/>
                </a:lnTo>
                <a:cubicBezTo>
                  <a:pt x="130969" y="122337"/>
                  <a:pt x="133648" y="125016"/>
                  <a:pt x="136922" y="125016"/>
                </a:cubicBezTo>
                <a:lnTo>
                  <a:pt x="148828" y="125016"/>
                </a:lnTo>
                <a:cubicBezTo>
                  <a:pt x="152102" y="125016"/>
                  <a:pt x="154781" y="122337"/>
                  <a:pt x="154781" y="119063"/>
                </a:cubicBezTo>
                <a:lnTo>
                  <a:pt x="154781" y="95250"/>
                </a:lnTo>
                <a:lnTo>
                  <a:pt x="166688" y="95250"/>
                </a:lnTo>
                <a:cubicBezTo>
                  <a:pt x="179822" y="95250"/>
                  <a:pt x="190500" y="105928"/>
                  <a:pt x="190500" y="119063"/>
                </a:cubicBezTo>
                <a:lnTo>
                  <a:pt x="190500" y="166688"/>
                </a:lnTo>
                <a:cubicBezTo>
                  <a:pt x="190500" y="179822"/>
                  <a:pt x="179822" y="190500"/>
                  <a:pt x="166688" y="190500"/>
                </a:cubicBezTo>
                <a:lnTo>
                  <a:pt x="119063" y="190500"/>
                </a:lnTo>
                <a:close/>
                <a:moveTo>
                  <a:pt x="0" y="119063"/>
                </a:moveTo>
                <a:cubicBezTo>
                  <a:pt x="0" y="105928"/>
                  <a:pt x="10678" y="95250"/>
                  <a:pt x="23812" y="95250"/>
                </a:cubicBezTo>
                <a:lnTo>
                  <a:pt x="35719" y="95250"/>
                </a:lnTo>
                <a:lnTo>
                  <a:pt x="35719" y="119063"/>
                </a:lnTo>
                <a:cubicBezTo>
                  <a:pt x="35719" y="122337"/>
                  <a:pt x="38398" y="125016"/>
                  <a:pt x="41672" y="125016"/>
                </a:cubicBezTo>
                <a:lnTo>
                  <a:pt x="53578" y="125016"/>
                </a:lnTo>
                <a:cubicBezTo>
                  <a:pt x="56852" y="125016"/>
                  <a:pt x="59531" y="122337"/>
                  <a:pt x="59531" y="119063"/>
                </a:cubicBezTo>
                <a:lnTo>
                  <a:pt x="59531" y="95250"/>
                </a:lnTo>
                <a:lnTo>
                  <a:pt x="71438" y="95250"/>
                </a:lnTo>
                <a:cubicBezTo>
                  <a:pt x="84572" y="95250"/>
                  <a:pt x="95250" y="105928"/>
                  <a:pt x="95250" y="119063"/>
                </a:cubicBezTo>
                <a:lnTo>
                  <a:pt x="95250" y="166688"/>
                </a:lnTo>
                <a:cubicBezTo>
                  <a:pt x="95250" y="179822"/>
                  <a:pt x="84572" y="190500"/>
                  <a:pt x="71438" y="190500"/>
                </a:cubicBezTo>
                <a:lnTo>
                  <a:pt x="23812" y="190500"/>
                </a:lnTo>
                <a:cubicBezTo>
                  <a:pt x="10678" y="190500"/>
                  <a:pt x="0" y="179822"/>
                  <a:pt x="0" y="166688"/>
                </a:cubicBezTo>
                <a:lnTo>
                  <a:pt x="0" y="119063"/>
                </a:lnTo>
                <a:close/>
              </a:path>
            </a:pathLst>
          </a:custGeom>
          <a:solidFill>
            <a:srgbClr val="FFFFFF"/>
          </a:solidFill>
          <a:ln/>
        </p:spPr>
      </p:sp>
      <p:sp>
        <p:nvSpPr>
          <p:cNvPr id="58" name="Text 56"/>
          <p:cNvSpPr/>
          <p:nvPr/>
        </p:nvSpPr>
        <p:spPr>
          <a:xfrm>
            <a:off x="6905625" y="3609975"/>
            <a:ext cx="1057275" cy="228600"/>
          </a:xfrm>
          <a:prstGeom prst="rect">
            <a:avLst/>
          </a:prstGeom>
          <a:noFill/>
          <a:ln/>
        </p:spPr>
        <p:txBody>
          <a:bodyPr wrap="square" lIns="0" tIns="0" rIns="0" bIns="0" rtlCol="0" anchor="ctr"/>
          <a:lstStyle/>
          <a:p>
            <a:pPr>
              <a:lnSpc>
                <a:spcPct val="130000"/>
              </a:lnSpc>
            </a:pPr>
            <a:r>
              <a:rPr lang="en-US" sz="1200" b="1" dirty="0">
                <a:solidFill>
                  <a:srgbClr val="1A3C34"/>
                </a:solidFill>
                <a:latin typeface="MiSans" pitchFamily="34" charset="0"/>
                <a:ea typeface="MiSans" pitchFamily="34" charset="-122"/>
                <a:cs typeface="MiSans" pitchFamily="34" charset="-120"/>
              </a:rPr>
              <a:t>Aset Tracker</a:t>
            </a:r>
            <a:endParaRPr lang="en-US" sz="1600" dirty="0"/>
          </a:p>
        </p:txBody>
      </p:sp>
      <p:sp>
        <p:nvSpPr>
          <p:cNvPr id="59" name="Text 57"/>
          <p:cNvSpPr/>
          <p:nvPr/>
        </p:nvSpPr>
        <p:spPr>
          <a:xfrm>
            <a:off x="6905625" y="3838575"/>
            <a:ext cx="1038225" cy="152400"/>
          </a:xfrm>
          <a:prstGeom prst="rect">
            <a:avLst/>
          </a:prstGeom>
          <a:noFill/>
          <a:ln/>
        </p:spPr>
        <p:txBody>
          <a:bodyPr wrap="square" lIns="0" tIns="0" rIns="0" bIns="0" rtlCol="0" anchor="ctr"/>
          <a:lstStyle/>
          <a:p>
            <a:pPr>
              <a:lnSpc>
                <a:spcPct val="110000"/>
              </a:lnSpc>
            </a:pPr>
            <a:r>
              <a:rPr lang="en-US" sz="900" dirty="0">
                <a:solidFill>
                  <a:srgbClr val="6B7280"/>
                </a:solidFill>
                <a:latin typeface="MiSans" pitchFamily="34" charset="0"/>
                <a:ea typeface="MiSans" pitchFamily="34" charset="-122"/>
                <a:cs typeface="MiSans" pitchFamily="34" charset="-120"/>
              </a:rPr>
              <a:t>Asset Management</a:t>
            </a:r>
            <a:endParaRPr lang="en-US" sz="1600" dirty="0"/>
          </a:p>
        </p:txBody>
      </p:sp>
      <p:sp>
        <p:nvSpPr>
          <p:cNvPr id="60" name="Text 58"/>
          <p:cNvSpPr/>
          <p:nvPr/>
        </p:nvSpPr>
        <p:spPr>
          <a:xfrm>
            <a:off x="6334125" y="4143375"/>
            <a:ext cx="2486025" cy="1181100"/>
          </a:xfrm>
          <a:prstGeom prst="rect">
            <a:avLst/>
          </a:prstGeom>
          <a:noFill/>
          <a:ln/>
        </p:spPr>
        <p:txBody>
          <a:bodyPr wrap="square" lIns="0" tIns="0" rIns="0" bIns="0" rtlCol="0" anchor="ctr"/>
          <a:lstStyle/>
          <a:p>
            <a:pPr>
              <a:lnSpc>
                <a:spcPct val="140000"/>
              </a:lnSpc>
            </a:pPr>
            <a:r>
              <a:rPr lang="en-US" sz="1050" dirty="0">
                <a:solidFill>
                  <a:srgbClr val="1C1C1C"/>
                </a:solidFill>
                <a:latin typeface="MiSans" pitchFamily="34" charset="0"/>
                <a:ea typeface="MiSans" pitchFamily="34" charset="-122"/>
                <a:cs typeface="MiSans" pitchFamily="34" charset="-120"/>
              </a:rPr>
              <a:t>Pelacakan dan manajemen aset infrastruktur secara real-time.</a:t>
            </a:r>
            <a:endParaRPr lang="en-US" sz="1600" dirty="0"/>
          </a:p>
        </p:txBody>
      </p:sp>
      <p:sp>
        <p:nvSpPr>
          <p:cNvPr id="61" name="Shape 59"/>
          <p:cNvSpPr/>
          <p:nvPr/>
        </p:nvSpPr>
        <p:spPr>
          <a:xfrm>
            <a:off x="9072563" y="3414713"/>
            <a:ext cx="2733675" cy="2066925"/>
          </a:xfrm>
          <a:custGeom>
            <a:avLst/>
            <a:gdLst/>
            <a:ahLst/>
            <a:cxnLst/>
            <a:rect l="l" t="t" r="r" b="b"/>
            <a:pathLst>
              <a:path w="2733675" h="2066925">
                <a:moveTo>
                  <a:pt x="114301" y="0"/>
                </a:moveTo>
                <a:lnTo>
                  <a:pt x="2619374" y="0"/>
                </a:lnTo>
                <a:cubicBezTo>
                  <a:pt x="2682501" y="0"/>
                  <a:pt x="2733675" y="51174"/>
                  <a:pt x="2733675" y="114301"/>
                </a:cubicBezTo>
                <a:lnTo>
                  <a:pt x="2733675" y="1952624"/>
                </a:lnTo>
                <a:cubicBezTo>
                  <a:pt x="2733675" y="2015751"/>
                  <a:pt x="2682501" y="2066925"/>
                  <a:pt x="2619374" y="2066925"/>
                </a:cubicBezTo>
                <a:lnTo>
                  <a:pt x="114301" y="2066925"/>
                </a:lnTo>
                <a:cubicBezTo>
                  <a:pt x="51174" y="2066925"/>
                  <a:pt x="0" y="2015751"/>
                  <a:pt x="0" y="1952624"/>
                </a:cubicBezTo>
                <a:lnTo>
                  <a:pt x="0" y="114301"/>
                </a:lnTo>
                <a:cubicBezTo>
                  <a:pt x="0" y="51217"/>
                  <a:pt x="51217" y="0"/>
                  <a:pt x="114301" y="0"/>
                </a:cubicBezTo>
                <a:close/>
              </a:path>
            </a:pathLst>
          </a:custGeom>
          <a:solidFill>
            <a:srgbClr val="FFFFFF"/>
          </a:solidFill>
          <a:ln w="12700">
            <a:solidFill>
              <a:srgbClr val="D4A017"/>
            </a:solidFill>
            <a:prstDash val="solid"/>
          </a:ln>
          <a:effectLst>
            <a:outerShdw sx="100000" sy="100000" kx="0" ky="0" algn="bl" rotWithShape="0" blurRad="57150" dist="38100" dir="5400000">
              <a:srgbClr val="000000">
                <a:alpha val="10196"/>
              </a:srgbClr>
            </a:outerShdw>
          </a:effectLst>
        </p:spPr>
      </p:sp>
      <p:sp>
        <p:nvSpPr>
          <p:cNvPr id="62" name="Shape 60"/>
          <p:cNvSpPr/>
          <p:nvPr/>
        </p:nvSpPr>
        <p:spPr>
          <a:xfrm>
            <a:off x="11198126" y="3533775"/>
            <a:ext cx="485775" cy="228600"/>
          </a:xfrm>
          <a:custGeom>
            <a:avLst/>
            <a:gdLst/>
            <a:ahLst/>
            <a:cxnLst/>
            <a:rect l="l" t="t" r="r" b="b"/>
            <a:pathLst>
              <a:path w="485775" h="228600">
                <a:moveTo>
                  <a:pt x="114300" y="0"/>
                </a:moveTo>
                <a:lnTo>
                  <a:pt x="371475" y="0"/>
                </a:lnTo>
                <a:cubicBezTo>
                  <a:pt x="434559" y="0"/>
                  <a:pt x="485775" y="51216"/>
                  <a:pt x="485775" y="114300"/>
                </a:cubicBezTo>
                <a:lnTo>
                  <a:pt x="485775" y="114300"/>
                </a:lnTo>
                <a:cubicBezTo>
                  <a:pt x="485775" y="177384"/>
                  <a:pt x="434559" y="228600"/>
                  <a:pt x="371475" y="228600"/>
                </a:cubicBezTo>
                <a:lnTo>
                  <a:pt x="114300" y="228600"/>
                </a:lnTo>
                <a:cubicBezTo>
                  <a:pt x="51216" y="228600"/>
                  <a:pt x="0" y="177384"/>
                  <a:pt x="0" y="114300"/>
                </a:cubicBezTo>
                <a:lnTo>
                  <a:pt x="0" y="114300"/>
                </a:lnTo>
                <a:cubicBezTo>
                  <a:pt x="0" y="51216"/>
                  <a:pt x="51216" y="0"/>
                  <a:pt x="114300" y="0"/>
                </a:cubicBezTo>
                <a:close/>
              </a:path>
            </a:pathLst>
          </a:custGeom>
          <a:solidFill>
            <a:srgbClr val="D4A017"/>
          </a:solidFill>
          <a:ln/>
        </p:spPr>
      </p:sp>
      <p:sp>
        <p:nvSpPr>
          <p:cNvPr id="63" name="Text 61"/>
          <p:cNvSpPr/>
          <p:nvPr/>
        </p:nvSpPr>
        <p:spPr>
          <a:xfrm>
            <a:off x="11198126" y="3533775"/>
            <a:ext cx="542925" cy="228600"/>
          </a:xfrm>
          <a:prstGeom prst="rect">
            <a:avLst/>
          </a:prstGeom>
          <a:noFill/>
          <a:ln/>
        </p:spPr>
        <p:txBody>
          <a:bodyPr wrap="square" lIns="76200" tIns="38100" rIns="76200" bIns="38100" rtlCol="0" anchor="ctr"/>
          <a:lstStyle/>
          <a:p>
            <a:pPr>
              <a:lnSpc>
                <a:spcPct val="110000"/>
              </a:lnSpc>
            </a:pPr>
            <a:r>
              <a:rPr lang="en-US" sz="900" b="1" dirty="0">
                <a:solidFill>
                  <a:srgbClr val="FFFFFF"/>
                </a:solidFill>
                <a:latin typeface="MiSans" pitchFamily="34" charset="0"/>
                <a:ea typeface="MiSans" pitchFamily="34" charset="-122"/>
                <a:cs typeface="MiSans" pitchFamily="34" charset="-120"/>
              </a:rPr>
              <a:t>SOON</a:t>
            </a:r>
            <a:endParaRPr lang="en-US" sz="1600" dirty="0"/>
          </a:p>
        </p:txBody>
      </p:sp>
      <p:sp>
        <p:nvSpPr>
          <p:cNvPr id="64" name="Shape 62"/>
          <p:cNvSpPr/>
          <p:nvPr/>
        </p:nvSpPr>
        <p:spPr>
          <a:xfrm>
            <a:off x="9229725" y="3571875"/>
            <a:ext cx="457200" cy="457200"/>
          </a:xfrm>
          <a:custGeom>
            <a:avLst/>
            <a:gdLst/>
            <a:ahLst/>
            <a:cxnLst/>
            <a:rect l="l" t="t" r="r" b="b"/>
            <a:pathLst>
              <a:path w="457200" h="457200">
                <a:moveTo>
                  <a:pt x="76202" y="0"/>
                </a:moveTo>
                <a:lnTo>
                  <a:pt x="380998" y="0"/>
                </a:lnTo>
                <a:cubicBezTo>
                  <a:pt x="423055" y="0"/>
                  <a:pt x="457200" y="34145"/>
                  <a:pt x="457200" y="76202"/>
                </a:cubicBezTo>
                <a:lnTo>
                  <a:pt x="457200" y="380998"/>
                </a:lnTo>
                <a:cubicBezTo>
                  <a:pt x="457200" y="423055"/>
                  <a:pt x="423055" y="457200"/>
                  <a:pt x="380998" y="457200"/>
                </a:cubicBezTo>
                <a:lnTo>
                  <a:pt x="76202" y="457200"/>
                </a:lnTo>
                <a:cubicBezTo>
                  <a:pt x="34145" y="457200"/>
                  <a:pt x="0" y="423055"/>
                  <a:pt x="0" y="380998"/>
                </a:cubicBezTo>
                <a:lnTo>
                  <a:pt x="0" y="76202"/>
                </a:lnTo>
                <a:cubicBezTo>
                  <a:pt x="0" y="34145"/>
                  <a:pt x="34145" y="0"/>
                  <a:pt x="76202" y="0"/>
                </a:cubicBezTo>
                <a:close/>
              </a:path>
            </a:pathLst>
          </a:custGeom>
          <a:gradFill rotWithShape="1" flip="none">
            <a:gsLst>
              <a:gs pos="0">
                <a:srgbClr val="0891B2"/>
              </a:gs>
              <a:gs pos="100000">
                <a:srgbClr val="2D6A4F"/>
              </a:gs>
            </a:gsLst>
            <a:lin ang="2700000" scaled="1"/>
          </a:gradFill>
          <a:ln/>
        </p:spPr>
      </p:sp>
      <p:sp>
        <p:nvSpPr>
          <p:cNvPr id="65" name="Shape 63"/>
          <p:cNvSpPr/>
          <p:nvPr/>
        </p:nvSpPr>
        <p:spPr>
          <a:xfrm>
            <a:off x="9351169" y="3705225"/>
            <a:ext cx="214313" cy="190500"/>
          </a:xfrm>
          <a:custGeom>
            <a:avLst/>
            <a:gdLst/>
            <a:ahLst/>
            <a:cxnLst/>
            <a:rect l="l" t="t" r="r" b="b"/>
            <a:pathLst>
              <a:path w="214313" h="190500">
                <a:moveTo>
                  <a:pt x="190649" y="89297"/>
                </a:moveTo>
                <a:lnTo>
                  <a:pt x="125164" y="89297"/>
                </a:lnTo>
                <a:cubicBezTo>
                  <a:pt x="118579" y="89297"/>
                  <a:pt x="113258" y="83976"/>
                  <a:pt x="113258" y="77391"/>
                </a:cubicBezTo>
                <a:lnTo>
                  <a:pt x="113258" y="11906"/>
                </a:lnTo>
                <a:cubicBezTo>
                  <a:pt x="113258" y="5321"/>
                  <a:pt x="118616" y="-74"/>
                  <a:pt x="125127" y="781"/>
                </a:cubicBezTo>
                <a:cubicBezTo>
                  <a:pt x="164939" y="6065"/>
                  <a:pt x="196490" y="37616"/>
                  <a:pt x="201774" y="77428"/>
                </a:cubicBezTo>
                <a:cubicBezTo>
                  <a:pt x="202629" y="83939"/>
                  <a:pt x="197234" y="89297"/>
                  <a:pt x="190649" y="89297"/>
                </a:cubicBezTo>
                <a:close/>
                <a:moveTo>
                  <a:pt x="82823" y="13841"/>
                </a:moveTo>
                <a:cubicBezTo>
                  <a:pt x="89557" y="12427"/>
                  <a:pt x="95399" y="17934"/>
                  <a:pt x="95399" y="24817"/>
                </a:cubicBezTo>
                <a:lnTo>
                  <a:pt x="95399" y="98227"/>
                </a:lnTo>
                <a:cubicBezTo>
                  <a:pt x="95399" y="100310"/>
                  <a:pt x="96143" y="102319"/>
                  <a:pt x="97445" y="103919"/>
                </a:cubicBezTo>
                <a:lnTo>
                  <a:pt x="146596" y="163227"/>
                </a:lnTo>
                <a:cubicBezTo>
                  <a:pt x="150949" y="168473"/>
                  <a:pt x="150019" y="176399"/>
                  <a:pt x="144028" y="179636"/>
                </a:cubicBezTo>
                <a:cubicBezTo>
                  <a:pt x="131341" y="186556"/>
                  <a:pt x="116793" y="190500"/>
                  <a:pt x="101352" y="190500"/>
                </a:cubicBezTo>
                <a:cubicBezTo>
                  <a:pt x="52053" y="190500"/>
                  <a:pt x="12055" y="150502"/>
                  <a:pt x="12055" y="101203"/>
                </a:cubicBezTo>
                <a:cubicBezTo>
                  <a:pt x="12055" y="58229"/>
                  <a:pt x="42379" y="22361"/>
                  <a:pt x="82823" y="13841"/>
                </a:cubicBezTo>
                <a:close/>
                <a:moveTo>
                  <a:pt x="177775" y="107156"/>
                </a:moveTo>
                <a:lnTo>
                  <a:pt x="201588" y="107156"/>
                </a:lnTo>
                <a:cubicBezTo>
                  <a:pt x="208471" y="107156"/>
                  <a:pt x="213978" y="112998"/>
                  <a:pt x="212564" y="119732"/>
                </a:cubicBezTo>
                <a:cubicBezTo>
                  <a:pt x="208769" y="137740"/>
                  <a:pt x="199541" y="153739"/>
                  <a:pt x="186668" y="165943"/>
                </a:cubicBezTo>
                <a:cubicBezTo>
                  <a:pt x="182091" y="170297"/>
                  <a:pt x="174910" y="169366"/>
                  <a:pt x="170892" y="164492"/>
                </a:cubicBezTo>
                <a:lnTo>
                  <a:pt x="139489" y="126653"/>
                </a:lnTo>
                <a:cubicBezTo>
                  <a:pt x="133052" y="118876"/>
                  <a:pt x="138596" y="107156"/>
                  <a:pt x="148642" y="107156"/>
                </a:cubicBezTo>
                <a:lnTo>
                  <a:pt x="177738" y="107156"/>
                </a:lnTo>
                <a:close/>
              </a:path>
            </a:pathLst>
          </a:custGeom>
          <a:solidFill>
            <a:srgbClr val="FFFFFF"/>
          </a:solidFill>
          <a:ln/>
        </p:spPr>
      </p:sp>
      <p:sp>
        <p:nvSpPr>
          <p:cNvPr id="66" name="Text 64"/>
          <p:cNvSpPr/>
          <p:nvPr/>
        </p:nvSpPr>
        <p:spPr>
          <a:xfrm>
            <a:off x="9801225" y="3609975"/>
            <a:ext cx="1152525" cy="228600"/>
          </a:xfrm>
          <a:prstGeom prst="rect">
            <a:avLst/>
          </a:prstGeom>
          <a:noFill/>
          <a:ln/>
        </p:spPr>
        <p:txBody>
          <a:bodyPr wrap="square" lIns="0" tIns="0" rIns="0" bIns="0" rtlCol="0" anchor="ctr"/>
          <a:lstStyle/>
          <a:p>
            <a:pPr>
              <a:lnSpc>
                <a:spcPct val="130000"/>
              </a:lnSpc>
            </a:pPr>
            <a:r>
              <a:rPr lang="en-US" sz="1200" b="1" dirty="0">
                <a:solidFill>
                  <a:srgbClr val="1A3C34"/>
                </a:solidFill>
                <a:latin typeface="MiSans" pitchFamily="34" charset="0"/>
                <a:ea typeface="MiSans" pitchFamily="34" charset="-122"/>
                <a:cs typeface="MiSans" pitchFamily="34" charset="-120"/>
              </a:rPr>
              <a:t>PKP Analytics</a:t>
            </a:r>
            <a:endParaRPr lang="en-US" sz="1600" dirty="0"/>
          </a:p>
        </p:txBody>
      </p:sp>
      <p:sp>
        <p:nvSpPr>
          <p:cNvPr id="67" name="Text 65"/>
          <p:cNvSpPr/>
          <p:nvPr/>
        </p:nvSpPr>
        <p:spPr>
          <a:xfrm>
            <a:off x="9801225" y="3838575"/>
            <a:ext cx="1133475" cy="152400"/>
          </a:xfrm>
          <a:prstGeom prst="rect">
            <a:avLst/>
          </a:prstGeom>
          <a:noFill/>
          <a:ln/>
        </p:spPr>
        <p:txBody>
          <a:bodyPr wrap="square" lIns="0" tIns="0" rIns="0" bIns="0" rtlCol="0" anchor="ctr"/>
          <a:lstStyle/>
          <a:p>
            <a:pPr>
              <a:lnSpc>
                <a:spcPct val="110000"/>
              </a:lnSpc>
            </a:pPr>
            <a:r>
              <a:rPr lang="en-US" sz="900" dirty="0">
                <a:solidFill>
                  <a:srgbClr val="6B7280"/>
                </a:solidFill>
                <a:latin typeface="MiSans" pitchFamily="34" charset="0"/>
                <a:ea typeface="MiSans" pitchFamily="34" charset="-122"/>
                <a:cs typeface="MiSans" pitchFamily="34" charset="-120"/>
              </a:rPr>
              <a:t>Business Intelligence</a:t>
            </a:r>
            <a:endParaRPr lang="en-US" sz="1600" dirty="0"/>
          </a:p>
        </p:txBody>
      </p:sp>
      <p:sp>
        <p:nvSpPr>
          <p:cNvPr id="68" name="Text 66"/>
          <p:cNvSpPr/>
          <p:nvPr/>
        </p:nvSpPr>
        <p:spPr>
          <a:xfrm>
            <a:off x="9229725" y="4143375"/>
            <a:ext cx="2486025" cy="1181100"/>
          </a:xfrm>
          <a:prstGeom prst="rect">
            <a:avLst/>
          </a:prstGeom>
          <a:noFill/>
          <a:ln/>
        </p:spPr>
        <p:txBody>
          <a:bodyPr wrap="square" lIns="0" tIns="0" rIns="0" bIns="0" rtlCol="0" anchor="ctr"/>
          <a:lstStyle/>
          <a:p>
            <a:pPr>
              <a:lnSpc>
                <a:spcPct val="140000"/>
              </a:lnSpc>
            </a:pPr>
            <a:r>
              <a:rPr lang="en-US" sz="1050" dirty="0">
                <a:solidFill>
                  <a:srgbClr val="1C1C1C"/>
                </a:solidFill>
                <a:latin typeface="MiSans" pitchFamily="34" charset="0"/>
                <a:ea typeface="MiSans" pitchFamily="34" charset="-122"/>
                <a:cs typeface="MiSans" pitchFamily="34" charset="-120"/>
              </a:rPr>
              <a:t>Dashboard analitik komprehensif untuk pengambilan keputusan.</a:t>
            </a:r>
            <a:endParaRPr lang="en-US" sz="1600" dirty="0"/>
          </a:p>
        </p:txBody>
      </p:sp>
      <p:sp>
        <p:nvSpPr>
          <p:cNvPr id="69" name="Shape 67"/>
          <p:cNvSpPr/>
          <p:nvPr/>
        </p:nvSpPr>
        <p:spPr>
          <a:xfrm>
            <a:off x="381000" y="5638800"/>
            <a:ext cx="11430000" cy="838200"/>
          </a:xfrm>
          <a:custGeom>
            <a:avLst/>
            <a:gdLst/>
            <a:ahLst/>
            <a:cxnLst/>
            <a:rect l="l" t="t" r="r" b="b"/>
            <a:pathLst>
              <a:path w="11430000" h="838200">
                <a:moveTo>
                  <a:pt x="114297" y="0"/>
                </a:moveTo>
                <a:lnTo>
                  <a:pt x="11315703" y="0"/>
                </a:lnTo>
                <a:cubicBezTo>
                  <a:pt x="11378828" y="0"/>
                  <a:pt x="11430000" y="51172"/>
                  <a:pt x="11430000" y="114297"/>
                </a:cubicBezTo>
                <a:lnTo>
                  <a:pt x="11430000" y="723903"/>
                </a:lnTo>
                <a:cubicBezTo>
                  <a:pt x="11430000" y="787028"/>
                  <a:pt x="11378828" y="838200"/>
                  <a:pt x="11315703" y="838200"/>
                </a:cubicBezTo>
                <a:lnTo>
                  <a:pt x="114297" y="838200"/>
                </a:lnTo>
                <a:cubicBezTo>
                  <a:pt x="51172" y="838200"/>
                  <a:pt x="0" y="787028"/>
                  <a:pt x="0" y="723903"/>
                </a:cubicBezTo>
                <a:lnTo>
                  <a:pt x="0" y="114297"/>
                </a:lnTo>
                <a:cubicBezTo>
                  <a:pt x="0" y="51172"/>
                  <a:pt x="51172" y="0"/>
                  <a:pt x="114297" y="0"/>
                </a:cubicBezTo>
                <a:close/>
              </a:path>
            </a:pathLst>
          </a:custGeom>
          <a:gradFill rotWithShape="1" flip="none">
            <a:gsLst>
              <a:gs pos="0">
                <a:srgbClr val="1A3C34"/>
              </a:gs>
              <a:gs pos="100000">
                <a:srgbClr val="2D6A4F"/>
              </a:gs>
            </a:gsLst>
            <a:lin ang="0" scaled="1"/>
          </a:gradFill>
          <a:ln/>
        </p:spPr>
      </p:sp>
      <p:sp>
        <p:nvSpPr>
          <p:cNvPr id="70" name="Shape 68"/>
          <p:cNvSpPr/>
          <p:nvPr/>
        </p:nvSpPr>
        <p:spPr>
          <a:xfrm>
            <a:off x="561975" y="5943600"/>
            <a:ext cx="228600" cy="228600"/>
          </a:xfrm>
          <a:custGeom>
            <a:avLst/>
            <a:gdLst/>
            <a:ahLst/>
            <a:cxnLst/>
            <a:rect l="l" t="t" r="r" b="b"/>
            <a:pathLst>
              <a:path w="228600" h="228600">
                <a:moveTo>
                  <a:pt x="57150" y="142875"/>
                </a:moveTo>
                <a:lnTo>
                  <a:pt x="10939" y="142875"/>
                </a:lnTo>
                <a:cubicBezTo>
                  <a:pt x="-179" y="142875"/>
                  <a:pt x="-7010" y="130775"/>
                  <a:pt x="-1295" y="121221"/>
                </a:cubicBezTo>
                <a:lnTo>
                  <a:pt x="22324" y="81841"/>
                </a:lnTo>
                <a:cubicBezTo>
                  <a:pt x="26209" y="75367"/>
                  <a:pt x="33174" y="71438"/>
                  <a:pt x="40719" y="71438"/>
                </a:cubicBezTo>
                <a:lnTo>
                  <a:pt x="83135" y="71438"/>
                </a:lnTo>
                <a:cubicBezTo>
                  <a:pt x="117113" y="13886"/>
                  <a:pt x="167789" y="10984"/>
                  <a:pt x="201677" y="15939"/>
                </a:cubicBezTo>
                <a:cubicBezTo>
                  <a:pt x="207392" y="16788"/>
                  <a:pt x="211857" y="21253"/>
                  <a:pt x="212661" y="26923"/>
                </a:cubicBezTo>
                <a:cubicBezTo>
                  <a:pt x="217616" y="60811"/>
                  <a:pt x="214714" y="111487"/>
                  <a:pt x="157163" y="145465"/>
                </a:cubicBezTo>
                <a:lnTo>
                  <a:pt x="157163" y="187881"/>
                </a:lnTo>
                <a:cubicBezTo>
                  <a:pt x="157163" y="195426"/>
                  <a:pt x="153233" y="202391"/>
                  <a:pt x="146759" y="206276"/>
                </a:cubicBezTo>
                <a:lnTo>
                  <a:pt x="107379" y="229895"/>
                </a:lnTo>
                <a:cubicBezTo>
                  <a:pt x="97869" y="235610"/>
                  <a:pt x="85725" y="228734"/>
                  <a:pt x="85725" y="217661"/>
                </a:cubicBezTo>
                <a:lnTo>
                  <a:pt x="85725" y="171450"/>
                </a:lnTo>
                <a:cubicBezTo>
                  <a:pt x="85725" y="155689"/>
                  <a:pt x="72911" y="142875"/>
                  <a:pt x="57150" y="142875"/>
                </a:cubicBezTo>
                <a:lnTo>
                  <a:pt x="57105" y="142875"/>
                </a:lnTo>
                <a:close/>
                <a:moveTo>
                  <a:pt x="178594" y="71438"/>
                </a:moveTo>
                <a:cubicBezTo>
                  <a:pt x="178594" y="59609"/>
                  <a:pt x="168991" y="50006"/>
                  <a:pt x="157163" y="50006"/>
                </a:cubicBezTo>
                <a:cubicBezTo>
                  <a:pt x="145334" y="50006"/>
                  <a:pt x="135731" y="59609"/>
                  <a:pt x="135731" y="71438"/>
                </a:cubicBezTo>
                <a:cubicBezTo>
                  <a:pt x="135731" y="83266"/>
                  <a:pt x="145334" y="92869"/>
                  <a:pt x="157163" y="92869"/>
                </a:cubicBezTo>
                <a:cubicBezTo>
                  <a:pt x="168991" y="92869"/>
                  <a:pt x="178594" y="83266"/>
                  <a:pt x="178594" y="71438"/>
                </a:cubicBezTo>
                <a:close/>
              </a:path>
            </a:pathLst>
          </a:custGeom>
          <a:solidFill>
            <a:srgbClr val="D4A017"/>
          </a:solidFill>
          <a:ln/>
        </p:spPr>
      </p:sp>
      <p:sp>
        <p:nvSpPr>
          <p:cNvPr id="71" name="Text 69"/>
          <p:cNvSpPr/>
          <p:nvPr/>
        </p:nvSpPr>
        <p:spPr>
          <a:xfrm>
            <a:off x="933450" y="5848350"/>
            <a:ext cx="2085975" cy="228600"/>
          </a:xfrm>
          <a:prstGeom prst="rect">
            <a:avLst/>
          </a:prstGeom>
          <a:noFill/>
          <a:ln/>
        </p:spPr>
        <p:txBody>
          <a:bodyPr wrap="square" lIns="0" tIns="0" rIns="0" bIns="0" rtlCol="0" anchor="ctr"/>
          <a:lstStyle/>
          <a:p>
            <a:pPr>
              <a:lnSpc>
                <a:spcPct val="130000"/>
              </a:lnSpc>
            </a:pPr>
            <a:r>
              <a:rPr lang="en-US" sz="1200" b="1" dirty="0">
                <a:solidFill>
                  <a:srgbClr val="FFFFFF"/>
                </a:solidFill>
                <a:latin typeface="MiSans" pitchFamily="34" charset="0"/>
                <a:ea typeface="MiSans" pitchFamily="34" charset="-122"/>
                <a:cs typeface="MiSans" pitchFamily="34" charset="-120"/>
              </a:rPr>
              <a:t>Roadmap Digital 2025–2026</a:t>
            </a:r>
            <a:endParaRPr lang="en-US" sz="1600" dirty="0"/>
          </a:p>
        </p:txBody>
      </p:sp>
      <p:sp>
        <p:nvSpPr>
          <p:cNvPr id="72" name="Text 70"/>
          <p:cNvSpPr/>
          <p:nvPr/>
        </p:nvSpPr>
        <p:spPr>
          <a:xfrm>
            <a:off x="933450" y="6076950"/>
            <a:ext cx="2076450" cy="190500"/>
          </a:xfrm>
          <a:prstGeom prst="rect">
            <a:avLst/>
          </a:prstGeom>
          <a:noFill/>
          <a:ln/>
        </p:spPr>
        <p:txBody>
          <a:bodyPr wrap="square" lIns="0" tIns="0" rIns="0" bIns="0" rtlCol="0" anchor="ctr"/>
          <a:lstStyle/>
          <a:p>
            <a:pPr>
              <a:lnSpc>
                <a:spcPct val="120000"/>
              </a:lnSpc>
            </a:pPr>
            <a:r>
              <a:rPr lang="en-US" sz="1050" dirty="0">
                <a:solidFill>
                  <a:srgbClr val="FFFFFF">
                    <a:alpha val="80000"/>
                  </a:srgbClr>
                </a:solidFill>
                <a:latin typeface="MiSans" pitchFamily="34" charset="0"/>
                <a:ea typeface="MiSans" pitchFamily="34" charset="-122"/>
                <a:cs typeface="MiSans" pitchFamily="34" charset="-120"/>
              </a:rPr>
              <a:t>6 aplikasi aktif → 14 aplikasi total</a:t>
            </a:r>
            <a:endParaRPr lang="en-US" sz="1600" dirty="0"/>
          </a:p>
        </p:txBody>
      </p:sp>
      <p:sp>
        <p:nvSpPr>
          <p:cNvPr id="73" name="Text 71"/>
          <p:cNvSpPr/>
          <p:nvPr/>
        </p:nvSpPr>
        <p:spPr>
          <a:xfrm>
            <a:off x="10658177" y="5791200"/>
            <a:ext cx="1000125" cy="342900"/>
          </a:xfrm>
          <a:prstGeom prst="rect">
            <a:avLst/>
          </a:prstGeom>
          <a:noFill/>
          <a:ln/>
        </p:spPr>
        <p:txBody>
          <a:bodyPr wrap="square" lIns="0" tIns="0" rIns="0" bIns="0" rtlCol="0" anchor="ctr"/>
          <a:lstStyle/>
          <a:p>
            <a:pPr algn="r">
              <a:lnSpc>
                <a:spcPct val="100000"/>
              </a:lnSpc>
            </a:pPr>
            <a:r>
              <a:rPr lang="en-US" sz="2250" dirty="0">
                <a:solidFill>
                  <a:srgbClr val="D4A017"/>
                </a:solidFill>
                <a:latin typeface="Noto Sans SC" pitchFamily="34" charset="0"/>
                <a:ea typeface="Noto Sans SC" pitchFamily="34" charset="-122"/>
                <a:cs typeface="Noto Sans SC" pitchFamily="34" charset="-120"/>
              </a:rPr>
              <a:t>133%</a:t>
            </a:r>
            <a:endParaRPr lang="en-US" sz="1600" dirty="0"/>
          </a:p>
        </p:txBody>
      </p:sp>
      <p:sp>
        <p:nvSpPr>
          <p:cNvPr id="74" name="Text 72"/>
          <p:cNvSpPr/>
          <p:nvPr/>
        </p:nvSpPr>
        <p:spPr>
          <a:xfrm>
            <a:off x="10734377" y="6134100"/>
            <a:ext cx="923925" cy="190500"/>
          </a:xfrm>
          <a:prstGeom prst="rect">
            <a:avLst/>
          </a:prstGeom>
          <a:noFill/>
          <a:ln/>
        </p:spPr>
        <p:txBody>
          <a:bodyPr wrap="square" lIns="0" tIns="0" rIns="0" bIns="0" rtlCol="0" anchor="ctr"/>
          <a:lstStyle/>
          <a:p>
            <a:pPr algn="r">
              <a:lnSpc>
                <a:spcPct val="120000"/>
              </a:lnSpc>
            </a:pPr>
            <a:r>
              <a:rPr lang="en-US" sz="1050" dirty="0">
                <a:solidFill>
                  <a:srgbClr val="FFFFFF">
                    <a:alpha val="80000"/>
                  </a:srgbClr>
                </a:solidFill>
                <a:latin typeface="MiSans" pitchFamily="34" charset="0"/>
                <a:ea typeface="MiSans" pitchFamily="34" charset="-122"/>
                <a:cs typeface="MiSans" pitchFamily="34" charset="-120"/>
              </a:rPr>
              <a:t>Pertumbuhan</a:t>
            </a:r>
            <a:endParaRPr lang="en-US" sz="1600" dirty="0"/>
          </a:p>
        </p:txBody>
      </p:sp>
    </p:spTree>
  </p:cSld>
  <p:clrMapOvr>
    <a:masterClrMapping/>
  </p:clrMapOvr>
  <p:transition>
    <p:fade/>
    <p:spd val="med"/>
  </p:transition>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F7F5F0"/>
        </a:solidFill>
      </p:bgPr>
    </p:bg>
    <p:spTree>
      <p:nvGrpSpPr>
        <p:cNvPr id="1" name=""/>
        <p:cNvGrpSpPr/>
        <p:nvPr/>
      </p:nvGrpSpPr>
      <p:grpSpPr>
        <a:xfrm>
          <a:off x="0" y="0"/>
          <a:ext cx="0" cy="0"/>
          <a:chOff x="0" y="0"/>
          <a:chExt cx="0" cy="0"/>
        </a:xfrm>
      </p:grpSpPr>
      <p:sp>
        <p:nvSpPr>
          <p:cNvPr id="2" name="Shape 0"/>
          <p:cNvSpPr/>
          <p:nvPr/>
        </p:nvSpPr>
        <p:spPr>
          <a:xfrm>
            <a:off x="381000" y="400050"/>
            <a:ext cx="38100" cy="304800"/>
          </a:xfrm>
          <a:custGeom>
            <a:avLst/>
            <a:gdLst/>
            <a:ahLst/>
            <a:cxnLst/>
            <a:rect l="l" t="t" r="r" b="b"/>
            <a:pathLst>
              <a:path w="38100" h="304800">
                <a:moveTo>
                  <a:pt x="0" y="0"/>
                </a:moveTo>
                <a:lnTo>
                  <a:pt x="38100" y="0"/>
                </a:lnTo>
                <a:lnTo>
                  <a:pt x="38100" y="304800"/>
                </a:lnTo>
                <a:lnTo>
                  <a:pt x="0" y="304800"/>
                </a:lnTo>
                <a:lnTo>
                  <a:pt x="0" y="0"/>
                </a:lnTo>
                <a:close/>
              </a:path>
            </a:pathLst>
          </a:custGeom>
          <a:solidFill>
            <a:srgbClr val="D4A017"/>
          </a:solidFill>
          <a:ln/>
        </p:spPr>
      </p:sp>
      <p:sp>
        <p:nvSpPr>
          <p:cNvPr id="3" name="Text 1"/>
          <p:cNvSpPr/>
          <p:nvPr/>
        </p:nvSpPr>
        <p:spPr>
          <a:xfrm>
            <a:off x="533400" y="381000"/>
            <a:ext cx="3924300" cy="342900"/>
          </a:xfrm>
          <a:prstGeom prst="rect">
            <a:avLst/>
          </a:prstGeom>
          <a:noFill/>
          <a:ln/>
        </p:spPr>
        <p:txBody>
          <a:bodyPr wrap="square" lIns="0" tIns="0" rIns="0" bIns="0" rtlCol="0" anchor="ctr"/>
          <a:lstStyle/>
          <a:p>
            <a:pPr>
              <a:lnSpc>
                <a:spcPct val="100000"/>
              </a:lnSpc>
            </a:pPr>
            <a:r>
              <a:rPr lang="en-US" sz="2250" b="1" dirty="0">
                <a:solidFill>
                  <a:srgbClr val="1A3C34"/>
                </a:solidFill>
                <a:latin typeface="Noto Sans SC" pitchFamily="34" charset="0"/>
                <a:ea typeface="Noto Sans SC" pitchFamily="34" charset="-122"/>
                <a:cs typeface="Noto Sans SC" pitchFamily="34" charset="-120"/>
              </a:rPr>
              <a:t>Transparansi Anggaran 2025</a:t>
            </a:r>
            <a:endParaRPr lang="en-US" sz="1600" dirty="0"/>
          </a:p>
        </p:txBody>
      </p:sp>
      <p:sp>
        <p:nvSpPr>
          <p:cNvPr id="4" name="Text 2"/>
          <p:cNvSpPr/>
          <p:nvPr/>
        </p:nvSpPr>
        <p:spPr>
          <a:xfrm>
            <a:off x="533400" y="800100"/>
            <a:ext cx="4305300" cy="228600"/>
          </a:xfrm>
          <a:prstGeom prst="rect">
            <a:avLst/>
          </a:prstGeom>
          <a:noFill/>
          <a:ln/>
        </p:spPr>
        <p:txBody>
          <a:bodyPr wrap="square" lIns="0" tIns="0" rIns="0" bIns="0" rtlCol="0" anchor="ctr"/>
          <a:lstStyle/>
          <a:p>
            <a:pPr>
              <a:lnSpc>
                <a:spcPct val="130000"/>
              </a:lnSpc>
            </a:pPr>
            <a:r>
              <a:rPr lang="en-US" sz="1200" dirty="0">
                <a:solidFill>
                  <a:srgbClr val="6B7280"/>
                </a:solidFill>
                <a:latin typeface="MiSans" pitchFamily="34" charset="0"/>
                <a:ea typeface="MiSans" pitchFamily="34" charset="-122"/>
                <a:cs typeface="MiSans" pitchFamily="34" charset="-120"/>
              </a:rPr>
              <a:t>Akuntabilitas penggunaan anggaran program</a:t>
            </a:r>
            <a:endParaRPr lang="en-US" sz="1600" dirty="0"/>
          </a:p>
        </p:txBody>
      </p:sp>
      <p:sp>
        <p:nvSpPr>
          <p:cNvPr id="5" name="Shape 3"/>
          <p:cNvSpPr/>
          <p:nvPr/>
        </p:nvSpPr>
        <p:spPr>
          <a:xfrm>
            <a:off x="381000" y="1181100"/>
            <a:ext cx="4381500" cy="1524000"/>
          </a:xfrm>
          <a:custGeom>
            <a:avLst/>
            <a:gdLst/>
            <a:ahLst/>
            <a:cxnLst/>
            <a:rect l="l" t="t" r="r" b="b"/>
            <a:pathLst>
              <a:path w="4381500" h="1524000">
                <a:moveTo>
                  <a:pt x="114300" y="0"/>
                </a:moveTo>
                <a:lnTo>
                  <a:pt x="4267200" y="0"/>
                </a:lnTo>
                <a:cubicBezTo>
                  <a:pt x="4330284" y="0"/>
                  <a:pt x="4381500" y="51216"/>
                  <a:pt x="4381500" y="114300"/>
                </a:cubicBezTo>
                <a:lnTo>
                  <a:pt x="4381500" y="1409700"/>
                </a:lnTo>
                <a:cubicBezTo>
                  <a:pt x="4381500" y="1472784"/>
                  <a:pt x="4330284" y="1524000"/>
                  <a:pt x="4267200" y="1524000"/>
                </a:cubicBezTo>
                <a:lnTo>
                  <a:pt x="114300" y="1524000"/>
                </a:lnTo>
                <a:cubicBezTo>
                  <a:pt x="51216" y="1524000"/>
                  <a:pt x="0" y="1472784"/>
                  <a:pt x="0" y="1409700"/>
                </a:cubicBezTo>
                <a:lnTo>
                  <a:pt x="0" y="114300"/>
                </a:lnTo>
                <a:cubicBezTo>
                  <a:pt x="0" y="51216"/>
                  <a:pt x="51216" y="0"/>
                  <a:pt x="114300" y="0"/>
                </a:cubicBezTo>
                <a:close/>
              </a:path>
            </a:pathLst>
          </a:custGeom>
          <a:solidFill>
            <a:srgbClr val="1A3C34"/>
          </a:solidFill>
          <a:ln/>
        </p:spPr>
      </p:sp>
      <p:sp>
        <p:nvSpPr>
          <p:cNvPr id="6" name="Text 4"/>
          <p:cNvSpPr/>
          <p:nvPr/>
        </p:nvSpPr>
        <p:spPr>
          <a:xfrm>
            <a:off x="576263" y="1409700"/>
            <a:ext cx="3990975" cy="190500"/>
          </a:xfrm>
          <a:prstGeom prst="rect">
            <a:avLst/>
          </a:prstGeom>
          <a:noFill/>
          <a:ln/>
        </p:spPr>
        <p:txBody>
          <a:bodyPr wrap="square" lIns="0" tIns="0" rIns="0" bIns="0" rtlCol="0" anchor="ctr"/>
          <a:lstStyle/>
          <a:p>
            <a:pPr algn="ctr">
              <a:lnSpc>
                <a:spcPct val="120000"/>
              </a:lnSpc>
            </a:pPr>
            <a:r>
              <a:rPr lang="en-US" sz="1050" dirty="0">
                <a:solidFill>
                  <a:srgbClr val="FFFFFF">
                    <a:alpha val="80000"/>
                  </a:srgbClr>
                </a:solidFill>
                <a:latin typeface="MiSans" pitchFamily="34" charset="0"/>
                <a:ea typeface="MiSans" pitchFamily="34" charset="-122"/>
                <a:cs typeface="MiSans" pitchFamily="34" charset="-120"/>
              </a:rPr>
              <a:t>Total Alokasi 2025</a:t>
            </a:r>
            <a:endParaRPr lang="en-US" sz="1600" dirty="0"/>
          </a:p>
        </p:txBody>
      </p:sp>
      <p:sp>
        <p:nvSpPr>
          <p:cNvPr id="7" name="Text 5"/>
          <p:cNvSpPr/>
          <p:nvPr/>
        </p:nvSpPr>
        <p:spPr>
          <a:xfrm>
            <a:off x="495300" y="1676400"/>
            <a:ext cx="4152900" cy="457200"/>
          </a:xfrm>
          <a:prstGeom prst="rect">
            <a:avLst/>
          </a:prstGeom>
          <a:noFill/>
          <a:ln/>
        </p:spPr>
        <p:txBody>
          <a:bodyPr wrap="square" lIns="0" tIns="0" rIns="0" bIns="0" rtlCol="0" anchor="ctr"/>
          <a:lstStyle/>
          <a:p>
            <a:pPr algn="ctr">
              <a:lnSpc>
                <a:spcPct val="80000"/>
              </a:lnSpc>
            </a:pPr>
            <a:r>
              <a:rPr lang="en-US" sz="3600" dirty="0">
                <a:solidFill>
                  <a:srgbClr val="D4A017"/>
                </a:solidFill>
                <a:latin typeface="Noto Sans SC" pitchFamily="34" charset="0"/>
                <a:ea typeface="Noto Sans SC" pitchFamily="34" charset="-122"/>
                <a:cs typeface="Noto Sans SC" pitchFamily="34" charset="-120"/>
              </a:rPr>
              <a:t>Rp 7.150 M</a:t>
            </a:r>
            <a:endParaRPr lang="en-US" sz="1600" dirty="0"/>
          </a:p>
        </p:txBody>
      </p:sp>
      <p:sp>
        <p:nvSpPr>
          <p:cNvPr id="8" name="Text 6"/>
          <p:cNvSpPr/>
          <p:nvPr/>
        </p:nvSpPr>
        <p:spPr>
          <a:xfrm>
            <a:off x="566738" y="2209800"/>
            <a:ext cx="4010025" cy="266700"/>
          </a:xfrm>
          <a:prstGeom prst="rect">
            <a:avLst/>
          </a:prstGeom>
          <a:noFill/>
          <a:ln/>
        </p:spPr>
        <p:txBody>
          <a:bodyPr wrap="square" lIns="0" tIns="0" rIns="0" bIns="0" rtlCol="0" anchor="ctr"/>
          <a:lstStyle/>
          <a:p>
            <a:pPr algn="ctr">
              <a:lnSpc>
                <a:spcPct val="130000"/>
              </a:lnSpc>
            </a:pPr>
            <a:r>
              <a:rPr lang="en-US" sz="1350" dirty="0">
                <a:solidFill>
                  <a:srgbClr val="FFFFFF">
                    <a:alpha val="90000"/>
                  </a:srgbClr>
                </a:solidFill>
                <a:latin typeface="MiSans" pitchFamily="34" charset="0"/>
                <a:ea typeface="MiSans" pitchFamily="34" charset="-122"/>
                <a:cs typeface="MiSans" pitchFamily="34" charset="-120"/>
              </a:rPr>
              <a:t>Miliar Rupiah</a:t>
            </a:r>
            <a:endParaRPr lang="en-US" sz="1600" dirty="0"/>
          </a:p>
        </p:txBody>
      </p:sp>
      <p:sp>
        <p:nvSpPr>
          <p:cNvPr id="9" name="Shape 7"/>
          <p:cNvSpPr/>
          <p:nvPr/>
        </p:nvSpPr>
        <p:spPr>
          <a:xfrm>
            <a:off x="390525" y="2867025"/>
            <a:ext cx="4362450" cy="1543050"/>
          </a:xfrm>
          <a:custGeom>
            <a:avLst/>
            <a:gdLst/>
            <a:ahLst/>
            <a:cxnLst/>
            <a:rect l="l" t="t" r="r" b="b"/>
            <a:pathLst>
              <a:path w="4362450" h="1543050">
                <a:moveTo>
                  <a:pt x="114294" y="0"/>
                </a:moveTo>
                <a:lnTo>
                  <a:pt x="4248156" y="0"/>
                </a:lnTo>
                <a:cubicBezTo>
                  <a:pt x="4311237" y="0"/>
                  <a:pt x="4362450" y="51213"/>
                  <a:pt x="4362450" y="114294"/>
                </a:cubicBezTo>
                <a:lnTo>
                  <a:pt x="4362450" y="1428756"/>
                </a:lnTo>
                <a:cubicBezTo>
                  <a:pt x="4362450" y="1491837"/>
                  <a:pt x="4311237" y="1543050"/>
                  <a:pt x="4248156" y="1543050"/>
                </a:cubicBezTo>
                <a:lnTo>
                  <a:pt x="114294" y="1543050"/>
                </a:lnTo>
                <a:cubicBezTo>
                  <a:pt x="51213" y="1543050"/>
                  <a:pt x="0" y="1491837"/>
                  <a:pt x="0" y="1428756"/>
                </a:cubicBezTo>
                <a:lnTo>
                  <a:pt x="0" y="114294"/>
                </a:lnTo>
                <a:cubicBezTo>
                  <a:pt x="0" y="51213"/>
                  <a:pt x="51213" y="0"/>
                  <a:pt x="114294" y="0"/>
                </a:cubicBezTo>
                <a:close/>
              </a:path>
            </a:pathLst>
          </a:custGeom>
          <a:solidFill>
            <a:srgbClr val="FFFFFF"/>
          </a:solidFill>
          <a:ln w="25400">
            <a:solidFill>
              <a:srgbClr val="52B788"/>
            </a:solidFill>
            <a:prstDash val="solid"/>
          </a:ln>
          <a:effectLst>
            <a:outerShdw sx="100000" sy="100000" kx="0" ky="0" algn="bl" rotWithShape="0" blurRad="142875" dist="95250" dir="5400000">
              <a:srgbClr val="000000">
                <a:alpha val="10196"/>
              </a:srgbClr>
            </a:outerShdw>
          </a:effectLst>
        </p:spPr>
      </p:sp>
      <p:sp>
        <p:nvSpPr>
          <p:cNvPr id="10" name="Text 8"/>
          <p:cNvSpPr/>
          <p:nvPr/>
        </p:nvSpPr>
        <p:spPr>
          <a:xfrm>
            <a:off x="595313" y="3105150"/>
            <a:ext cx="3952875" cy="190500"/>
          </a:xfrm>
          <a:prstGeom prst="rect">
            <a:avLst/>
          </a:prstGeom>
          <a:noFill/>
          <a:ln/>
        </p:spPr>
        <p:txBody>
          <a:bodyPr wrap="square" lIns="0" tIns="0" rIns="0" bIns="0" rtlCol="0" anchor="ctr"/>
          <a:lstStyle/>
          <a:p>
            <a:pPr algn="ctr">
              <a:lnSpc>
                <a:spcPct val="120000"/>
              </a:lnSpc>
            </a:pPr>
            <a:r>
              <a:rPr lang="en-US" sz="1050" dirty="0">
                <a:solidFill>
                  <a:srgbClr val="6B7280"/>
                </a:solidFill>
                <a:latin typeface="MiSans" pitchFamily="34" charset="0"/>
                <a:ea typeface="MiSans" pitchFamily="34" charset="-122"/>
                <a:cs typeface="MiSans" pitchFamily="34" charset="-120"/>
              </a:rPr>
              <a:t>Realisasi</a:t>
            </a:r>
            <a:endParaRPr lang="en-US" sz="1600" dirty="0"/>
          </a:p>
        </p:txBody>
      </p:sp>
      <p:sp>
        <p:nvSpPr>
          <p:cNvPr id="11" name="Text 9"/>
          <p:cNvSpPr/>
          <p:nvPr/>
        </p:nvSpPr>
        <p:spPr>
          <a:xfrm>
            <a:off x="514350" y="3371850"/>
            <a:ext cx="4114800" cy="457200"/>
          </a:xfrm>
          <a:prstGeom prst="rect">
            <a:avLst/>
          </a:prstGeom>
          <a:noFill/>
          <a:ln/>
        </p:spPr>
        <p:txBody>
          <a:bodyPr wrap="square" lIns="0" tIns="0" rIns="0" bIns="0" rtlCol="0" anchor="ctr"/>
          <a:lstStyle/>
          <a:p>
            <a:pPr algn="ctr">
              <a:lnSpc>
                <a:spcPct val="80000"/>
              </a:lnSpc>
            </a:pPr>
            <a:r>
              <a:rPr lang="en-US" sz="3600" dirty="0">
                <a:solidFill>
                  <a:srgbClr val="52B788"/>
                </a:solidFill>
                <a:latin typeface="Noto Sans SC" pitchFamily="34" charset="0"/>
                <a:ea typeface="Noto Sans SC" pitchFamily="34" charset="-122"/>
                <a:cs typeface="Noto Sans SC" pitchFamily="34" charset="-120"/>
              </a:rPr>
              <a:t>Rp 1.805 M</a:t>
            </a:r>
            <a:endParaRPr lang="en-US" sz="1600" dirty="0"/>
          </a:p>
        </p:txBody>
      </p:sp>
      <p:sp>
        <p:nvSpPr>
          <p:cNvPr id="12" name="Text 10"/>
          <p:cNvSpPr/>
          <p:nvPr/>
        </p:nvSpPr>
        <p:spPr>
          <a:xfrm>
            <a:off x="585788" y="3905250"/>
            <a:ext cx="3971925" cy="266700"/>
          </a:xfrm>
          <a:prstGeom prst="rect">
            <a:avLst/>
          </a:prstGeom>
          <a:noFill/>
          <a:ln/>
        </p:spPr>
        <p:txBody>
          <a:bodyPr wrap="square" lIns="0" tIns="0" rIns="0" bIns="0" rtlCol="0" anchor="ctr"/>
          <a:lstStyle/>
          <a:p>
            <a:pPr algn="ctr">
              <a:lnSpc>
                <a:spcPct val="130000"/>
              </a:lnSpc>
            </a:pPr>
            <a:r>
              <a:rPr lang="en-US" sz="1350" b="1" dirty="0">
                <a:solidFill>
                  <a:srgbClr val="1C1C1C"/>
                </a:solidFill>
                <a:latin typeface="MiSans" pitchFamily="34" charset="0"/>
                <a:ea typeface="MiSans" pitchFamily="34" charset="-122"/>
                <a:cs typeface="MiSans" pitchFamily="34" charset="-120"/>
              </a:rPr>
              <a:t>25.2%</a:t>
            </a:r>
            <a:endParaRPr lang="en-US" sz="1600" dirty="0"/>
          </a:p>
        </p:txBody>
      </p:sp>
      <p:sp>
        <p:nvSpPr>
          <p:cNvPr id="13" name="Shape 11"/>
          <p:cNvSpPr/>
          <p:nvPr/>
        </p:nvSpPr>
        <p:spPr>
          <a:xfrm>
            <a:off x="385763" y="4576763"/>
            <a:ext cx="4371975" cy="828675"/>
          </a:xfrm>
          <a:custGeom>
            <a:avLst/>
            <a:gdLst/>
            <a:ahLst/>
            <a:cxnLst/>
            <a:rect l="l" t="t" r="r" b="b"/>
            <a:pathLst>
              <a:path w="4371975" h="828675">
                <a:moveTo>
                  <a:pt x="114299" y="0"/>
                </a:moveTo>
                <a:lnTo>
                  <a:pt x="4257676" y="0"/>
                </a:lnTo>
                <a:cubicBezTo>
                  <a:pt x="4320802" y="0"/>
                  <a:pt x="4371975" y="51173"/>
                  <a:pt x="4371975" y="114299"/>
                </a:cubicBezTo>
                <a:lnTo>
                  <a:pt x="4371975" y="714376"/>
                </a:lnTo>
                <a:cubicBezTo>
                  <a:pt x="4371975" y="777502"/>
                  <a:pt x="4320802" y="828675"/>
                  <a:pt x="4257676" y="828675"/>
                </a:cubicBezTo>
                <a:lnTo>
                  <a:pt x="114299" y="828675"/>
                </a:lnTo>
                <a:cubicBezTo>
                  <a:pt x="51173" y="828675"/>
                  <a:pt x="0" y="777502"/>
                  <a:pt x="0" y="714376"/>
                </a:cubicBezTo>
                <a:lnTo>
                  <a:pt x="0" y="114299"/>
                </a:lnTo>
                <a:cubicBezTo>
                  <a:pt x="0" y="51173"/>
                  <a:pt x="51173" y="0"/>
                  <a:pt x="114299" y="0"/>
                </a:cubicBezTo>
                <a:close/>
              </a:path>
            </a:pathLst>
          </a:custGeom>
          <a:solidFill>
            <a:srgbClr val="F7F5F0"/>
          </a:solidFill>
          <a:ln w="12700">
            <a:solidFill>
              <a:srgbClr val="D4A017"/>
            </a:solidFill>
            <a:prstDash val="solid"/>
          </a:ln>
        </p:spPr>
      </p:sp>
      <p:sp>
        <p:nvSpPr>
          <p:cNvPr id="14" name="Shape 12"/>
          <p:cNvSpPr/>
          <p:nvPr/>
        </p:nvSpPr>
        <p:spPr>
          <a:xfrm>
            <a:off x="657076" y="4814888"/>
            <a:ext cx="133350" cy="133350"/>
          </a:xfrm>
          <a:custGeom>
            <a:avLst/>
            <a:gdLst/>
            <a:ahLst/>
            <a:cxnLst/>
            <a:rect l="l" t="t" r="r" b="b"/>
            <a:pathLst>
              <a:path w="133350" h="133350">
                <a:moveTo>
                  <a:pt x="66675" y="133350"/>
                </a:moveTo>
                <a:cubicBezTo>
                  <a:pt x="103474" y="133350"/>
                  <a:pt x="133350" y="103474"/>
                  <a:pt x="133350" y="66675"/>
                </a:cubicBezTo>
                <a:cubicBezTo>
                  <a:pt x="133350" y="29876"/>
                  <a:pt x="103474" y="0"/>
                  <a:pt x="66675" y="0"/>
                </a:cubicBezTo>
                <a:cubicBezTo>
                  <a:pt x="29876" y="0"/>
                  <a:pt x="0" y="29876"/>
                  <a:pt x="0" y="66675"/>
                </a:cubicBezTo>
                <a:cubicBezTo>
                  <a:pt x="0" y="103474"/>
                  <a:pt x="29876" y="133350"/>
                  <a:pt x="66675" y="133350"/>
                </a:cubicBezTo>
                <a:close/>
                <a:moveTo>
                  <a:pt x="58341" y="41672"/>
                </a:moveTo>
                <a:cubicBezTo>
                  <a:pt x="58341" y="37072"/>
                  <a:pt x="62075" y="33337"/>
                  <a:pt x="66675" y="33337"/>
                </a:cubicBezTo>
                <a:cubicBezTo>
                  <a:pt x="71275" y="33337"/>
                  <a:pt x="75009" y="37072"/>
                  <a:pt x="75009" y="41672"/>
                </a:cubicBezTo>
                <a:cubicBezTo>
                  <a:pt x="75009" y="46272"/>
                  <a:pt x="71275" y="50006"/>
                  <a:pt x="66675" y="50006"/>
                </a:cubicBezTo>
                <a:cubicBezTo>
                  <a:pt x="62075" y="50006"/>
                  <a:pt x="58341" y="46272"/>
                  <a:pt x="58341" y="41672"/>
                </a:cubicBezTo>
                <a:close/>
                <a:moveTo>
                  <a:pt x="56257" y="58341"/>
                </a:moveTo>
                <a:lnTo>
                  <a:pt x="68759" y="58341"/>
                </a:lnTo>
                <a:cubicBezTo>
                  <a:pt x="72223" y="58341"/>
                  <a:pt x="75009" y="61127"/>
                  <a:pt x="75009" y="64591"/>
                </a:cubicBezTo>
                <a:lnTo>
                  <a:pt x="75009" y="87511"/>
                </a:lnTo>
                <a:lnTo>
                  <a:pt x="77093" y="87511"/>
                </a:lnTo>
                <a:cubicBezTo>
                  <a:pt x="80557" y="87511"/>
                  <a:pt x="83344" y="90298"/>
                  <a:pt x="83344" y="93762"/>
                </a:cubicBezTo>
                <a:cubicBezTo>
                  <a:pt x="83344" y="97226"/>
                  <a:pt x="80557" y="100013"/>
                  <a:pt x="77093" y="100013"/>
                </a:cubicBezTo>
                <a:lnTo>
                  <a:pt x="56257" y="100013"/>
                </a:lnTo>
                <a:cubicBezTo>
                  <a:pt x="52793" y="100013"/>
                  <a:pt x="50006" y="97226"/>
                  <a:pt x="50006" y="93762"/>
                </a:cubicBezTo>
                <a:cubicBezTo>
                  <a:pt x="50006" y="90298"/>
                  <a:pt x="52793" y="87511"/>
                  <a:pt x="56257" y="87511"/>
                </a:cubicBezTo>
                <a:lnTo>
                  <a:pt x="62508" y="87511"/>
                </a:lnTo>
                <a:lnTo>
                  <a:pt x="62508" y="70842"/>
                </a:lnTo>
                <a:lnTo>
                  <a:pt x="56257" y="70842"/>
                </a:lnTo>
                <a:cubicBezTo>
                  <a:pt x="52793" y="70842"/>
                  <a:pt x="50006" y="68055"/>
                  <a:pt x="50006" y="64591"/>
                </a:cubicBezTo>
                <a:cubicBezTo>
                  <a:pt x="50006" y="61127"/>
                  <a:pt x="52793" y="58341"/>
                  <a:pt x="56257" y="58341"/>
                </a:cubicBezTo>
                <a:close/>
              </a:path>
            </a:pathLst>
          </a:custGeom>
          <a:solidFill>
            <a:srgbClr val="D4A017"/>
          </a:solidFill>
          <a:ln/>
        </p:spPr>
      </p:sp>
      <p:sp>
        <p:nvSpPr>
          <p:cNvPr id="15" name="Text 13"/>
          <p:cNvSpPr/>
          <p:nvPr/>
        </p:nvSpPr>
        <p:spPr>
          <a:xfrm>
            <a:off x="776288" y="4772025"/>
            <a:ext cx="3819525" cy="438150"/>
          </a:xfrm>
          <a:prstGeom prst="rect">
            <a:avLst/>
          </a:prstGeom>
          <a:noFill/>
          <a:ln/>
        </p:spPr>
        <p:txBody>
          <a:bodyPr wrap="square" lIns="0" tIns="0" rIns="0" bIns="0" rtlCol="0" anchor="ctr"/>
          <a:lstStyle/>
          <a:p>
            <a:pPr algn="ctr">
              <a:lnSpc>
                <a:spcPct val="140000"/>
              </a:lnSpc>
            </a:pPr>
            <a:r>
              <a:rPr lang="en-US" sz="1050" b="1" dirty="0">
                <a:solidFill>
                  <a:srgbClr val="1C1C1C"/>
                </a:solidFill>
                <a:latin typeface="MiSans" pitchFamily="34" charset="0"/>
                <a:ea typeface="MiSans" pitchFamily="34" charset="-122"/>
                <a:cs typeface="MiSans" pitchFamily="34" charset="-120"/>
              </a:rPr>
              <a:t>Data per 2025</a:t>
            </a:r>
            <a:pPr algn="ctr">
              <a:lnSpc>
                <a:spcPct val="140000"/>
              </a:lnSpc>
            </a:pPr>
            <a:r>
              <a:rPr lang="en-US" sz="1050" dirty="0">
                <a:solidFill>
                  <a:srgbClr val="1C1C1C"/>
                </a:solidFill>
                <a:latin typeface="MiSans" pitchFamily="34" charset="0"/>
                <a:ea typeface="MiSans" pitchFamily="34" charset="-122"/>
                <a:cs typeface="MiSans" pitchFamily="34" charset="-120"/>
              </a:rPr>
              <a:t> — Transparansi adalah komitmen kami untuk akuntabilitas publik</a:t>
            </a:r>
            <a:endParaRPr lang="en-US" sz="1600" dirty="0"/>
          </a:p>
        </p:txBody>
      </p:sp>
      <p:sp>
        <p:nvSpPr>
          <p:cNvPr id="16" name="Shape 14"/>
          <p:cNvSpPr/>
          <p:nvPr/>
        </p:nvSpPr>
        <p:spPr>
          <a:xfrm>
            <a:off x="4972050" y="381000"/>
            <a:ext cx="6838950" cy="1257300"/>
          </a:xfrm>
          <a:custGeom>
            <a:avLst/>
            <a:gdLst/>
            <a:ahLst/>
            <a:cxnLst/>
            <a:rect l="l" t="t" r="r" b="b"/>
            <a:pathLst>
              <a:path w="6838950" h="1257300">
                <a:moveTo>
                  <a:pt x="38100" y="0"/>
                </a:moveTo>
                <a:lnTo>
                  <a:pt x="6724649" y="0"/>
                </a:lnTo>
                <a:cubicBezTo>
                  <a:pt x="6787733" y="0"/>
                  <a:pt x="6838950" y="51217"/>
                  <a:pt x="6838950" y="114301"/>
                </a:cubicBezTo>
                <a:lnTo>
                  <a:pt x="6838950" y="1142999"/>
                </a:lnTo>
                <a:cubicBezTo>
                  <a:pt x="6838950" y="1206083"/>
                  <a:pt x="6787733" y="1257300"/>
                  <a:pt x="6724649" y="1257300"/>
                </a:cubicBezTo>
                <a:lnTo>
                  <a:pt x="38100" y="1257300"/>
                </a:lnTo>
                <a:cubicBezTo>
                  <a:pt x="17072" y="1257300"/>
                  <a:pt x="0" y="1240228"/>
                  <a:pt x="0" y="1219200"/>
                </a:cubicBezTo>
                <a:lnTo>
                  <a:pt x="0" y="38100"/>
                </a:lnTo>
                <a:cubicBezTo>
                  <a:pt x="0" y="17072"/>
                  <a:pt x="17072" y="0"/>
                  <a:pt x="38100" y="0"/>
                </a:cubicBezTo>
                <a:close/>
              </a:path>
            </a:pathLst>
          </a:custGeom>
          <a:solidFill>
            <a:srgbClr val="FFFFFF"/>
          </a:solidFill>
          <a:ln/>
          <a:effectLst>
            <a:outerShdw sx="100000" sy="100000" kx="0" ky="0" algn="bl" rotWithShape="0" blurRad="57150" dist="38100" dir="5400000">
              <a:srgbClr val="000000">
                <a:alpha val="10196"/>
              </a:srgbClr>
            </a:outerShdw>
          </a:effectLst>
        </p:spPr>
      </p:sp>
      <p:sp>
        <p:nvSpPr>
          <p:cNvPr id="17" name="Shape 15"/>
          <p:cNvSpPr/>
          <p:nvPr/>
        </p:nvSpPr>
        <p:spPr>
          <a:xfrm>
            <a:off x="4972050" y="381000"/>
            <a:ext cx="38100" cy="1257300"/>
          </a:xfrm>
          <a:custGeom>
            <a:avLst/>
            <a:gdLst/>
            <a:ahLst/>
            <a:cxnLst/>
            <a:rect l="l" t="t" r="r" b="b"/>
            <a:pathLst>
              <a:path w="38100" h="1257300">
                <a:moveTo>
                  <a:pt x="38100" y="0"/>
                </a:moveTo>
                <a:lnTo>
                  <a:pt x="38100" y="0"/>
                </a:lnTo>
                <a:lnTo>
                  <a:pt x="38100" y="1257300"/>
                </a:lnTo>
                <a:lnTo>
                  <a:pt x="38100" y="1257300"/>
                </a:lnTo>
                <a:cubicBezTo>
                  <a:pt x="17072" y="1257300"/>
                  <a:pt x="0" y="1240228"/>
                  <a:pt x="0" y="1219200"/>
                </a:cubicBezTo>
                <a:lnTo>
                  <a:pt x="0" y="38100"/>
                </a:lnTo>
                <a:cubicBezTo>
                  <a:pt x="0" y="17072"/>
                  <a:pt x="17072" y="0"/>
                  <a:pt x="38100" y="0"/>
                </a:cubicBezTo>
                <a:close/>
              </a:path>
            </a:pathLst>
          </a:custGeom>
          <a:solidFill>
            <a:srgbClr val="2D6A4F"/>
          </a:solidFill>
          <a:ln/>
        </p:spPr>
      </p:sp>
      <p:sp>
        <p:nvSpPr>
          <p:cNvPr id="18" name="Shape 16"/>
          <p:cNvSpPr/>
          <p:nvPr/>
        </p:nvSpPr>
        <p:spPr>
          <a:xfrm>
            <a:off x="5143500" y="590550"/>
            <a:ext cx="381000" cy="381000"/>
          </a:xfrm>
          <a:custGeom>
            <a:avLst/>
            <a:gdLst/>
            <a:ahLst/>
            <a:cxnLst/>
            <a:rect l="l" t="t" r="r" b="b"/>
            <a:pathLst>
              <a:path w="381000" h="381000">
                <a:moveTo>
                  <a:pt x="76200" y="0"/>
                </a:moveTo>
                <a:lnTo>
                  <a:pt x="304800" y="0"/>
                </a:lnTo>
                <a:cubicBezTo>
                  <a:pt x="346856" y="0"/>
                  <a:pt x="381000" y="34144"/>
                  <a:pt x="381000" y="76200"/>
                </a:cubicBezTo>
                <a:lnTo>
                  <a:pt x="381000" y="304800"/>
                </a:lnTo>
                <a:cubicBezTo>
                  <a:pt x="381000" y="346856"/>
                  <a:pt x="346856" y="381000"/>
                  <a:pt x="304800" y="381000"/>
                </a:cubicBezTo>
                <a:lnTo>
                  <a:pt x="76200" y="381000"/>
                </a:lnTo>
                <a:cubicBezTo>
                  <a:pt x="34144" y="381000"/>
                  <a:pt x="0" y="346856"/>
                  <a:pt x="0" y="304800"/>
                </a:cubicBezTo>
                <a:lnTo>
                  <a:pt x="0" y="76200"/>
                </a:lnTo>
                <a:cubicBezTo>
                  <a:pt x="0" y="34144"/>
                  <a:pt x="34144" y="0"/>
                  <a:pt x="76200" y="0"/>
                </a:cubicBezTo>
                <a:close/>
              </a:path>
            </a:pathLst>
          </a:custGeom>
          <a:solidFill>
            <a:srgbClr val="2D6A4F"/>
          </a:solidFill>
          <a:ln/>
        </p:spPr>
      </p:sp>
      <p:sp>
        <p:nvSpPr>
          <p:cNvPr id="19" name="Shape 17"/>
          <p:cNvSpPr/>
          <p:nvPr/>
        </p:nvSpPr>
        <p:spPr>
          <a:xfrm>
            <a:off x="5248275" y="704850"/>
            <a:ext cx="171450" cy="152400"/>
          </a:xfrm>
          <a:custGeom>
            <a:avLst/>
            <a:gdLst/>
            <a:ahLst/>
            <a:cxnLst/>
            <a:rect l="l" t="t" r="r" b="b"/>
            <a:pathLst>
              <a:path w="171450" h="152400">
                <a:moveTo>
                  <a:pt x="95250" y="0"/>
                </a:moveTo>
                <a:cubicBezTo>
                  <a:pt x="84743" y="0"/>
                  <a:pt x="76200" y="8543"/>
                  <a:pt x="76200" y="19050"/>
                </a:cubicBezTo>
                <a:lnTo>
                  <a:pt x="76200" y="28575"/>
                </a:lnTo>
                <a:lnTo>
                  <a:pt x="61912" y="28575"/>
                </a:lnTo>
                <a:lnTo>
                  <a:pt x="61912" y="7144"/>
                </a:lnTo>
                <a:cubicBezTo>
                  <a:pt x="61912" y="3185"/>
                  <a:pt x="58728" y="0"/>
                  <a:pt x="54769" y="0"/>
                </a:cubicBezTo>
                <a:cubicBezTo>
                  <a:pt x="50810" y="0"/>
                  <a:pt x="47625" y="3185"/>
                  <a:pt x="47625" y="7144"/>
                </a:cubicBezTo>
                <a:lnTo>
                  <a:pt x="47625" y="28575"/>
                </a:lnTo>
                <a:lnTo>
                  <a:pt x="28575" y="28575"/>
                </a:lnTo>
                <a:lnTo>
                  <a:pt x="28575" y="7144"/>
                </a:lnTo>
                <a:cubicBezTo>
                  <a:pt x="28575" y="3185"/>
                  <a:pt x="25390" y="0"/>
                  <a:pt x="21431" y="0"/>
                </a:cubicBezTo>
                <a:cubicBezTo>
                  <a:pt x="17472" y="0"/>
                  <a:pt x="14288" y="3185"/>
                  <a:pt x="14288" y="7144"/>
                </a:cubicBezTo>
                <a:lnTo>
                  <a:pt x="14288" y="29170"/>
                </a:lnTo>
                <a:cubicBezTo>
                  <a:pt x="6072" y="31284"/>
                  <a:pt x="0" y="38755"/>
                  <a:pt x="0" y="47625"/>
                </a:cubicBezTo>
                <a:lnTo>
                  <a:pt x="0" y="133350"/>
                </a:lnTo>
                <a:cubicBezTo>
                  <a:pt x="0" y="143857"/>
                  <a:pt x="8543" y="152400"/>
                  <a:pt x="19050" y="152400"/>
                </a:cubicBezTo>
                <a:lnTo>
                  <a:pt x="152400" y="152400"/>
                </a:lnTo>
                <a:cubicBezTo>
                  <a:pt x="162907" y="152400"/>
                  <a:pt x="171450" y="143857"/>
                  <a:pt x="171450" y="133350"/>
                </a:cubicBezTo>
                <a:lnTo>
                  <a:pt x="171450" y="76200"/>
                </a:lnTo>
                <a:cubicBezTo>
                  <a:pt x="171450" y="65693"/>
                  <a:pt x="162907" y="57150"/>
                  <a:pt x="152400" y="57150"/>
                </a:cubicBezTo>
                <a:lnTo>
                  <a:pt x="133350" y="57150"/>
                </a:lnTo>
                <a:lnTo>
                  <a:pt x="133350" y="19050"/>
                </a:lnTo>
                <a:cubicBezTo>
                  <a:pt x="133350" y="8543"/>
                  <a:pt x="124807" y="0"/>
                  <a:pt x="114300" y="0"/>
                </a:cubicBezTo>
                <a:lnTo>
                  <a:pt x="95250" y="0"/>
                </a:lnTo>
                <a:close/>
                <a:moveTo>
                  <a:pt x="114300" y="33338"/>
                </a:moveTo>
                <a:lnTo>
                  <a:pt x="114300" y="42863"/>
                </a:lnTo>
                <a:cubicBezTo>
                  <a:pt x="114300" y="45482"/>
                  <a:pt x="112157" y="47625"/>
                  <a:pt x="109537" y="47625"/>
                </a:cubicBezTo>
                <a:lnTo>
                  <a:pt x="100013" y="47625"/>
                </a:lnTo>
                <a:cubicBezTo>
                  <a:pt x="97393" y="47625"/>
                  <a:pt x="95250" y="45482"/>
                  <a:pt x="95250" y="42863"/>
                </a:cubicBezTo>
                <a:lnTo>
                  <a:pt x="95250" y="33338"/>
                </a:lnTo>
                <a:cubicBezTo>
                  <a:pt x="95250" y="30718"/>
                  <a:pt x="97393" y="28575"/>
                  <a:pt x="100013" y="28575"/>
                </a:cubicBezTo>
                <a:lnTo>
                  <a:pt x="109537" y="28575"/>
                </a:lnTo>
                <a:cubicBezTo>
                  <a:pt x="112157" y="28575"/>
                  <a:pt x="114300" y="30718"/>
                  <a:pt x="114300" y="33338"/>
                </a:cubicBezTo>
                <a:close/>
                <a:moveTo>
                  <a:pt x="109537" y="57150"/>
                </a:moveTo>
                <a:cubicBezTo>
                  <a:pt x="112157" y="57150"/>
                  <a:pt x="114300" y="59293"/>
                  <a:pt x="114300" y="61912"/>
                </a:cubicBezTo>
                <a:lnTo>
                  <a:pt x="114300" y="71438"/>
                </a:lnTo>
                <a:cubicBezTo>
                  <a:pt x="114300" y="74057"/>
                  <a:pt x="112157" y="76200"/>
                  <a:pt x="109537" y="76200"/>
                </a:cubicBezTo>
                <a:lnTo>
                  <a:pt x="100013" y="76200"/>
                </a:lnTo>
                <a:cubicBezTo>
                  <a:pt x="97393" y="76200"/>
                  <a:pt x="95250" y="74057"/>
                  <a:pt x="95250" y="71438"/>
                </a:cubicBezTo>
                <a:lnTo>
                  <a:pt x="95250" y="61912"/>
                </a:lnTo>
                <a:cubicBezTo>
                  <a:pt x="95250" y="59293"/>
                  <a:pt x="97393" y="57150"/>
                  <a:pt x="100013" y="57150"/>
                </a:cubicBezTo>
                <a:lnTo>
                  <a:pt x="109537" y="57150"/>
                </a:lnTo>
                <a:close/>
                <a:moveTo>
                  <a:pt x="114300" y="90488"/>
                </a:moveTo>
                <a:lnTo>
                  <a:pt x="114300" y="100013"/>
                </a:lnTo>
                <a:cubicBezTo>
                  <a:pt x="114300" y="102632"/>
                  <a:pt x="112157" y="104775"/>
                  <a:pt x="109537" y="104775"/>
                </a:cubicBezTo>
                <a:lnTo>
                  <a:pt x="100013" y="104775"/>
                </a:lnTo>
                <a:cubicBezTo>
                  <a:pt x="97393" y="104775"/>
                  <a:pt x="95250" y="102632"/>
                  <a:pt x="95250" y="100013"/>
                </a:cubicBezTo>
                <a:lnTo>
                  <a:pt x="95250" y="90488"/>
                </a:lnTo>
                <a:cubicBezTo>
                  <a:pt x="95250" y="87868"/>
                  <a:pt x="97393" y="85725"/>
                  <a:pt x="100013" y="85725"/>
                </a:cubicBezTo>
                <a:lnTo>
                  <a:pt x="109537" y="85725"/>
                </a:lnTo>
                <a:cubicBezTo>
                  <a:pt x="112157" y="85725"/>
                  <a:pt x="114300" y="87868"/>
                  <a:pt x="114300" y="90488"/>
                </a:cubicBezTo>
                <a:close/>
                <a:moveTo>
                  <a:pt x="147638" y="85725"/>
                </a:moveTo>
                <a:cubicBezTo>
                  <a:pt x="150257" y="85725"/>
                  <a:pt x="152400" y="87868"/>
                  <a:pt x="152400" y="90488"/>
                </a:cubicBezTo>
                <a:lnTo>
                  <a:pt x="152400" y="100013"/>
                </a:lnTo>
                <a:cubicBezTo>
                  <a:pt x="152400" y="102632"/>
                  <a:pt x="150257" y="104775"/>
                  <a:pt x="147638" y="104775"/>
                </a:cubicBezTo>
                <a:lnTo>
                  <a:pt x="138113" y="104775"/>
                </a:lnTo>
                <a:cubicBezTo>
                  <a:pt x="135493" y="104775"/>
                  <a:pt x="133350" y="102632"/>
                  <a:pt x="133350" y="100013"/>
                </a:cubicBezTo>
                <a:lnTo>
                  <a:pt x="133350" y="90488"/>
                </a:lnTo>
                <a:cubicBezTo>
                  <a:pt x="133350" y="87868"/>
                  <a:pt x="135493" y="85725"/>
                  <a:pt x="138113" y="85725"/>
                </a:cubicBezTo>
                <a:lnTo>
                  <a:pt x="147638" y="85725"/>
                </a:lnTo>
                <a:close/>
                <a:moveTo>
                  <a:pt x="76200" y="90488"/>
                </a:moveTo>
                <a:lnTo>
                  <a:pt x="76200" y="100013"/>
                </a:lnTo>
                <a:cubicBezTo>
                  <a:pt x="76200" y="102632"/>
                  <a:pt x="74057" y="104775"/>
                  <a:pt x="71438" y="104775"/>
                </a:cubicBezTo>
                <a:lnTo>
                  <a:pt x="61912" y="104775"/>
                </a:lnTo>
                <a:cubicBezTo>
                  <a:pt x="59293" y="104775"/>
                  <a:pt x="57150" y="102632"/>
                  <a:pt x="57150" y="100013"/>
                </a:cubicBezTo>
                <a:lnTo>
                  <a:pt x="57150" y="90488"/>
                </a:lnTo>
                <a:cubicBezTo>
                  <a:pt x="57150" y="87868"/>
                  <a:pt x="59293" y="85725"/>
                  <a:pt x="61912" y="85725"/>
                </a:cubicBezTo>
                <a:lnTo>
                  <a:pt x="71438" y="85725"/>
                </a:lnTo>
                <a:cubicBezTo>
                  <a:pt x="74057" y="85725"/>
                  <a:pt x="76200" y="87868"/>
                  <a:pt x="76200" y="90488"/>
                </a:cubicBezTo>
                <a:close/>
                <a:moveTo>
                  <a:pt x="71438" y="57150"/>
                </a:moveTo>
                <a:cubicBezTo>
                  <a:pt x="74057" y="57150"/>
                  <a:pt x="76200" y="59293"/>
                  <a:pt x="76200" y="61912"/>
                </a:cubicBezTo>
                <a:lnTo>
                  <a:pt x="76200" y="71438"/>
                </a:lnTo>
                <a:cubicBezTo>
                  <a:pt x="76200" y="74057"/>
                  <a:pt x="74057" y="76200"/>
                  <a:pt x="71438" y="76200"/>
                </a:cubicBezTo>
                <a:lnTo>
                  <a:pt x="61912" y="76200"/>
                </a:lnTo>
                <a:cubicBezTo>
                  <a:pt x="59293" y="76200"/>
                  <a:pt x="57150" y="74057"/>
                  <a:pt x="57150" y="71438"/>
                </a:cubicBezTo>
                <a:lnTo>
                  <a:pt x="57150" y="61912"/>
                </a:lnTo>
                <a:cubicBezTo>
                  <a:pt x="57150" y="59293"/>
                  <a:pt x="59293" y="57150"/>
                  <a:pt x="61912" y="57150"/>
                </a:cubicBezTo>
                <a:lnTo>
                  <a:pt x="71438" y="57150"/>
                </a:lnTo>
                <a:close/>
                <a:moveTo>
                  <a:pt x="38100" y="90488"/>
                </a:moveTo>
                <a:lnTo>
                  <a:pt x="38100" y="100013"/>
                </a:lnTo>
                <a:cubicBezTo>
                  <a:pt x="38100" y="102632"/>
                  <a:pt x="35957" y="104775"/>
                  <a:pt x="33338" y="104775"/>
                </a:cubicBezTo>
                <a:lnTo>
                  <a:pt x="23813" y="104775"/>
                </a:lnTo>
                <a:cubicBezTo>
                  <a:pt x="21193" y="104775"/>
                  <a:pt x="19050" y="102632"/>
                  <a:pt x="19050" y="100013"/>
                </a:cubicBezTo>
                <a:lnTo>
                  <a:pt x="19050" y="90488"/>
                </a:lnTo>
                <a:cubicBezTo>
                  <a:pt x="19050" y="87868"/>
                  <a:pt x="21193" y="85725"/>
                  <a:pt x="23813" y="85725"/>
                </a:cubicBezTo>
                <a:lnTo>
                  <a:pt x="33338" y="85725"/>
                </a:lnTo>
                <a:cubicBezTo>
                  <a:pt x="35957" y="85725"/>
                  <a:pt x="38100" y="87868"/>
                  <a:pt x="38100" y="90488"/>
                </a:cubicBezTo>
                <a:close/>
                <a:moveTo>
                  <a:pt x="33338" y="57150"/>
                </a:moveTo>
                <a:cubicBezTo>
                  <a:pt x="35957" y="57150"/>
                  <a:pt x="38100" y="59293"/>
                  <a:pt x="38100" y="61912"/>
                </a:cubicBezTo>
                <a:lnTo>
                  <a:pt x="38100" y="71438"/>
                </a:lnTo>
                <a:cubicBezTo>
                  <a:pt x="38100" y="74057"/>
                  <a:pt x="35957" y="76200"/>
                  <a:pt x="33338" y="76200"/>
                </a:cubicBezTo>
                <a:lnTo>
                  <a:pt x="23813" y="76200"/>
                </a:lnTo>
                <a:cubicBezTo>
                  <a:pt x="21193" y="76200"/>
                  <a:pt x="19050" y="74057"/>
                  <a:pt x="19050" y="71438"/>
                </a:cubicBezTo>
                <a:lnTo>
                  <a:pt x="19050" y="61912"/>
                </a:lnTo>
                <a:cubicBezTo>
                  <a:pt x="19050" y="59293"/>
                  <a:pt x="21193" y="57150"/>
                  <a:pt x="23813" y="57150"/>
                </a:cubicBezTo>
                <a:lnTo>
                  <a:pt x="33338" y="57150"/>
                </a:lnTo>
                <a:close/>
              </a:path>
            </a:pathLst>
          </a:custGeom>
          <a:solidFill>
            <a:srgbClr val="FFFFFF"/>
          </a:solidFill>
          <a:ln/>
        </p:spPr>
      </p:sp>
      <p:sp>
        <p:nvSpPr>
          <p:cNvPr id="20" name="Text 18"/>
          <p:cNvSpPr/>
          <p:nvPr/>
        </p:nvSpPr>
        <p:spPr>
          <a:xfrm>
            <a:off x="5638800" y="552450"/>
            <a:ext cx="1238250" cy="266700"/>
          </a:xfrm>
          <a:prstGeom prst="rect">
            <a:avLst/>
          </a:prstGeom>
          <a:noFill/>
          <a:ln/>
        </p:spPr>
        <p:txBody>
          <a:bodyPr wrap="square" lIns="0" tIns="0" rIns="0" bIns="0" rtlCol="0" anchor="ctr"/>
          <a:lstStyle/>
          <a:p>
            <a:pPr>
              <a:lnSpc>
                <a:spcPct val="130000"/>
              </a:lnSpc>
            </a:pPr>
            <a:r>
              <a:rPr lang="en-US" sz="1350" b="1" dirty="0">
                <a:solidFill>
                  <a:srgbClr val="1A3C34"/>
                </a:solidFill>
                <a:latin typeface="MiSans" pitchFamily="34" charset="0"/>
                <a:ea typeface="MiSans" pitchFamily="34" charset="-122"/>
                <a:cs typeface="MiSans" pitchFamily="34" charset="-120"/>
              </a:rPr>
              <a:t>KOTAKU</a:t>
            </a:r>
            <a:endParaRPr lang="en-US" sz="1600" dirty="0"/>
          </a:p>
        </p:txBody>
      </p:sp>
      <p:sp>
        <p:nvSpPr>
          <p:cNvPr id="21" name="Text 19"/>
          <p:cNvSpPr/>
          <p:nvPr/>
        </p:nvSpPr>
        <p:spPr>
          <a:xfrm>
            <a:off x="5638800" y="819150"/>
            <a:ext cx="1219200" cy="190500"/>
          </a:xfrm>
          <a:prstGeom prst="rect">
            <a:avLst/>
          </a:prstGeom>
          <a:noFill/>
          <a:ln/>
        </p:spPr>
        <p:txBody>
          <a:bodyPr wrap="square" lIns="0" tIns="0" rIns="0" bIns="0" rtlCol="0" anchor="ctr"/>
          <a:lstStyle/>
          <a:p>
            <a:pPr>
              <a:lnSpc>
                <a:spcPct val="120000"/>
              </a:lnSpc>
            </a:pPr>
            <a:r>
              <a:rPr lang="en-US" sz="1050" dirty="0">
                <a:solidFill>
                  <a:srgbClr val="6B7280"/>
                </a:solidFill>
                <a:latin typeface="MiSans" pitchFamily="34" charset="0"/>
                <a:ea typeface="MiSans" pitchFamily="34" charset="-122"/>
                <a:cs typeface="MiSans" pitchFamily="34" charset="-120"/>
              </a:rPr>
              <a:t>Kota Tanpa Kumuh</a:t>
            </a:r>
            <a:endParaRPr lang="en-US" sz="1600" dirty="0"/>
          </a:p>
        </p:txBody>
      </p:sp>
      <p:sp>
        <p:nvSpPr>
          <p:cNvPr id="22" name="Text 20"/>
          <p:cNvSpPr/>
          <p:nvPr/>
        </p:nvSpPr>
        <p:spPr>
          <a:xfrm>
            <a:off x="10159752" y="533400"/>
            <a:ext cx="1495425" cy="304800"/>
          </a:xfrm>
          <a:prstGeom prst="rect">
            <a:avLst/>
          </a:prstGeom>
          <a:noFill/>
          <a:ln/>
        </p:spPr>
        <p:txBody>
          <a:bodyPr wrap="square" lIns="0" tIns="0" rIns="0" bIns="0" rtlCol="0" anchor="ctr"/>
          <a:lstStyle/>
          <a:p>
            <a:pPr algn="r">
              <a:lnSpc>
                <a:spcPct val="110000"/>
              </a:lnSpc>
            </a:pPr>
            <a:r>
              <a:rPr lang="en-US" sz="1800" dirty="0">
                <a:solidFill>
                  <a:srgbClr val="1A3C34"/>
                </a:solidFill>
                <a:latin typeface="Noto Sans SC" pitchFamily="34" charset="0"/>
                <a:ea typeface="Noto Sans SC" pitchFamily="34" charset="-122"/>
                <a:cs typeface="Noto Sans SC" pitchFamily="34" charset="-120"/>
              </a:rPr>
              <a:t>Rp 3.800 M</a:t>
            </a:r>
            <a:endParaRPr lang="en-US" sz="1600" dirty="0"/>
          </a:p>
        </p:txBody>
      </p:sp>
      <p:sp>
        <p:nvSpPr>
          <p:cNvPr id="23" name="Text 21"/>
          <p:cNvSpPr/>
          <p:nvPr/>
        </p:nvSpPr>
        <p:spPr>
          <a:xfrm>
            <a:off x="10207377" y="838200"/>
            <a:ext cx="1447800" cy="190500"/>
          </a:xfrm>
          <a:prstGeom prst="rect">
            <a:avLst/>
          </a:prstGeom>
          <a:noFill/>
          <a:ln/>
        </p:spPr>
        <p:txBody>
          <a:bodyPr wrap="square" lIns="0" tIns="0" rIns="0" bIns="0" rtlCol="0" anchor="ctr"/>
          <a:lstStyle/>
          <a:p>
            <a:pPr algn="r">
              <a:lnSpc>
                <a:spcPct val="120000"/>
              </a:lnSpc>
            </a:pPr>
            <a:r>
              <a:rPr lang="en-US" sz="1050" dirty="0">
                <a:solidFill>
                  <a:srgbClr val="6B7280"/>
                </a:solidFill>
                <a:latin typeface="MiSans" pitchFamily="34" charset="0"/>
                <a:ea typeface="MiSans" pitchFamily="34" charset="-122"/>
                <a:cs typeface="MiSans" pitchFamily="34" charset="-120"/>
              </a:rPr>
              <a:t>Alokasi</a:t>
            </a:r>
            <a:endParaRPr lang="en-US" sz="1600" dirty="0"/>
          </a:p>
        </p:txBody>
      </p:sp>
      <p:sp>
        <p:nvSpPr>
          <p:cNvPr id="24" name="Text 22"/>
          <p:cNvSpPr/>
          <p:nvPr/>
        </p:nvSpPr>
        <p:spPr>
          <a:xfrm>
            <a:off x="5143500" y="1143000"/>
            <a:ext cx="1257300" cy="190500"/>
          </a:xfrm>
          <a:prstGeom prst="rect">
            <a:avLst/>
          </a:prstGeom>
          <a:noFill/>
          <a:ln/>
        </p:spPr>
        <p:txBody>
          <a:bodyPr wrap="square" lIns="0" tIns="0" rIns="0" bIns="0" rtlCol="0" anchor="ctr"/>
          <a:lstStyle/>
          <a:p>
            <a:pPr>
              <a:lnSpc>
                <a:spcPct val="120000"/>
              </a:lnSpc>
            </a:pPr>
            <a:r>
              <a:rPr lang="en-US" sz="1050" dirty="0">
                <a:solidFill>
                  <a:srgbClr val="6B7280"/>
                </a:solidFill>
                <a:latin typeface="MiSans" pitchFamily="34" charset="0"/>
                <a:ea typeface="MiSans" pitchFamily="34" charset="-122"/>
                <a:cs typeface="MiSans" pitchFamily="34" charset="-120"/>
              </a:rPr>
              <a:t>Realisasi: Rp 950 M</a:t>
            </a:r>
            <a:endParaRPr lang="en-US" sz="1600" dirty="0"/>
          </a:p>
        </p:txBody>
      </p:sp>
      <p:sp>
        <p:nvSpPr>
          <p:cNvPr id="25" name="Text 23"/>
          <p:cNvSpPr/>
          <p:nvPr/>
        </p:nvSpPr>
        <p:spPr>
          <a:xfrm>
            <a:off x="11391677" y="1143000"/>
            <a:ext cx="333375" cy="190500"/>
          </a:xfrm>
          <a:prstGeom prst="rect">
            <a:avLst/>
          </a:prstGeom>
          <a:noFill/>
          <a:ln/>
        </p:spPr>
        <p:txBody>
          <a:bodyPr wrap="square" lIns="0" tIns="0" rIns="0" bIns="0" rtlCol="0" anchor="ctr"/>
          <a:lstStyle/>
          <a:p>
            <a:pPr>
              <a:lnSpc>
                <a:spcPct val="120000"/>
              </a:lnSpc>
            </a:pPr>
            <a:r>
              <a:rPr lang="en-US" sz="1050" b="1" dirty="0">
                <a:solidFill>
                  <a:srgbClr val="52B788"/>
                </a:solidFill>
                <a:latin typeface="MiSans" pitchFamily="34" charset="0"/>
                <a:ea typeface="MiSans" pitchFamily="34" charset="-122"/>
                <a:cs typeface="MiSans" pitchFamily="34" charset="-120"/>
              </a:rPr>
              <a:t>25%</a:t>
            </a:r>
            <a:endParaRPr lang="en-US" sz="1600" dirty="0"/>
          </a:p>
        </p:txBody>
      </p:sp>
      <p:sp>
        <p:nvSpPr>
          <p:cNvPr id="26" name="Shape 24"/>
          <p:cNvSpPr/>
          <p:nvPr/>
        </p:nvSpPr>
        <p:spPr>
          <a:xfrm>
            <a:off x="5143500" y="1371600"/>
            <a:ext cx="6515100" cy="114300"/>
          </a:xfrm>
          <a:custGeom>
            <a:avLst/>
            <a:gdLst/>
            <a:ahLst/>
            <a:cxnLst/>
            <a:rect l="l" t="t" r="r" b="b"/>
            <a:pathLst>
              <a:path w="6515100" h="114300">
                <a:moveTo>
                  <a:pt x="57150" y="0"/>
                </a:moveTo>
                <a:lnTo>
                  <a:pt x="6457950" y="0"/>
                </a:lnTo>
                <a:cubicBezTo>
                  <a:pt x="6489492" y="0"/>
                  <a:pt x="6515100" y="25608"/>
                  <a:pt x="6515100" y="57150"/>
                </a:cubicBezTo>
                <a:lnTo>
                  <a:pt x="6515100" y="57150"/>
                </a:lnTo>
                <a:cubicBezTo>
                  <a:pt x="6515100" y="88692"/>
                  <a:pt x="6489492" y="114300"/>
                  <a:pt x="6457950" y="114300"/>
                </a:cubicBezTo>
                <a:lnTo>
                  <a:pt x="57150" y="114300"/>
                </a:lnTo>
                <a:cubicBezTo>
                  <a:pt x="25608" y="114300"/>
                  <a:pt x="0" y="88692"/>
                  <a:pt x="0" y="57150"/>
                </a:cubicBezTo>
                <a:lnTo>
                  <a:pt x="0" y="57150"/>
                </a:lnTo>
                <a:cubicBezTo>
                  <a:pt x="0" y="25608"/>
                  <a:pt x="25608" y="0"/>
                  <a:pt x="57150" y="0"/>
                </a:cubicBezTo>
                <a:close/>
              </a:path>
            </a:pathLst>
          </a:custGeom>
          <a:solidFill>
            <a:srgbClr val="E5E7EB"/>
          </a:solidFill>
          <a:ln/>
        </p:spPr>
      </p:sp>
      <p:sp>
        <p:nvSpPr>
          <p:cNvPr id="27" name="Shape 25"/>
          <p:cNvSpPr/>
          <p:nvPr/>
        </p:nvSpPr>
        <p:spPr>
          <a:xfrm>
            <a:off x="5143500" y="1371600"/>
            <a:ext cx="1628775" cy="114300"/>
          </a:xfrm>
          <a:custGeom>
            <a:avLst/>
            <a:gdLst/>
            <a:ahLst/>
            <a:cxnLst/>
            <a:rect l="l" t="t" r="r" b="b"/>
            <a:pathLst>
              <a:path w="1628775" h="114300">
                <a:moveTo>
                  <a:pt x="57150" y="0"/>
                </a:moveTo>
                <a:lnTo>
                  <a:pt x="1571625" y="0"/>
                </a:lnTo>
                <a:cubicBezTo>
                  <a:pt x="1603167" y="0"/>
                  <a:pt x="1628775" y="25608"/>
                  <a:pt x="1628775" y="57150"/>
                </a:cubicBezTo>
                <a:lnTo>
                  <a:pt x="1628775" y="57150"/>
                </a:lnTo>
                <a:cubicBezTo>
                  <a:pt x="1628775" y="88692"/>
                  <a:pt x="1603167" y="114300"/>
                  <a:pt x="1571625" y="114300"/>
                </a:cubicBezTo>
                <a:lnTo>
                  <a:pt x="57150" y="114300"/>
                </a:lnTo>
                <a:cubicBezTo>
                  <a:pt x="25608" y="114300"/>
                  <a:pt x="0" y="88692"/>
                  <a:pt x="0" y="57150"/>
                </a:cubicBezTo>
                <a:lnTo>
                  <a:pt x="0" y="57150"/>
                </a:lnTo>
                <a:cubicBezTo>
                  <a:pt x="0" y="25608"/>
                  <a:pt x="25608" y="0"/>
                  <a:pt x="57150" y="0"/>
                </a:cubicBezTo>
                <a:close/>
              </a:path>
            </a:pathLst>
          </a:custGeom>
          <a:gradFill rotWithShape="1" flip="none">
            <a:gsLst>
              <a:gs pos="0">
                <a:srgbClr val="2D6A4F"/>
              </a:gs>
              <a:gs pos="100000">
                <a:srgbClr val="52B788"/>
              </a:gs>
            </a:gsLst>
            <a:lin ang="0" scaled="1"/>
          </a:gradFill>
          <a:ln/>
        </p:spPr>
      </p:sp>
      <p:sp>
        <p:nvSpPr>
          <p:cNvPr id="28" name="Shape 26"/>
          <p:cNvSpPr/>
          <p:nvPr/>
        </p:nvSpPr>
        <p:spPr>
          <a:xfrm>
            <a:off x="4972050" y="1752600"/>
            <a:ext cx="6838950" cy="1257300"/>
          </a:xfrm>
          <a:custGeom>
            <a:avLst/>
            <a:gdLst/>
            <a:ahLst/>
            <a:cxnLst/>
            <a:rect l="l" t="t" r="r" b="b"/>
            <a:pathLst>
              <a:path w="6838950" h="1257300">
                <a:moveTo>
                  <a:pt x="38100" y="0"/>
                </a:moveTo>
                <a:lnTo>
                  <a:pt x="6724649" y="0"/>
                </a:lnTo>
                <a:cubicBezTo>
                  <a:pt x="6787733" y="0"/>
                  <a:pt x="6838950" y="51217"/>
                  <a:pt x="6838950" y="114301"/>
                </a:cubicBezTo>
                <a:lnTo>
                  <a:pt x="6838950" y="1142999"/>
                </a:lnTo>
                <a:cubicBezTo>
                  <a:pt x="6838950" y="1206083"/>
                  <a:pt x="6787733" y="1257300"/>
                  <a:pt x="6724649" y="1257300"/>
                </a:cubicBezTo>
                <a:lnTo>
                  <a:pt x="38100" y="1257300"/>
                </a:lnTo>
                <a:cubicBezTo>
                  <a:pt x="17072" y="1257300"/>
                  <a:pt x="0" y="1240228"/>
                  <a:pt x="0" y="1219200"/>
                </a:cubicBezTo>
                <a:lnTo>
                  <a:pt x="0" y="38100"/>
                </a:lnTo>
                <a:cubicBezTo>
                  <a:pt x="0" y="17072"/>
                  <a:pt x="17072" y="0"/>
                  <a:pt x="38100" y="0"/>
                </a:cubicBezTo>
                <a:close/>
              </a:path>
            </a:pathLst>
          </a:custGeom>
          <a:solidFill>
            <a:srgbClr val="FFFFFF"/>
          </a:solidFill>
          <a:ln/>
          <a:effectLst>
            <a:outerShdw sx="100000" sy="100000" kx="0" ky="0" algn="bl" rotWithShape="0" blurRad="57150" dist="38100" dir="5400000">
              <a:srgbClr val="000000">
                <a:alpha val="10196"/>
              </a:srgbClr>
            </a:outerShdw>
          </a:effectLst>
        </p:spPr>
      </p:sp>
      <p:sp>
        <p:nvSpPr>
          <p:cNvPr id="29" name="Shape 27"/>
          <p:cNvSpPr/>
          <p:nvPr/>
        </p:nvSpPr>
        <p:spPr>
          <a:xfrm>
            <a:off x="4972050" y="1752600"/>
            <a:ext cx="38100" cy="1257300"/>
          </a:xfrm>
          <a:custGeom>
            <a:avLst/>
            <a:gdLst/>
            <a:ahLst/>
            <a:cxnLst/>
            <a:rect l="l" t="t" r="r" b="b"/>
            <a:pathLst>
              <a:path w="38100" h="1257300">
                <a:moveTo>
                  <a:pt x="38100" y="0"/>
                </a:moveTo>
                <a:lnTo>
                  <a:pt x="38100" y="0"/>
                </a:lnTo>
                <a:lnTo>
                  <a:pt x="38100" y="1257300"/>
                </a:lnTo>
                <a:lnTo>
                  <a:pt x="38100" y="1257300"/>
                </a:lnTo>
                <a:cubicBezTo>
                  <a:pt x="17072" y="1257300"/>
                  <a:pt x="0" y="1240228"/>
                  <a:pt x="0" y="1219200"/>
                </a:cubicBezTo>
                <a:lnTo>
                  <a:pt x="0" y="38100"/>
                </a:lnTo>
                <a:cubicBezTo>
                  <a:pt x="0" y="17072"/>
                  <a:pt x="17072" y="0"/>
                  <a:pt x="38100" y="0"/>
                </a:cubicBezTo>
                <a:close/>
              </a:path>
            </a:pathLst>
          </a:custGeom>
          <a:solidFill>
            <a:srgbClr val="52B788"/>
          </a:solidFill>
          <a:ln/>
        </p:spPr>
      </p:sp>
      <p:sp>
        <p:nvSpPr>
          <p:cNvPr id="30" name="Shape 28"/>
          <p:cNvSpPr/>
          <p:nvPr/>
        </p:nvSpPr>
        <p:spPr>
          <a:xfrm>
            <a:off x="5143500" y="1962150"/>
            <a:ext cx="381000" cy="381000"/>
          </a:xfrm>
          <a:custGeom>
            <a:avLst/>
            <a:gdLst/>
            <a:ahLst/>
            <a:cxnLst/>
            <a:rect l="l" t="t" r="r" b="b"/>
            <a:pathLst>
              <a:path w="381000" h="381000">
                <a:moveTo>
                  <a:pt x="76200" y="0"/>
                </a:moveTo>
                <a:lnTo>
                  <a:pt x="304800" y="0"/>
                </a:lnTo>
                <a:cubicBezTo>
                  <a:pt x="346856" y="0"/>
                  <a:pt x="381000" y="34144"/>
                  <a:pt x="381000" y="76200"/>
                </a:cubicBezTo>
                <a:lnTo>
                  <a:pt x="381000" y="304800"/>
                </a:lnTo>
                <a:cubicBezTo>
                  <a:pt x="381000" y="346856"/>
                  <a:pt x="346856" y="381000"/>
                  <a:pt x="304800" y="381000"/>
                </a:cubicBezTo>
                <a:lnTo>
                  <a:pt x="76200" y="381000"/>
                </a:lnTo>
                <a:cubicBezTo>
                  <a:pt x="34144" y="381000"/>
                  <a:pt x="0" y="346856"/>
                  <a:pt x="0" y="304800"/>
                </a:cubicBezTo>
                <a:lnTo>
                  <a:pt x="0" y="76200"/>
                </a:lnTo>
                <a:cubicBezTo>
                  <a:pt x="0" y="34144"/>
                  <a:pt x="34144" y="0"/>
                  <a:pt x="76200" y="0"/>
                </a:cubicBezTo>
                <a:close/>
              </a:path>
            </a:pathLst>
          </a:custGeom>
          <a:solidFill>
            <a:srgbClr val="52B788"/>
          </a:solidFill>
          <a:ln/>
        </p:spPr>
      </p:sp>
      <p:sp>
        <p:nvSpPr>
          <p:cNvPr id="31" name="Shape 29"/>
          <p:cNvSpPr/>
          <p:nvPr/>
        </p:nvSpPr>
        <p:spPr>
          <a:xfrm>
            <a:off x="5257800" y="2076450"/>
            <a:ext cx="152400" cy="152400"/>
          </a:xfrm>
          <a:custGeom>
            <a:avLst/>
            <a:gdLst/>
            <a:ahLst/>
            <a:cxnLst/>
            <a:rect l="l" t="t" r="r" b="b"/>
            <a:pathLst>
              <a:path w="152400" h="152400">
                <a:moveTo>
                  <a:pt x="66645" y="9525"/>
                </a:moveTo>
                <a:lnTo>
                  <a:pt x="43964" y="9525"/>
                </a:lnTo>
                <a:cubicBezTo>
                  <a:pt x="35213" y="9525"/>
                  <a:pt x="27563" y="15508"/>
                  <a:pt x="25479" y="23991"/>
                </a:cubicBezTo>
                <a:lnTo>
                  <a:pt x="417" y="125164"/>
                </a:lnTo>
                <a:cubicBezTo>
                  <a:pt x="-1816" y="134154"/>
                  <a:pt x="5001" y="142875"/>
                  <a:pt x="14288" y="142875"/>
                </a:cubicBezTo>
                <a:lnTo>
                  <a:pt x="66645" y="142875"/>
                </a:lnTo>
                <a:lnTo>
                  <a:pt x="66645" y="123825"/>
                </a:lnTo>
                <a:cubicBezTo>
                  <a:pt x="66645" y="118556"/>
                  <a:pt x="70902" y="114300"/>
                  <a:pt x="76170" y="114300"/>
                </a:cubicBezTo>
                <a:cubicBezTo>
                  <a:pt x="81439" y="114300"/>
                  <a:pt x="85695" y="118556"/>
                  <a:pt x="85695" y="123825"/>
                </a:cubicBezTo>
                <a:lnTo>
                  <a:pt x="85695" y="142875"/>
                </a:lnTo>
                <a:lnTo>
                  <a:pt x="138113" y="142875"/>
                </a:lnTo>
                <a:cubicBezTo>
                  <a:pt x="147399" y="142875"/>
                  <a:pt x="154216" y="134154"/>
                  <a:pt x="151983" y="125164"/>
                </a:cubicBezTo>
                <a:lnTo>
                  <a:pt x="126950" y="23991"/>
                </a:lnTo>
                <a:cubicBezTo>
                  <a:pt x="124837" y="15508"/>
                  <a:pt x="117217" y="9525"/>
                  <a:pt x="108436" y="9525"/>
                </a:cubicBezTo>
                <a:lnTo>
                  <a:pt x="85695" y="9525"/>
                </a:lnTo>
                <a:lnTo>
                  <a:pt x="85695" y="28575"/>
                </a:lnTo>
                <a:cubicBezTo>
                  <a:pt x="85695" y="33844"/>
                  <a:pt x="81439" y="38100"/>
                  <a:pt x="76170" y="38100"/>
                </a:cubicBezTo>
                <a:cubicBezTo>
                  <a:pt x="70902" y="38100"/>
                  <a:pt x="66645" y="33844"/>
                  <a:pt x="66645" y="28575"/>
                </a:cubicBezTo>
                <a:lnTo>
                  <a:pt x="66645" y="9525"/>
                </a:lnTo>
                <a:close/>
                <a:moveTo>
                  <a:pt x="85695" y="66675"/>
                </a:moveTo>
                <a:lnTo>
                  <a:pt x="85695" y="85725"/>
                </a:lnTo>
                <a:cubicBezTo>
                  <a:pt x="85695" y="90994"/>
                  <a:pt x="81439" y="95250"/>
                  <a:pt x="76170" y="95250"/>
                </a:cubicBezTo>
                <a:cubicBezTo>
                  <a:pt x="70902" y="95250"/>
                  <a:pt x="66645" y="90994"/>
                  <a:pt x="66645" y="85725"/>
                </a:cubicBezTo>
                <a:lnTo>
                  <a:pt x="66645" y="66675"/>
                </a:lnTo>
                <a:cubicBezTo>
                  <a:pt x="66645" y="61406"/>
                  <a:pt x="70902" y="57150"/>
                  <a:pt x="76170" y="57150"/>
                </a:cubicBezTo>
                <a:cubicBezTo>
                  <a:pt x="81439" y="57150"/>
                  <a:pt x="85695" y="61406"/>
                  <a:pt x="85695" y="66675"/>
                </a:cubicBezTo>
                <a:close/>
              </a:path>
            </a:pathLst>
          </a:custGeom>
          <a:solidFill>
            <a:srgbClr val="FFFFFF"/>
          </a:solidFill>
          <a:ln/>
        </p:spPr>
      </p:sp>
      <p:sp>
        <p:nvSpPr>
          <p:cNvPr id="32" name="Text 30"/>
          <p:cNvSpPr/>
          <p:nvPr/>
        </p:nvSpPr>
        <p:spPr>
          <a:xfrm>
            <a:off x="5638800" y="1924050"/>
            <a:ext cx="1476375" cy="266700"/>
          </a:xfrm>
          <a:prstGeom prst="rect">
            <a:avLst/>
          </a:prstGeom>
          <a:noFill/>
          <a:ln/>
        </p:spPr>
        <p:txBody>
          <a:bodyPr wrap="square" lIns="0" tIns="0" rIns="0" bIns="0" rtlCol="0" anchor="ctr"/>
          <a:lstStyle/>
          <a:p>
            <a:pPr>
              <a:lnSpc>
                <a:spcPct val="130000"/>
              </a:lnSpc>
            </a:pPr>
            <a:r>
              <a:rPr lang="en-US" sz="1350" b="1" dirty="0">
                <a:solidFill>
                  <a:srgbClr val="1A3C34"/>
                </a:solidFill>
                <a:latin typeface="MiSans" pitchFamily="34" charset="0"/>
                <a:ea typeface="MiSans" pitchFamily="34" charset="-122"/>
                <a:cs typeface="MiSans" pitchFamily="34" charset="-120"/>
              </a:rPr>
              <a:t>PISEW</a:t>
            </a:r>
            <a:endParaRPr lang="en-US" sz="1600" dirty="0"/>
          </a:p>
        </p:txBody>
      </p:sp>
      <p:sp>
        <p:nvSpPr>
          <p:cNvPr id="33" name="Text 31"/>
          <p:cNvSpPr/>
          <p:nvPr/>
        </p:nvSpPr>
        <p:spPr>
          <a:xfrm>
            <a:off x="5638800" y="2190750"/>
            <a:ext cx="1457325" cy="190500"/>
          </a:xfrm>
          <a:prstGeom prst="rect">
            <a:avLst/>
          </a:prstGeom>
          <a:noFill/>
          <a:ln/>
        </p:spPr>
        <p:txBody>
          <a:bodyPr wrap="square" lIns="0" tIns="0" rIns="0" bIns="0" rtlCol="0" anchor="ctr"/>
          <a:lstStyle/>
          <a:p>
            <a:pPr>
              <a:lnSpc>
                <a:spcPct val="120000"/>
              </a:lnSpc>
            </a:pPr>
            <a:r>
              <a:rPr lang="en-US" sz="1050" dirty="0">
                <a:solidFill>
                  <a:srgbClr val="6B7280"/>
                </a:solidFill>
                <a:latin typeface="MiSans" pitchFamily="34" charset="0"/>
                <a:ea typeface="MiSans" pitchFamily="34" charset="-122"/>
                <a:cs typeface="MiSans" pitchFamily="34" charset="-120"/>
              </a:rPr>
              <a:t>Infrastruktur Perdesaan</a:t>
            </a:r>
            <a:endParaRPr lang="en-US" sz="1600" dirty="0"/>
          </a:p>
        </p:txBody>
      </p:sp>
      <p:sp>
        <p:nvSpPr>
          <p:cNvPr id="34" name="Text 32"/>
          <p:cNvSpPr/>
          <p:nvPr/>
        </p:nvSpPr>
        <p:spPr>
          <a:xfrm>
            <a:off x="10159752" y="1905000"/>
            <a:ext cx="1495425" cy="304800"/>
          </a:xfrm>
          <a:prstGeom prst="rect">
            <a:avLst/>
          </a:prstGeom>
          <a:noFill/>
          <a:ln/>
        </p:spPr>
        <p:txBody>
          <a:bodyPr wrap="square" lIns="0" tIns="0" rIns="0" bIns="0" rtlCol="0" anchor="ctr"/>
          <a:lstStyle/>
          <a:p>
            <a:pPr algn="r">
              <a:lnSpc>
                <a:spcPct val="110000"/>
              </a:lnSpc>
            </a:pPr>
            <a:r>
              <a:rPr lang="en-US" sz="1800" dirty="0">
                <a:solidFill>
                  <a:srgbClr val="1A3C34"/>
                </a:solidFill>
                <a:latin typeface="Noto Sans SC" pitchFamily="34" charset="0"/>
                <a:ea typeface="Noto Sans SC" pitchFamily="34" charset="-122"/>
                <a:cs typeface="Noto Sans SC" pitchFamily="34" charset="-120"/>
              </a:rPr>
              <a:t>Rp 1.700 M</a:t>
            </a:r>
            <a:endParaRPr lang="en-US" sz="1600" dirty="0"/>
          </a:p>
        </p:txBody>
      </p:sp>
      <p:sp>
        <p:nvSpPr>
          <p:cNvPr id="35" name="Text 33"/>
          <p:cNvSpPr/>
          <p:nvPr/>
        </p:nvSpPr>
        <p:spPr>
          <a:xfrm>
            <a:off x="10207377" y="2209800"/>
            <a:ext cx="1447800" cy="190500"/>
          </a:xfrm>
          <a:prstGeom prst="rect">
            <a:avLst/>
          </a:prstGeom>
          <a:noFill/>
          <a:ln/>
        </p:spPr>
        <p:txBody>
          <a:bodyPr wrap="square" lIns="0" tIns="0" rIns="0" bIns="0" rtlCol="0" anchor="ctr"/>
          <a:lstStyle/>
          <a:p>
            <a:pPr algn="r">
              <a:lnSpc>
                <a:spcPct val="120000"/>
              </a:lnSpc>
            </a:pPr>
            <a:r>
              <a:rPr lang="en-US" sz="1050" dirty="0">
                <a:solidFill>
                  <a:srgbClr val="6B7280"/>
                </a:solidFill>
                <a:latin typeface="MiSans" pitchFamily="34" charset="0"/>
                <a:ea typeface="MiSans" pitchFamily="34" charset="-122"/>
                <a:cs typeface="MiSans" pitchFamily="34" charset="-120"/>
              </a:rPr>
              <a:t>Alokasi</a:t>
            </a:r>
            <a:endParaRPr lang="en-US" sz="1600" dirty="0"/>
          </a:p>
        </p:txBody>
      </p:sp>
      <p:sp>
        <p:nvSpPr>
          <p:cNvPr id="36" name="Text 34"/>
          <p:cNvSpPr/>
          <p:nvPr/>
        </p:nvSpPr>
        <p:spPr>
          <a:xfrm>
            <a:off x="5143500" y="2514600"/>
            <a:ext cx="1257300" cy="190500"/>
          </a:xfrm>
          <a:prstGeom prst="rect">
            <a:avLst/>
          </a:prstGeom>
          <a:noFill/>
          <a:ln/>
        </p:spPr>
        <p:txBody>
          <a:bodyPr wrap="square" lIns="0" tIns="0" rIns="0" bIns="0" rtlCol="0" anchor="ctr"/>
          <a:lstStyle/>
          <a:p>
            <a:pPr>
              <a:lnSpc>
                <a:spcPct val="120000"/>
              </a:lnSpc>
            </a:pPr>
            <a:r>
              <a:rPr lang="en-US" sz="1050" dirty="0">
                <a:solidFill>
                  <a:srgbClr val="6B7280"/>
                </a:solidFill>
                <a:latin typeface="MiSans" pitchFamily="34" charset="0"/>
                <a:ea typeface="MiSans" pitchFamily="34" charset="-122"/>
                <a:cs typeface="MiSans" pitchFamily="34" charset="-120"/>
              </a:rPr>
              <a:t>Realisasi: Rp 425 M</a:t>
            </a:r>
            <a:endParaRPr lang="en-US" sz="1600" dirty="0"/>
          </a:p>
        </p:txBody>
      </p:sp>
      <p:sp>
        <p:nvSpPr>
          <p:cNvPr id="37" name="Text 35"/>
          <p:cNvSpPr/>
          <p:nvPr/>
        </p:nvSpPr>
        <p:spPr>
          <a:xfrm>
            <a:off x="11391677" y="2514600"/>
            <a:ext cx="333375" cy="190500"/>
          </a:xfrm>
          <a:prstGeom prst="rect">
            <a:avLst/>
          </a:prstGeom>
          <a:noFill/>
          <a:ln/>
        </p:spPr>
        <p:txBody>
          <a:bodyPr wrap="square" lIns="0" tIns="0" rIns="0" bIns="0" rtlCol="0" anchor="ctr"/>
          <a:lstStyle/>
          <a:p>
            <a:pPr>
              <a:lnSpc>
                <a:spcPct val="120000"/>
              </a:lnSpc>
            </a:pPr>
            <a:r>
              <a:rPr lang="en-US" sz="1050" b="1" dirty="0">
                <a:solidFill>
                  <a:srgbClr val="52B788"/>
                </a:solidFill>
                <a:latin typeface="MiSans" pitchFamily="34" charset="0"/>
                <a:ea typeface="MiSans" pitchFamily="34" charset="-122"/>
                <a:cs typeface="MiSans" pitchFamily="34" charset="-120"/>
              </a:rPr>
              <a:t>25%</a:t>
            </a:r>
            <a:endParaRPr lang="en-US" sz="1600" dirty="0"/>
          </a:p>
        </p:txBody>
      </p:sp>
      <p:sp>
        <p:nvSpPr>
          <p:cNvPr id="38" name="Shape 36"/>
          <p:cNvSpPr/>
          <p:nvPr/>
        </p:nvSpPr>
        <p:spPr>
          <a:xfrm>
            <a:off x="5143500" y="2743200"/>
            <a:ext cx="6515100" cy="114300"/>
          </a:xfrm>
          <a:custGeom>
            <a:avLst/>
            <a:gdLst/>
            <a:ahLst/>
            <a:cxnLst/>
            <a:rect l="l" t="t" r="r" b="b"/>
            <a:pathLst>
              <a:path w="6515100" h="114300">
                <a:moveTo>
                  <a:pt x="57150" y="0"/>
                </a:moveTo>
                <a:lnTo>
                  <a:pt x="6457950" y="0"/>
                </a:lnTo>
                <a:cubicBezTo>
                  <a:pt x="6489492" y="0"/>
                  <a:pt x="6515100" y="25608"/>
                  <a:pt x="6515100" y="57150"/>
                </a:cubicBezTo>
                <a:lnTo>
                  <a:pt x="6515100" y="57150"/>
                </a:lnTo>
                <a:cubicBezTo>
                  <a:pt x="6515100" y="88692"/>
                  <a:pt x="6489492" y="114300"/>
                  <a:pt x="6457950" y="114300"/>
                </a:cubicBezTo>
                <a:lnTo>
                  <a:pt x="57150" y="114300"/>
                </a:lnTo>
                <a:cubicBezTo>
                  <a:pt x="25608" y="114300"/>
                  <a:pt x="0" y="88692"/>
                  <a:pt x="0" y="57150"/>
                </a:cubicBezTo>
                <a:lnTo>
                  <a:pt x="0" y="57150"/>
                </a:lnTo>
                <a:cubicBezTo>
                  <a:pt x="0" y="25608"/>
                  <a:pt x="25608" y="0"/>
                  <a:pt x="57150" y="0"/>
                </a:cubicBezTo>
                <a:close/>
              </a:path>
            </a:pathLst>
          </a:custGeom>
          <a:solidFill>
            <a:srgbClr val="E5E7EB"/>
          </a:solidFill>
          <a:ln/>
        </p:spPr>
      </p:sp>
      <p:sp>
        <p:nvSpPr>
          <p:cNvPr id="39" name="Shape 37"/>
          <p:cNvSpPr/>
          <p:nvPr/>
        </p:nvSpPr>
        <p:spPr>
          <a:xfrm>
            <a:off x="5143500" y="2743200"/>
            <a:ext cx="1628775" cy="114300"/>
          </a:xfrm>
          <a:custGeom>
            <a:avLst/>
            <a:gdLst/>
            <a:ahLst/>
            <a:cxnLst/>
            <a:rect l="l" t="t" r="r" b="b"/>
            <a:pathLst>
              <a:path w="1628775" h="114300">
                <a:moveTo>
                  <a:pt x="57150" y="0"/>
                </a:moveTo>
                <a:lnTo>
                  <a:pt x="1571625" y="0"/>
                </a:lnTo>
                <a:cubicBezTo>
                  <a:pt x="1603167" y="0"/>
                  <a:pt x="1628775" y="25608"/>
                  <a:pt x="1628775" y="57150"/>
                </a:cubicBezTo>
                <a:lnTo>
                  <a:pt x="1628775" y="57150"/>
                </a:lnTo>
                <a:cubicBezTo>
                  <a:pt x="1628775" y="88692"/>
                  <a:pt x="1603167" y="114300"/>
                  <a:pt x="1571625" y="114300"/>
                </a:cubicBezTo>
                <a:lnTo>
                  <a:pt x="57150" y="114300"/>
                </a:lnTo>
                <a:cubicBezTo>
                  <a:pt x="25608" y="114300"/>
                  <a:pt x="0" y="88692"/>
                  <a:pt x="0" y="57150"/>
                </a:cubicBezTo>
                <a:lnTo>
                  <a:pt x="0" y="57150"/>
                </a:lnTo>
                <a:cubicBezTo>
                  <a:pt x="0" y="25608"/>
                  <a:pt x="25608" y="0"/>
                  <a:pt x="57150" y="0"/>
                </a:cubicBezTo>
                <a:close/>
              </a:path>
            </a:pathLst>
          </a:custGeom>
          <a:gradFill rotWithShape="1" flip="none">
            <a:gsLst>
              <a:gs pos="0">
                <a:srgbClr val="2D6A4F"/>
              </a:gs>
              <a:gs pos="100000">
                <a:srgbClr val="52B788"/>
              </a:gs>
            </a:gsLst>
            <a:lin ang="0" scaled="1"/>
          </a:gradFill>
          <a:ln/>
        </p:spPr>
      </p:sp>
      <p:sp>
        <p:nvSpPr>
          <p:cNvPr id="40" name="Shape 38"/>
          <p:cNvSpPr/>
          <p:nvPr/>
        </p:nvSpPr>
        <p:spPr>
          <a:xfrm>
            <a:off x="4972050" y="3124200"/>
            <a:ext cx="6838950" cy="1257300"/>
          </a:xfrm>
          <a:custGeom>
            <a:avLst/>
            <a:gdLst/>
            <a:ahLst/>
            <a:cxnLst/>
            <a:rect l="l" t="t" r="r" b="b"/>
            <a:pathLst>
              <a:path w="6838950" h="1257300">
                <a:moveTo>
                  <a:pt x="38100" y="0"/>
                </a:moveTo>
                <a:lnTo>
                  <a:pt x="6724649" y="0"/>
                </a:lnTo>
                <a:cubicBezTo>
                  <a:pt x="6787733" y="0"/>
                  <a:pt x="6838950" y="51217"/>
                  <a:pt x="6838950" y="114301"/>
                </a:cubicBezTo>
                <a:lnTo>
                  <a:pt x="6838950" y="1142999"/>
                </a:lnTo>
                <a:cubicBezTo>
                  <a:pt x="6838950" y="1206083"/>
                  <a:pt x="6787733" y="1257300"/>
                  <a:pt x="6724649" y="1257300"/>
                </a:cubicBezTo>
                <a:lnTo>
                  <a:pt x="38100" y="1257300"/>
                </a:lnTo>
                <a:cubicBezTo>
                  <a:pt x="17072" y="1257300"/>
                  <a:pt x="0" y="1240228"/>
                  <a:pt x="0" y="1219200"/>
                </a:cubicBezTo>
                <a:lnTo>
                  <a:pt x="0" y="38100"/>
                </a:lnTo>
                <a:cubicBezTo>
                  <a:pt x="0" y="17072"/>
                  <a:pt x="17072" y="0"/>
                  <a:pt x="38100" y="0"/>
                </a:cubicBezTo>
                <a:close/>
              </a:path>
            </a:pathLst>
          </a:custGeom>
          <a:solidFill>
            <a:srgbClr val="FFFFFF"/>
          </a:solidFill>
          <a:ln/>
          <a:effectLst>
            <a:outerShdw sx="100000" sy="100000" kx="0" ky="0" algn="bl" rotWithShape="0" blurRad="57150" dist="38100" dir="5400000">
              <a:srgbClr val="000000">
                <a:alpha val="10196"/>
              </a:srgbClr>
            </a:outerShdw>
          </a:effectLst>
        </p:spPr>
      </p:sp>
      <p:sp>
        <p:nvSpPr>
          <p:cNvPr id="41" name="Shape 39"/>
          <p:cNvSpPr/>
          <p:nvPr/>
        </p:nvSpPr>
        <p:spPr>
          <a:xfrm>
            <a:off x="4972050" y="3124200"/>
            <a:ext cx="38100" cy="1257300"/>
          </a:xfrm>
          <a:custGeom>
            <a:avLst/>
            <a:gdLst/>
            <a:ahLst/>
            <a:cxnLst/>
            <a:rect l="l" t="t" r="r" b="b"/>
            <a:pathLst>
              <a:path w="38100" h="1257300">
                <a:moveTo>
                  <a:pt x="38100" y="0"/>
                </a:moveTo>
                <a:lnTo>
                  <a:pt x="38100" y="0"/>
                </a:lnTo>
                <a:lnTo>
                  <a:pt x="38100" y="1257300"/>
                </a:lnTo>
                <a:lnTo>
                  <a:pt x="38100" y="1257300"/>
                </a:lnTo>
                <a:cubicBezTo>
                  <a:pt x="17072" y="1257300"/>
                  <a:pt x="0" y="1240228"/>
                  <a:pt x="0" y="1219200"/>
                </a:cubicBezTo>
                <a:lnTo>
                  <a:pt x="0" y="38100"/>
                </a:lnTo>
                <a:cubicBezTo>
                  <a:pt x="0" y="17072"/>
                  <a:pt x="17072" y="0"/>
                  <a:pt x="38100" y="0"/>
                </a:cubicBezTo>
                <a:close/>
              </a:path>
            </a:pathLst>
          </a:custGeom>
          <a:solidFill>
            <a:srgbClr val="D4A017"/>
          </a:solidFill>
          <a:ln/>
        </p:spPr>
      </p:sp>
      <p:sp>
        <p:nvSpPr>
          <p:cNvPr id="42" name="Shape 40"/>
          <p:cNvSpPr/>
          <p:nvPr/>
        </p:nvSpPr>
        <p:spPr>
          <a:xfrm>
            <a:off x="5143500" y="3333750"/>
            <a:ext cx="381000" cy="381000"/>
          </a:xfrm>
          <a:custGeom>
            <a:avLst/>
            <a:gdLst/>
            <a:ahLst/>
            <a:cxnLst/>
            <a:rect l="l" t="t" r="r" b="b"/>
            <a:pathLst>
              <a:path w="381000" h="381000">
                <a:moveTo>
                  <a:pt x="76200" y="0"/>
                </a:moveTo>
                <a:lnTo>
                  <a:pt x="304800" y="0"/>
                </a:lnTo>
                <a:cubicBezTo>
                  <a:pt x="346856" y="0"/>
                  <a:pt x="381000" y="34144"/>
                  <a:pt x="381000" y="76200"/>
                </a:cubicBezTo>
                <a:lnTo>
                  <a:pt x="381000" y="304800"/>
                </a:lnTo>
                <a:cubicBezTo>
                  <a:pt x="381000" y="346856"/>
                  <a:pt x="346856" y="381000"/>
                  <a:pt x="304800" y="381000"/>
                </a:cubicBezTo>
                <a:lnTo>
                  <a:pt x="76200" y="381000"/>
                </a:lnTo>
                <a:cubicBezTo>
                  <a:pt x="34144" y="381000"/>
                  <a:pt x="0" y="346856"/>
                  <a:pt x="0" y="304800"/>
                </a:cubicBezTo>
                <a:lnTo>
                  <a:pt x="0" y="76200"/>
                </a:lnTo>
                <a:cubicBezTo>
                  <a:pt x="0" y="34144"/>
                  <a:pt x="34144" y="0"/>
                  <a:pt x="76200" y="0"/>
                </a:cubicBezTo>
                <a:close/>
              </a:path>
            </a:pathLst>
          </a:custGeom>
          <a:solidFill>
            <a:srgbClr val="D4A017"/>
          </a:solidFill>
          <a:ln/>
        </p:spPr>
      </p:sp>
      <p:sp>
        <p:nvSpPr>
          <p:cNvPr id="43" name="Shape 41"/>
          <p:cNvSpPr/>
          <p:nvPr/>
        </p:nvSpPr>
        <p:spPr>
          <a:xfrm>
            <a:off x="5276850" y="3448050"/>
            <a:ext cx="114300" cy="152400"/>
          </a:xfrm>
          <a:custGeom>
            <a:avLst/>
            <a:gdLst/>
            <a:ahLst/>
            <a:cxnLst/>
            <a:rect l="l" t="t" r="r" b="b"/>
            <a:pathLst>
              <a:path w="114300" h="152400">
                <a:moveTo>
                  <a:pt x="0" y="56138"/>
                </a:moveTo>
                <a:cubicBezTo>
                  <a:pt x="0" y="25122"/>
                  <a:pt x="25598" y="0"/>
                  <a:pt x="57150" y="0"/>
                </a:cubicBezTo>
                <a:cubicBezTo>
                  <a:pt x="88702" y="0"/>
                  <a:pt x="114300" y="25122"/>
                  <a:pt x="114300" y="56138"/>
                </a:cubicBezTo>
                <a:cubicBezTo>
                  <a:pt x="114300" y="91648"/>
                  <a:pt x="78522" y="134213"/>
                  <a:pt x="63579" y="150435"/>
                </a:cubicBezTo>
                <a:cubicBezTo>
                  <a:pt x="60067" y="154245"/>
                  <a:pt x="54203" y="154245"/>
                  <a:pt x="50691" y="150435"/>
                </a:cubicBezTo>
                <a:cubicBezTo>
                  <a:pt x="35749" y="134213"/>
                  <a:pt x="-30" y="91648"/>
                  <a:pt x="-30" y="56138"/>
                </a:cubicBezTo>
                <a:close/>
                <a:moveTo>
                  <a:pt x="57150" y="76200"/>
                </a:moveTo>
                <a:cubicBezTo>
                  <a:pt x="67664" y="76200"/>
                  <a:pt x="76200" y="67664"/>
                  <a:pt x="76200" y="57150"/>
                </a:cubicBezTo>
                <a:cubicBezTo>
                  <a:pt x="76200" y="46636"/>
                  <a:pt x="67664" y="38100"/>
                  <a:pt x="57150" y="38100"/>
                </a:cubicBezTo>
                <a:cubicBezTo>
                  <a:pt x="46636" y="38100"/>
                  <a:pt x="38100" y="46636"/>
                  <a:pt x="38100" y="57150"/>
                </a:cubicBezTo>
                <a:cubicBezTo>
                  <a:pt x="38100" y="67664"/>
                  <a:pt x="46636" y="76200"/>
                  <a:pt x="57150" y="76200"/>
                </a:cubicBezTo>
                <a:close/>
              </a:path>
            </a:pathLst>
          </a:custGeom>
          <a:solidFill>
            <a:srgbClr val="FFFFFF"/>
          </a:solidFill>
          <a:ln/>
        </p:spPr>
      </p:sp>
      <p:sp>
        <p:nvSpPr>
          <p:cNvPr id="44" name="Text 42"/>
          <p:cNvSpPr/>
          <p:nvPr/>
        </p:nvSpPr>
        <p:spPr>
          <a:xfrm>
            <a:off x="5638800" y="3295650"/>
            <a:ext cx="1457325" cy="266700"/>
          </a:xfrm>
          <a:prstGeom prst="rect">
            <a:avLst/>
          </a:prstGeom>
          <a:noFill/>
          <a:ln/>
        </p:spPr>
        <p:txBody>
          <a:bodyPr wrap="square" lIns="0" tIns="0" rIns="0" bIns="0" rtlCol="0" anchor="ctr"/>
          <a:lstStyle/>
          <a:p>
            <a:pPr>
              <a:lnSpc>
                <a:spcPct val="130000"/>
              </a:lnSpc>
            </a:pPr>
            <a:r>
              <a:rPr lang="en-US" sz="1350" b="1" dirty="0">
                <a:solidFill>
                  <a:srgbClr val="1A3C34"/>
                </a:solidFill>
                <a:latin typeface="MiSans" pitchFamily="34" charset="0"/>
                <a:ea typeface="MiSans" pitchFamily="34" charset="-122"/>
                <a:cs typeface="MiSans" pitchFamily="34" charset="-120"/>
              </a:rPr>
              <a:t>Kawasan Khusus</a:t>
            </a:r>
            <a:endParaRPr lang="en-US" sz="1600" dirty="0"/>
          </a:p>
        </p:txBody>
      </p:sp>
      <p:sp>
        <p:nvSpPr>
          <p:cNvPr id="45" name="Text 43"/>
          <p:cNvSpPr/>
          <p:nvPr/>
        </p:nvSpPr>
        <p:spPr>
          <a:xfrm>
            <a:off x="5638800" y="3562350"/>
            <a:ext cx="1438275" cy="190500"/>
          </a:xfrm>
          <a:prstGeom prst="rect">
            <a:avLst/>
          </a:prstGeom>
          <a:noFill/>
          <a:ln/>
        </p:spPr>
        <p:txBody>
          <a:bodyPr wrap="square" lIns="0" tIns="0" rIns="0" bIns="0" rtlCol="0" anchor="ctr"/>
          <a:lstStyle/>
          <a:p>
            <a:pPr>
              <a:lnSpc>
                <a:spcPct val="120000"/>
              </a:lnSpc>
            </a:pPr>
            <a:r>
              <a:rPr lang="en-US" sz="1050" dirty="0">
                <a:solidFill>
                  <a:srgbClr val="6B7280"/>
                </a:solidFill>
                <a:latin typeface="MiSans" pitchFamily="34" charset="0"/>
                <a:ea typeface="MiSans" pitchFamily="34" charset="-122"/>
                <a:cs typeface="MiSans" pitchFamily="34" charset="-120"/>
              </a:rPr>
              <a:t>Perbatasan &amp; Bencana</a:t>
            </a:r>
            <a:endParaRPr lang="en-US" sz="1600" dirty="0"/>
          </a:p>
        </p:txBody>
      </p:sp>
      <p:sp>
        <p:nvSpPr>
          <p:cNvPr id="46" name="Text 44"/>
          <p:cNvSpPr/>
          <p:nvPr/>
        </p:nvSpPr>
        <p:spPr>
          <a:xfrm>
            <a:off x="10159752" y="3276600"/>
            <a:ext cx="1495425" cy="304800"/>
          </a:xfrm>
          <a:prstGeom prst="rect">
            <a:avLst/>
          </a:prstGeom>
          <a:noFill/>
          <a:ln/>
        </p:spPr>
        <p:txBody>
          <a:bodyPr wrap="square" lIns="0" tIns="0" rIns="0" bIns="0" rtlCol="0" anchor="ctr"/>
          <a:lstStyle/>
          <a:p>
            <a:pPr algn="r">
              <a:lnSpc>
                <a:spcPct val="110000"/>
              </a:lnSpc>
            </a:pPr>
            <a:r>
              <a:rPr lang="en-US" sz="1800" dirty="0">
                <a:solidFill>
                  <a:srgbClr val="1A3C34"/>
                </a:solidFill>
                <a:latin typeface="Noto Sans SC" pitchFamily="34" charset="0"/>
                <a:ea typeface="Noto Sans SC" pitchFamily="34" charset="-122"/>
                <a:cs typeface="Noto Sans SC" pitchFamily="34" charset="-120"/>
              </a:rPr>
              <a:t>Rp 1.300 M</a:t>
            </a:r>
            <a:endParaRPr lang="en-US" sz="1600" dirty="0"/>
          </a:p>
        </p:txBody>
      </p:sp>
      <p:sp>
        <p:nvSpPr>
          <p:cNvPr id="47" name="Text 45"/>
          <p:cNvSpPr/>
          <p:nvPr/>
        </p:nvSpPr>
        <p:spPr>
          <a:xfrm>
            <a:off x="10207377" y="3581400"/>
            <a:ext cx="1447800" cy="190500"/>
          </a:xfrm>
          <a:prstGeom prst="rect">
            <a:avLst/>
          </a:prstGeom>
          <a:noFill/>
          <a:ln/>
        </p:spPr>
        <p:txBody>
          <a:bodyPr wrap="square" lIns="0" tIns="0" rIns="0" bIns="0" rtlCol="0" anchor="ctr"/>
          <a:lstStyle/>
          <a:p>
            <a:pPr algn="r">
              <a:lnSpc>
                <a:spcPct val="120000"/>
              </a:lnSpc>
            </a:pPr>
            <a:r>
              <a:rPr lang="en-US" sz="1050" dirty="0">
                <a:solidFill>
                  <a:srgbClr val="6B7280"/>
                </a:solidFill>
                <a:latin typeface="MiSans" pitchFamily="34" charset="0"/>
                <a:ea typeface="MiSans" pitchFamily="34" charset="-122"/>
                <a:cs typeface="MiSans" pitchFamily="34" charset="-120"/>
              </a:rPr>
              <a:t>Alokasi</a:t>
            </a:r>
            <a:endParaRPr lang="en-US" sz="1600" dirty="0"/>
          </a:p>
        </p:txBody>
      </p:sp>
      <p:sp>
        <p:nvSpPr>
          <p:cNvPr id="48" name="Text 46"/>
          <p:cNvSpPr/>
          <p:nvPr/>
        </p:nvSpPr>
        <p:spPr>
          <a:xfrm>
            <a:off x="5143500" y="3886200"/>
            <a:ext cx="1257300" cy="190500"/>
          </a:xfrm>
          <a:prstGeom prst="rect">
            <a:avLst/>
          </a:prstGeom>
          <a:noFill/>
          <a:ln/>
        </p:spPr>
        <p:txBody>
          <a:bodyPr wrap="square" lIns="0" tIns="0" rIns="0" bIns="0" rtlCol="0" anchor="ctr"/>
          <a:lstStyle/>
          <a:p>
            <a:pPr>
              <a:lnSpc>
                <a:spcPct val="120000"/>
              </a:lnSpc>
            </a:pPr>
            <a:r>
              <a:rPr lang="en-US" sz="1050" dirty="0">
                <a:solidFill>
                  <a:srgbClr val="6B7280"/>
                </a:solidFill>
                <a:latin typeface="MiSans" pitchFamily="34" charset="0"/>
                <a:ea typeface="MiSans" pitchFamily="34" charset="-122"/>
                <a:cs typeface="MiSans" pitchFamily="34" charset="-120"/>
              </a:rPr>
              <a:t>Realisasi: Rp 325 M</a:t>
            </a:r>
            <a:endParaRPr lang="en-US" sz="1600" dirty="0"/>
          </a:p>
        </p:txBody>
      </p:sp>
      <p:sp>
        <p:nvSpPr>
          <p:cNvPr id="49" name="Text 47"/>
          <p:cNvSpPr/>
          <p:nvPr/>
        </p:nvSpPr>
        <p:spPr>
          <a:xfrm>
            <a:off x="11391677" y="3886200"/>
            <a:ext cx="333375" cy="190500"/>
          </a:xfrm>
          <a:prstGeom prst="rect">
            <a:avLst/>
          </a:prstGeom>
          <a:noFill/>
          <a:ln/>
        </p:spPr>
        <p:txBody>
          <a:bodyPr wrap="square" lIns="0" tIns="0" rIns="0" bIns="0" rtlCol="0" anchor="ctr"/>
          <a:lstStyle/>
          <a:p>
            <a:pPr>
              <a:lnSpc>
                <a:spcPct val="120000"/>
              </a:lnSpc>
            </a:pPr>
            <a:r>
              <a:rPr lang="en-US" sz="1050" b="1" dirty="0">
                <a:solidFill>
                  <a:srgbClr val="52B788"/>
                </a:solidFill>
                <a:latin typeface="MiSans" pitchFamily="34" charset="0"/>
                <a:ea typeface="MiSans" pitchFamily="34" charset="-122"/>
                <a:cs typeface="MiSans" pitchFamily="34" charset="-120"/>
              </a:rPr>
              <a:t>25%</a:t>
            </a:r>
            <a:endParaRPr lang="en-US" sz="1600" dirty="0"/>
          </a:p>
        </p:txBody>
      </p:sp>
      <p:sp>
        <p:nvSpPr>
          <p:cNvPr id="50" name="Shape 48"/>
          <p:cNvSpPr/>
          <p:nvPr/>
        </p:nvSpPr>
        <p:spPr>
          <a:xfrm>
            <a:off x="5143500" y="4114800"/>
            <a:ext cx="6515100" cy="114300"/>
          </a:xfrm>
          <a:custGeom>
            <a:avLst/>
            <a:gdLst/>
            <a:ahLst/>
            <a:cxnLst/>
            <a:rect l="l" t="t" r="r" b="b"/>
            <a:pathLst>
              <a:path w="6515100" h="114300">
                <a:moveTo>
                  <a:pt x="57150" y="0"/>
                </a:moveTo>
                <a:lnTo>
                  <a:pt x="6457950" y="0"/>
                </a:lnTo>
                <a:cubicBezTo>
                  <a:pt x="6489492" y="0"/>
                  <a:pt x="6515100" y="25608"/>
                  <a:pt x="6515100" y="57150"/>
                </a:cubicBezTo>
                <a:lnTo>
                  <a:pt x="6515100" y="57150"/>
                </a:lnTo>
                <a:cubicBezTo>
                  <a:pt x="6515100" y="88692"/>
                  <a:pt x="6489492" y="114300"/>
                  <a:pt x="6457950" y="114300"/>
                </a:cubicBezTo>
                <a:lnTo>
                  <a:pt x="57150" y="114300"/>
                </a:lnTo>
                <a:cubicBezTo>
                  <a:pt x="25608" y="114300"/>
                  <a:pt x="0" y="88692"/>
                  <a:pt x="0" y="57150"/>
                </a:cubicBezTo>
                <a:lnTo>
                  <a:pt x="0" y="57150"/>
                </a:lnTo>
                <a:cubicBezTo>
                  <a:pt x="0" y="25608"/>
                  <a:pt x="25608" y="0"/>
                  <a:pt x="57150" y="0"/>
                </a:cubicBezTo>
                <a:close/>
              </a:path>
            </a:pathLst>
          </a:custGeom>
          <a:solidFill>
            <a:srgbClr val="E5E7EB"/>
          </a:solidFill>
          <a:ln/>
        </p:spPr>
      </p:sp>
      <p:sp>
        <p:nvSpPr>
          <p:cNvPr id="51" name="Shape 49"/>
          <p:cNvSpPr/>
          <p:nvPr/>
        </p:nvSpPr>
        <p:spPr>
          <a:xfrm>
            <a:off x="5143500" y="4114800"/>
            <a:ext cx="1628775" cy="114300"/>
          </a:xfrm>
          <a:custGeom>
            <a:avLst/>
            <a:gdLst/>
            <a:ahLst/>
            <a:cxnLst/>
            <a:rect l="l" t="t" r="r" b="b"/>
            <a:pathLst>
              <a:path w="1628775" h="114300">
                <a:moveTo>
                  <a:pt x="57150" y="0"/>
                </a:moveTo>
                <a:lnTo>
                  <a:pt x="1571625" y="0"/>
                </a:lnTo>
                <a:cubicBezTo>
                  <a:pt x="1603167" y="0"/>
                  <a:pt x="1628775" y="25608"/>
                  <a:pt x="1628775" y="57150"/>
                </a:cubicBezTo>
                <a:lnTo>
                  <a:pt x="1628775" y="57150"/>
                </a:lnTo>
                <a:cubicBezTo>
                  <a:pt x="1628775" y="88692"/>
                  <a:pt x="1603167" y="114300"/>
                  <a:pt x="1571625" y="114300"/>
                </a:cubicBezTo>
                <a:lnTo>
                  <a:pt x="57150" y="114300"/>
                </a:lnTo>
                <a:cubicBezTo>
                  <a:pt x="25608" y="114300"/>
                  <a:pt x="0" y="88692"/>
                  <a:pt x="0" y="57150"/>
                </a:cubicBezTo>
                <a:lnTo>
                  <a:pt x="0" y="57150"/>
                </a:lnTo>
                <a:cubicBezTo>
                  <a:pt x="0" y="25608"/>
                  <a:pt x="25608" y="0"/>
                  <a:pt x="57150" y="0"/>
                </a:cubicBezTo>
                <a:close/>
              </a:path>
            </a:pathLst>
          </a:custGeom>
          <a:gradFill rotWithShape="1" flip="none">
            <a:gsLst>
              <a:gs pos="0">
                <a:srgbClr val="2D6A4F"/>
              </a:gs>
              <a:gs pos="100000">
                <a:srgbClr val="52B788"/>
              </a:gs>
            </a:gsLst>
            <a:lin ang="0" scaled="1"/>
          </a:gradFill>
          <a:ln/>
        </p:spPr>
      </p:sp>
      <p:sp>
        <p:nvSpPr>
          <p:cNvPr id="52" name="Shape 50"/>
          <p:cNvSpPr/>
          <p:nvPr/>
        </p:nvSpPr>
        <p:spPr>
          <a:xfrm>
            <a:off x="4972050" y="4495800"/>
            <a:ext cx="6838950" cy="1257300"/>
          </a:xfrm>
          <a:custGeom>
            <a:avLst/>
            <a:gdLst/>
            <a:ahLst/>
            <a:cxnLst/>
            <a:rect l="l" t="t" r="r" b="b"/>
            <a:pathLst>
              <a:path w="6838950" h="1257300">
                <a:moveTo>
                  <a:pt x="38100" y="0"/>
                </a:moveTo>
                <a:lnTo>
                  <a:pt x="6724649" y="0"/>
                </a:lnTo>
                <a:cubicBezTo>
                  <a:pt x="6787733" y="0"/>
                  <a:pt x="6838950" y="51217"/>
                  <a:pt x="6838950" y="114301"/>
                </a:cubicBezTo>
                <a:lnTo>
                  <a:pt x="6838950" y="1142999"/>
                </a:lnTo>
                <a:cubicBezTo>
                  <a:pt x="6838950" y="1206083"/>
                  <a:pt x="6787733" y="1257300"/>
                  <a:pt x="6724649" y="1257300"/>
                </a:cubicBezTo>
                <a:lnTo>
                  <a:pt x="38100" y="1257300"/>
                </a:lnTo>
                <a:cubicBezTo>
                  <a:pt x="17072" y="1257300"/>
                  <a:pt x="0" y="1240228"/>
                  <a:pt x="0" y="1219200"/>
                </a:cubicBezTo>
                <a:lnTo>
                  <a:pt x="0" y="38100"/>
                </a:lnTo>
                <a:cubicBezTo>
                  <a:pt x="0" y="17072"/>
                  <a:pt x="17072" y="0"/>
                  <a:pt x="38100" y="0"/>
                </a:cubicBezTo>
                <a:close/>
              </a:path>
            </a:pathLst>
          </a:custGeom>
          <a:solidFill>
            <a:srgbClr val="FFFFFF"/>
          </a:solidFill>
          <a:ln/>
          <a:effectLst>
            <a:outerShdw sx="100000" sy="100000" kx="0" ky="0" algn="bl" rotWithShape="0" blurRad="57150" dist="38100" dir="5400000">
              <a:srgbClr val="000000">
                <a:alpha val="10196"/>
              </a:srgbClr>
            </a:outerShdw>
          </a:effectLst>
        </p:spPr>
      </p:sp>
      <p:sp>
        <p:nvSpPr>
          <p:cNvPr id="53" name="Shape 51"/>
          <p:cNvSpPr/>
          <p:nvPr/>
        </p:nvSpPr>
        <p:spPr>
          <a:xfrm>
            <a:off x="4972050" y="4495800"/>
            <a:ext cx="38100" cy="1257300"/>
          </a:xfrm>
          <a:custGeom>
            <a:avLst/>
            <a:gdLst/>
            <a:ahLst/>
            <a:cxnLst/>
            <a:rect l="l" t="t" r="r" b="b"/>
            <a:pathLst>
              <a:path w="38100" h="1257300">
                <a:moveTo>
                  <a:pt x="38100" y="0"/>
                </a:moveTo>
                <a:lnTo>
                  <a:pt x="38100" y="0"/>
                </a:lnTo>
                <a:lnTo>
                  <a:pt x="38100" y="1257300"/>
                </a:lnTo>
                <a:lnTo>
                  <a:pt x="38100" y="1257300"/>
                </a:lnTo>
                <a:cubicBezTo>
                  <a:pt x="17072" y="1257300"/>
                  <a:pt x="0" y="1240228"/>
                  <a:pt x="0" y="1219200"/>
                </a:cubicBezTo>
                <a:lnTo>
                  <a:pt x="0" y="38100"/>
                </a:lnTo>
                <a:cubicBezTo>
                  <a:pt x="0" y="17072"/>
                  <a:pt x="17072" y="0"/>
                  <a:pt x="38100" y="0"/>
                </a:cubicBezTo>
                <a:close/>
              </a:path>
            </a:pathLst>
          </a:custGeom>
          <a:solidFill>
            <a:srgbClr val="0891B2"/>
          </a:solidFill>
          <a:ln/>
        </p:spPr>
      </p:sp>
      <p:sp>
        <p:nvSpPr>
          <p:cNvPr id="54" name="Shape 52"/>
          <p:cNvSpPr/>
          <p:nvPr/>
        </p:nvSpPr>
        <p:spPr>
          <a:xfrm>
            <a:off x="5143500" y="4705350"/>
            <a:ext cx="381000" cy="381000"/>
          </a:xfrm>
          <a:custGeom>
            <a:avLst/>
            <a:gdLst/>
            <a:ahLst/>
            <a:cxnLst/>
            <a:rect l="l" t="t" r="r" b="b"/>
            <a:pathLst>
              <a:path w="381000" h="381000">
                <a:moveTo>
                  <a:pt x="76200" y="0"/>
                </a:moveTo>
                <a:lnTo>
                  <a:pt x="304800" y="0"/>
                </a:lnTo>
                <a:cubicBezTo>
                  <a:pt x="346856" y="0"/>
                  <a:pt x="381000" y="34144"/>
                  <a:pt x="381000" y="76200"/>
                </a:cubicBezTo>
                <a:lnTo>
                  <a:pt x="381000" y="304800"/>
                </a:lnTo>
                <a:cubicBezTo>
                  <a:pt x="381000" y="346856"/>
                  <a:pt x="346856" y="381000"/>
                  <a:pt x="304800" y="381000"/>
                </a:cubicBezTo>
                <a:lnTo>
                  <a:pt x="76200" y="381000"/>
                </a:lnTo>
                <a:cubicBezTo>
                  <a:pt x="34144" y="381000"/>
                  <a:pt x="0" y="346856"/>
                  <a:pt x="0" y="304800"/>
                </a:cubicBezTo>
                <a:lnTo>
                  <a:pt x="0" y="76200"/>
                </a:lnTo>
                <a:cubicBezTo>
                  <a:pt x="0" y="34144"/>
                  <a:pt x="34144" y="0"/>
                  <a:pt x="76200" y="0"/>
                </a:cubicBezTo>
                <a:close/>
              </a:path>
            </a:pathLst>
          </a:custGeom>
          <a:solidFill>
            <a:srgbClr val="0891B2"/>
          </a:solidFill>
          <a:ln/>
        </p:spPr>
      </p:sp>
      <p:sp>
        <p:nvSpPr>
          <p:cNvPr id="55" name="Shape 53"/>
          <p:cNvSpPr/>
          <p:nvPr/>
        </p:nvSpPr>
        <p:spPr>
          <a:xfrm>
            <a:off x="5267325" y="4819650"/>
            <a:ext cx="133350" cy="152400"/>
          </a:xfrm>
          <a:custGeom>
            <a:avLst/>
            <a:gdLst/>
            <a:ahLst/>
            <a:cxnLst/>
            <a:rect l="l" t="t" r="r" b="b"/>
            <a:pathLst>
              <a:path w="133350" h="152400">
                <a:moveTo>
                  <a:pt x="133350" y="61258"/>
                </a:moveTo>
                <a:cubicBezTo>
                  <a:pt x="128945" y="64175"/>
                  <a:pt x="123885" y="66526"/>
                  <a:pt x="118616" y="68401"/>
                </a:cubicBezTo>
                <a:cubicBezTo>
                  <a:pt x="104626" y="73402"/>
                  <a:pt x="86261" y="76200"/>
                  <a:pt x="66675" y="76200"/>
                </a:cubicBezTo>
                <a:cubicBezTo>
                  <a:pt x="47089" y="76200"/>
                  <a:pt x="28694" y="73372"/>
                  <a:pt x="14734" y="68401"/>
                </a:cubicBezTo>
                <a:cubicBezTo>
                  <a:pt x="9495" y="66526"/>
                  <a:pt x="4405" y="64175"/>
                  <a:pt x="0" y="61258"/>
                </a:cubicBezTo>
                <a:lnTo>
                  <a:pt x="0" y="85725"/>
                </a:lnTo>
                <a:cubicBezTo>
                  <a:pt x="0" y="98881"/>
                  <a:pt x="29855" y="109537"/>
                  <a:pt x="66675" y="109537"/>
                </a:cubicBezTo>
                <a:cubicBezTo>
                  <a:pt x="103495" y="109537"/>
                  <a:pt x="133350" y="98881"/>
                  <a:pt x="133350" y="85725"/>
                </a:cubicBezTo>
                <a:lnTo>
                  <a:pt x="133350" y="61258"/>
                </a:lnTo>
                <a:close/>
                <a:moveTo>
                  <a:pt x="133350" y="38100"/>
                </a:moveTo>
                <a:lnTo>
                  <a:pt x="133350" y="23813"/>
                </a:lnTo>
                <a:cubicBezTo>
                  <a:pt x="133350" y="10656"/>
                  <a:pt x="103495" y="0"/>
                  <a:pt x="66675" y="0"/>
                </a:cubicBezTo>
                <a:cubicBezTo>
                  <a:pt x="29855" y="0"/>
                  <a:pt x="0" y="10656"/>
                  <a:pt x="0" y="23813"/>
                </a:cubicBezTo>
                <a:lnTo>
                  <a:pt x="0" y="38100"/>
                </a:lnTo>
                <a:cubicBezTo>
                  <a:pt x="0" y="51256"/>
                  <a:pt x="29855" y="61912"/>
                  <a:pt x="66675" y="61912"/>
                </a:cubicBezTo>
                <a:cubicBezTo>
                  <a:pt x="103495" y="61912"/>
                  <a:pt x="133350" y="51256"/>
                  <a:pt x="133350" y="38100"/>
                </a:cubicBezTo>
                <a:close/>
                <a:moveTo>
                  <a:pt x="118616" y="116026"/>
                </a:moveTo>
                <a:cubicBezTo>
                  <a:pt x="104656" y="120997"/>
                  <a:pt x="86291" y="123825"/>
                  <a:pt x="66675" y="123825"/>
                </a:cubicBezTo>
                <a:cubicBezTo>
                  <a:pt x="47059" y="123825"/>
                  <a:pt x="28694" y="120997"/>
                  <a:pt x="14734" y="116026"/>
                </a:cubicBezTo>
                <a:cubicBezTo>
                  <a:pt x="9495" y="114151"/>
                  <a:pt x="4405" y="111800"/>
                  <a:pt x="0" y="108883"/>
                </a:cubicBezTo>
                <a:lnTo>
                  <a:pt x="0" y="128588"/>
                </a:lnTo>
                <a:cubicBezTo>
                  <a:pt x="0" y="141744"/>
                  <a:pt x="29855" y="152400"/>
                  <a:pt x="66675" y="152400"/>
                </a:cubicBezTo>
                <a:cubicBezTo>
                  <a:pt x="103495" y="152400"/>
                  <a:pt x="133350" y="141744"/>
                  <a:pt x="133350" y="128588"/>
                </a:cubicBezTo>
                <a:lnTo>
                  <a:pt x="133350" y="108883"/>
                </a:lnTo>
                <a:cubicBezTo>
                  <a:pt x="128945" y="111800"/>
                  <a:pt x="123885" y="114151"/>
                  <a:pt x="118616" y="116026"/>
                </a:cubicBezTo>
                <a:close/>
              </a:path>
            </a:pathLst>
          </a:custGeom>
          <a:solidFill>
            <a:srgbClr val="FFFFFF"/>
          </a:solidFill>
          <a:ln/>
        </p:spPr>
      </p:sp>
      <p:sp>
        <p:nvSpPr>
          <p:cNvPr id="56" name="Text 54"/>
          <p:cNvSpPr/>
          <p:nvPr/>
        </p:nvSpPr>
        <p:spPr>
          <a:xfrm>
            <a:off x="5638800" y="4667250"/>
            <a:ext cx="1533525" cy="266700"/>
          </a:xfrm>
          <a:prstGeom prst="rect">
            <a:avLst/>
          </a:prstGeom>
          <a:noFill/>
          <a:ln/>
        </p:spPr>
        <p:txBody>
          <a:bodyPr wrap="square" lIns="0" tIns="0" rIns="0" bIns="0" rtlCol="0" anchor="ctr"/>
          <a:lstStyle/>
          <a:p>
            <a:pPr>
              <a:lnSpc>
                <a:spcPct val="130000"/>
              </a:lnSpc>
            </a:pPr>
            <a:r>
              <a:rPr lang="en-US" sz="1350" b="1" dirty="0">
                <a:solidFill>
                  <a:srgbClr val="1A3C34"/>
                </a:solidFill>
                <a:latin typeface="MiSans" pitchFamily="34" charset="0"/>
                <a:ea typeface="MiSans" pitchFamily="34" charset="-122"/>
                <a:cs typeface="MiSans" pitchFamily="34" charset="-120"/>
              </a:rPr>
              <a:t>Pendataan Kumuh</a:t>
            </a:r>
            <a:endParaRPr lang="en-US" sz="1600" dirty="0"/>
          </a:p>
        </p:txBody>
      </p:sp>
      <p:sp>
        <p:nvSpPr>
          <p:cNvPr id="57" name="Text 55"/>
          <p:cNvSpPr/>
          <p:nvPr/>
        </p:nvSpPr>
        <p:spPr>
          <a:xfrm>
            <a:off x="5638800" y="4933950"/>
            <a:ext cx="1514475" cy="190500"/>
          </a:xfrm>
          <a:prstGeom prst="rect">
            <a:avLst/>
          </a:prstGeom>
          <a:noFill/>
          <a:ln/>
        </p:spPr>
        <p:txBody>
          <a:bodyPr wrap="square" lIns="0" tIns="0" rIns="0" bIns="0" rtlCol="0" anchor="ctr"/>
          <a:lstStyle/>
          <a:p>
            <a:pPr>
              <a:lnSpc>
                <a:spcPct val="120000"/>
              </a:lnSpc>
            </a:pPr>
            <a:r>
              <a:rPr lang="en-US" sz="1050" dirty="0">
                <a:solidFill>
                  <a:srgbClr val="6B7280"/>
                </a:solidFill>
                <a:latin typeface="MiSans" pitchFamily="34" charset="0"/>
                <a:ea typeface="MiSans" pitchFamily="34" charset="-122"/>
                <a:cs typeface="MiSans" pitchFamily="34" charset="-120"/>
              </a:rPr>
              <a:t>Sistem Informasi</a:t>
            </a:r>
            <a:endParaRPr lang="en-US" sz="1600" dirty="0"/>
          </a:p>
        </p:txBody>
      </p:sp>
      <p:sp>
        <p:nvSpPr>
          <p:cNvPr id="58" name="Text 56"/>
          <p:cNvSpPr/>
          <p:nvPr/>
        </p:nvSpPr>
        <p:spPr>
          <a:xfrm>
            <a:off x="10388352" y="4648200"/>
            <a:ext cx="1266825" cy="304800"/>
          </a:xfrm>
          <a:prstGeom prst="rect">
            <a:avLst/>
          </a:prstGeom>
          <a:noFill/>
          <a:ln/>
        </p:spPr>
        <p:txBody>
          <a:bodyPr wrap="square" lIns="0" tIns="0" rIns="0" bIns="0" rtlCol="0" anchor="ctr"/>
          <a:lstStyle/>
          <a:p>
            <a:pPr algn="r">
              <a:lnSpc>
                <a:spcPct val="110000"/>
              </a:lnSpc>
            </a:pPr>
            <a:r>
              <a:rPr lang="en-US" sz="1800" dirty="0">
                <a:solidFill>
                  <a:srgbClr val="1A3C34"/>
                </a:solidFill>
                <a:latin typeface="Noto Sans SC" pitchFamily="34" charset="0"/>
                <a:ea typeface="Noto Sans SC" pitchFamily="34" charset="-122"/>
                <a:cs typeface="Noto Sans SC" pitchFamily="34" charset="-120"/>
              </a:rPr>
              <a:t>Rp 350 M</a:t>
            </a:r>
            <a:endParaRPr lang="en-US" sz="1600" dirty="0"/>
          </a:p>
        </p:txBody>
      </p:sp>
      <p:sp>
        <p:nvSpPr>
          <p:cNvPr id="59" name="Text 57"/>
          <p:cNvSpPr/>
          <p:nvPr/>
        </p:nvSpPr>
        <p:spPr>
          <a:xfrm>
            <a:off x="10435977" y="4953000"/>
            <a:ext cx="1219200" cy="190500"/>
          </a:xfrm>
          <a:prstGeom prst="rect">
            <a:avLst/>
          </a:prstGeom>
          <a:noFill/>
          <a:ln/>
        </p:spPr>
        <p:txBody>
          <a:bodyPr wrap="square" lIns="0" tIns="0" rIns="0" bIns="0" rtlCol="0" anchor="ctr"/>
          <a:lstStyle/>
          <a:p>
            <a:pPr algn="r">
              <a:lnSpc>
                <a:spcPct val="120000"/>
              </a:lnSpc>
            </a:pPr>
            <a:r>
              <a:rPr lang="en-US" sz="1050" dirty="0">
                <a:solidFill>
                  <a:srgbClr val="6B7280"/>
                </a:solidFill>
                <a:latin typeface="MiSans" pitchFamily="34" charset="0"/>
                <a:ea typeface="MiSans" pitchFamily="34" charset="-122"/>
                <a:cs typeface="MiSans" pitchFamily="34" charset="-120"/>
              </a:rPr>
              <a:t>Alokasi</a:t>
            </a:r>
            <a:endParaRPr lang="en-US" sz="1600" dirty="0"/>
          </a:p>
        </p:txBody>
      </p:sp>
      <p:sp>
        <p:nvSpPr>
          <p:cNvPr id="60" name="Text 58"/>
          <p:cNvSpPr/>
          <p:nvPr/>
        </p:nvSpPr>
        <p:spPr>
          <a:xfrm>
            <a:off x="5143500" y="5257800"/>
            <a:ext cx="1257300" cy="190500"/>
          </a:xfrm>
          <a:prstGeom prst="rect">
            <a:avLst/>
          </a:prstGeom>
          <a:noFill/>
          <a:ln/>
        </p:spPr>
        <p:txBody>
          <a:bodyPr wrap="square" lIns="0" tIns="0" rIns="0" bIns="0" rtlCol="0" anchor="ctr"/>
          <a:lstStyle/>
          <a:p>
            <a:pPr>
              <a:lnSpc>
                <a:spcPct val="120000"/>
              </a:lnSpc>
            </a:pPr>
            <a:r>
              <a:rPr lang="en-US" sz="1050" dirty="0">
                <a:solidFill>
                  <a:srgbClr val="6B7280"/>
                </a:solidFill>
                <a:latin typeface="MiSans" pitchFamily="34" charset="0"/>
                <a:ea typeface="MiSans" pitchFamily="34" charset="-122"/>
                <a:cs typeface="MiSans" pitchFamily="34" charset="-120"/>
              </a:rPr>
              <a:t>Realisasi: Rp 105 M</a:t>
            </a:r>
            <a:endParaRPr lang="en-US" sz="1600" dirty="0"/>
          </a:p>
        </p:txBody>
      </p:sp>
      <p:sp>
        <p:nvSpPr>
          <p:cNvPr id="61" name="Text 59"/>
          <p:cNvSpPr/>
          <p:nvPr/>
        </p:nvSpPr>
        <p:spPr>
          <a:xfrm>
            <a:off x="11391677" y="5257800"/>
            <a:ext cx="333375" cy="190500"/>
          </a:xfrm>
          <a:prstGeom prst="rect">
            <a:avLst/>
          </a:prstGeom>
          <a:noFill/>
          <a:ln/>
        </p:spPr>
        <p:txBody>
          <a:bodyPr wrap="square" lIns="0" tIns="0" rIns="0" bIns="0" rtlCol="0" anchor="ctr"/>
          <a:lstStyle/>
          <a:p>
            <a:pPr>
              <a:lnSpc>
                <a:spcPct val="120000"/>
              </a:lnSpc>
            </a:pPr>
            <a:r>
              <a:rPr lang="en-US" sz="1050" b="1" dirty="0">
                <a:solidFill>
                  <a:srgbClr val="52B788"/>
                </a:solidFill>
                <a:latin typeface="MiSans" pitchFamily="34" charset="0"/>
                <a:ea typeface="MiSans" pitchFamily="34" charset="-122"/>
                <a:cs typeface="MiSans" pitchFamily="34" charset="-120"/>
              </a:rPr>
              <a:t>30%</a:t>
            </a:r>
            <a:endParaRPr lang="en-US" sz="1600" dirty="0"/>
          </a:p>
        </p:txBody>
      </p:sp>
      <p:sp>
        <p:nvSpPr>
          <p:cNvPr id="62" name="Shape 60"/>
          <p:cNvSpPr/>
          <p:nvPr/>
        </p:nvSpPr>
        <p:spPr>
          <a:xfrm>
            <a:off x="5143500" y="5486400"/>
            <a:ext cx="6515100" cy="114300"/>
          </a:xfrm>
          <a:custGeom>
            <a:avLst/>
            <a:gdLst/>
            <a:ahLst/>
            <a:cxnLst/>
            <a:rect l="l" t="t" r="r" b="b"/>
            <a:pathLst>
              <a:path w="6515100" h="114300">
                <a:moveTo>
                  <a:pt x="57150" y="0"/>
                </a:moveTo>
                <a:lnTo>
                  <a:pt x="6457950" y="0"/>
                </a:lnTo>
                <a:cubicBezTo>
                  <a:pt x="6489492" y="0"/>
                  <a:pt x="6515100" y="25608"/>
                  <a:pt x="6515100" y="57150"/>
                </a:cubicBezTo>
                <a:lnTo>
                  <a:pt x="6515100" y="57150"/>
                </a:lnTo>
                <a:cubicBezTo>
                  <a:pt x="6515100" y="88692"/>
                  <a:pt x="6489492" y="114300"/>
                  <a:pt x="6457950" y="114300"/>
                </a:cubicBezTo>
                <a:lnTo>
                  <a:pt x="57150" y="114300"/>
                </a:lnTo>
                <a:cubicBezTo>
                  <a:pt x="25608" y="114300"/>
                  <a:pt x="0" y="88692"/>
                  <a:pt x="0" y="57150"/>
                </a:cubicBezTo>
                <a:lnTo>
                  <a:pt x="0" y="57150"/>
                </a:lnTo>
                <a:cubicBezTo>
                  <a:pt x="0" y="25608"/>
                  <a:pt x="25608" y="0"/>
                  <a:pt x="57150" y="0"/>
                </a:cubicBezTo>
                <a:close/>
              </a:path>
            </a:pathLst>
          </a:custGeom>
          <a:solidFill>
            <a:srgbClr val="E5E7EB"/>
          </a:solidFill>
          <a:ln/>
        </p:spPr>
      </p:sp>
      <p:sp>
        <p:nvSpPr>
          <p:cNvPr id="63" name="Shape 61"/>
          <p:cNvSpPr/>
          <p:nvPr/>
        </p:nvSpPr>
        <p:spPr>
          <a:xfrm>
            <a:off x="5143500" y="5486400"/>
            <a:ext cx="1952625" cy="114300"/>
          </a:xfrm>
          <a:custGeom>
            <a:avLst/>
            <a:gdLst/>
            <a:ahLst/>
            <a:cxnLst/>
            <a:rect l="l" t="t" r="r" b="b"/>
            <a:pathLst>
              <a:path w="1952625" h="114300">
                <a:moveTo>
                  <a:pt x="57150" y="0"/>
                </a:moveTo>
                <a:lnTo>
                  <a:pt x="1895475" y="0"/>
                </a:lnTo>
                <a:cubicBezTo>
                  <a:pt x="1927017" y="0"/>
                  <a:pt x="1952625" y="25608"/>
                  <a:pt x="1952625" y="57150"/>
                </a:cubicBezTo>
                <a:lnTo>
                  <a:pt x="1952625" y="57150"/>
                </a:lnTo>
                <a:cubicBezTo>
                  <a:pt x="1952625" y="88692"/>
                  <a:pt x="1927017" y="114300"/>
                  <a:pt x="1895475" y="114300"/>
                </a:cubicBezTo>
                <a:lnTo>
                  <a:pt x="57150" y="114300"/>
                </a:lnTo>
                <a:cubicBezTo>
                  <a:pt x="25608" y="114300"/>
                  <a:pt x="0" y="88692"/>
                  <a:pt x="0" y="57150"/>
                </a:cubicBezTo>
                <a:lnTo>
                  <a:pt x="0" y="57150"/>
                </a:lnTo>
                <a:cubicBezTo>
                  <a:pt x="0" y="25608"/>
                  <a:pt x="25608" y="0"/>
                  <a:pt x="57150" y="0"/>
                </a:cubicBezTo>
                <a:close/>
              </a:path>
            </a:pathLst>
          </a:custGeom>
          <a:gradFill rotWithShape="1" flip="none">
            <a:gsLst>
              <a:gs pos="0">
                <a:srgbClr val="2D6A4F"/>
              </a:gs>
              <a:gs pos="100000">
                <a:srgbClr val="52B788"/>
              </a:gs>
            </a:gsLst>
            <a:lin ang="0" scaled="1"/>
          </a:gradFill>
          <a:ln/>
        </p:spPr>
      </p:sp>
    </p:spTree>
  </p:cSld>
  <p:clrMapOvr>
    <a:masterClrMapping/>
  </p:clrMapOvr>
  <p:transition>
    <p:fade/>
    <p:spd val="med"/>
  </p:transition>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F7F5F0"/>
        </a:solidFill>
      </p:bgPr>
    </p:bg>
    <p:spTree>
      <p:nvGrpSpPr>
        <p:cNvPr id="1" name=""/>
        <p:cNvGrpSpPr/>
        <p:nvPr/>
      </p:nvGrpSpPr>
      <p:grpSpPr>
        <a:xfrm>
          <a:off x="0" y="0"/>
          <a:ext cx="0" cy="0"/>
          <a:chOff x="0" y="0"/>
          <a:chExt cx="0" cy="0"/>
        </a:xfrm>
      </p:grpSpPr>
      <p:sp>
        <p:nvSpPr>
          <p:cNvPr id="2" name="Shape 0"/>
          <p:cNvSpPr/>
          <p:nvPr/>
        </p:nvSpPr>
        <p:spPr>
          <a:xfrm>
            <a:off x="381000" y="400050"/>
            <a:ext cx="38100" cy="304800"/>
          </a:xfrm>
          <a:custGeom>
            <a:avLst/>
            <a:gdLst/>
            <a:ahLst/>
            <a:cxnLst/>
            <a:rect l="l" t="t" r="r" b="b"/>
            <a:pathLst>
              <a:path w="38100" h="304800">
                <a:moveTo>
                  <a:pt x="0" y="0"/>
                </a:moveTo>
                <a:lnTo>
                  <a:pt x="38100" y="0"/>
                </a:lnTo>
                <a:lnTo>
                  <a:pt x="38100" y="304800"/>
                </a:lnTo>
                <a:lnTo>
                  <a:pt x="0" y="304800"/>
                </a:lnTo>
                <a:lnTo>
                  <a:pt x="0" y="0"/>
                </a:lnTo>
                <a:close/>
              </a:path>
            </a:pathLst>
          </a:custGeom>
          <a:solidFill>
            <a:srgbClr val="D4A017"/>
          </a:solidFill>
          <a:ln/>
        </p:spPr>
      </p:sp>
      <p:sp>
        <p:nvSpPr>
          <p:cNvPr id="3" name="Text 1"/>
          <p:cNvSpPr/>
          <p:nvPr/>
        </p:nvSpPr>
        <p:spPr>
          <a:xfrm>
            <a:off x="533400" y="381000"/>
            <a:ext cx="3800475" cy="342900"/>
          </a:xfrm>
          <a:prstGeom prst="rect">
            <a:avLst/>
          </a:prstGeom>
          <a:noFill/>
          <a:ln/>
        </p:spPr>
        <p:txBody>
          <a:bodyPr wrap="square" lIns="0" tIns="0" rIns="0" bIns="0" rtlCol="0" anchor="ctr"/>
          <a:lstStyle/>
          <a:p>
            <a:pPr>
              <a:lnSpc>
                <a:spcPct val="100000"/>
              </a:lnSpc>
            </a:pPr>
            <a:r>
              <a:rPr lang="en-US" sz="2250" b="1" dirty="0">
                <a:solidFill>
                  <a:srgbClr val="1A3C34"/>
                </a:solidFill>
                <a:latin typeface="Noto Sans SC" pitchFamily="34" charset="0"/>
                <a:ea typeface="Noto Sans SC" pitchFamily="34" charset="-122"/>
                <a:cs typeface="Noto Sans SC" pitchFamily="34" charset="-120"/>
              </a:rPr>
              <a:t>Regulasi &amp; Dokumen Utama</a:t>
            </a:r>
            <a:endParaRPr lang="en-US" sz="1600" dirty="0"/>
          </a:p>
        </p:txBody>
      </p:sp>
      <p:sp>
        <p:nvSpPr>
          <p:cNvPr id="4" name="Text 2"/>
          <p:cNvSpPr/>
          <p:nvPr/>
        </p:nvSpPr>
        <p:spPr>
          <a:xfrm>
            <a:off x="533400" y="800100"/>
            <a:ext cx="11353800" cy="228600"/>
          </a:xfrm>
          <a:prstGeom prst="rect">
            <a:avLst/>
          </a:prstGeom>
          <a:noFill/>
          <a:ln/>
        </p:spPr>
        <p:txBody>
          <a:bodyPr wrap="square" lIns="0" tIns="0" rIns="0" bIns="0" rtlCol="0" anchor="ctr"/>
          <a:lstStyle/>
          <a:p>
            <a:pPr>
              <a:lnSpc>
                <a:spcPct val="130000"/>
              </a:lnSpc>
            </a:pPr>
            <a:r>
              <a:rPr lang="en-US" sz="1200" dirty="0">
                <a:solidFill>
                  <a:srgbClr val="6B7280"/>
                </a:solidFill>
                <a:latin typeface="MiSans" pitchFamily="34" charset="0"/>
                <a:ea typeface="MiSans" pitchFamily="34" charset="-122"/>
                <a:cs typeface="MiSans" pitchFamily="34" charset="-120"/>
              </a:rPr>
              <a:t>Kebijakan terbuka, data dapat diakses</a:t>
            </a:r>
            <a:endParaRPr lang="en-US" sz="1600" dirty="0"/>
          </a:p>
        </p:txBody>
      </p:sp>
      <p:sp>
        <p:nvSpPr>
          <p:cNvPr id="5" name="Shape 3"/>
          <p:cNvSpPr/>
          <p:nvPr/>
        </p:nvSpPr>
        <p:spPr>
          <a:xfrm>
            <a:off x="400050" y="1219200"/>
            <a:ext cx="5619750" cy="1438275"/>
          </a:xfrm>
          <a:custGeom>
            <a:avLst/>
            <a:gdLst/>
            <a:ahLst/>
            <a:cxnLst/>
            <a:rect l="l" t="t" r="r" b="b"/>
            <a:pathLst>
              <a:path w="5619750" h="1438275">
                <a:moveTo>
                  <a:pt x="38100" y="0"/>
                </a:moveTo>
                <a:lnTo>
                  <a:pt x="5505450" y="0"/>
                </a:lnTo>
                <a:cubicBezTo>
                  <a:pt x="5568576" y="0"/>
                  <a:pt x="5619750" y="51174"/>
                  <a:pt x="5619750" y="114300"/>
                </a:cubicBezTo>
                <a:lnTo>
                  <a:pt x="5619750" y="1323975"/>
                </a:lnTo>
                <a:cubicBezTo>
                  <a:pt x="5619750" y="1387101"/>
                  <a:pt x="5568576" y="1438275"/>
                  <a:pt x="5505450" y="1438275"/>
                </a:cubicBezTo>
                <a:lnTo>
                  <a:pt x="38100" y="1438275"/>
                </a:lnTo>
                <a:cubicBezTo>
                  <a:pt x="17072" y="1438275"/>
                  <a:pt x="0" y="1421203"/>
                  <a:pt x="0" y="1400175"/>
                </a:cubicBezTo>
                <a:lnTo>
                  <a:pt x="0" y="38100"/>
                </a:lnTo>
                <a:cubicBezTo>
                  <a:pt x="0" y="17072"/>
                  <a:pt x="17072" y="0"/>
                  <a:pt x="38100" y="0"/>
                </a:cubicBezTo>
                <a:close/>
              </a:path>
            </a:pathLst>
          </a:custGeom>
          <a:solidFill>
            <a:srgbClr val="FFFFFF"/>
          </a:solidFill>
          <a:ln/>
          <a:effectLst>
            <a:outerShdw sx="100000" sy="100000" kx="0" ky="0" algn="bl" rotWithShape="0" blurRad="57150" dist="38100" dir="5400000">
              <a:srgbClr val="000000">
                <a:alpha val="10196"/>
              </a:srgbClr>
            </a:outerShdw>
          </a:effectLst>
        </p:spPr>
      </p:sp>
      <p:sp>
        <p:nvSpPr>
          <p:cNvPr id="6" name="Shape 4"/>
          <p:cNvSpPr/>
          <p:nvPr/>
        </p:nvSpPr>
        <p:spPr>
          <a:xfrm>
            <a:off x="400050" y="1219200"/>
            <a:ext cx="38100" cy="1438275"/>
          </a:xfrm>
          <a:custGeom>
            <a:avLst/>
            <a:gdLst/>
            <a:ahLst/>
            <a:cxnLst/>
            <a:rect l="l" t="t" r="r" b="b"/>
            <a:pathLst>
              <a:path w="38100" h="1438275">
                <a:moveTo>
                  <a:pt x="38100" y="0"/>
                </a:moveTo>
                <a:lnTo>
                  <a:pt x="38100" y="0"/>
                </a:lnTo>
                <a:lnTo>
                  <a:pt x="38100" y="1438275"/>
                </a:lnTo>
                <a:lnTo>
                  <a:pt x="38100" y="1438275"/>
                </a:lnTo>
                <a:cubicBezTo>
                  <a:pt x="17072" y="1438275"/>
                  <a:pt x="0" y="1421203"/>
                  <a:pt x="0" y="1400175"/>
                </a:cubicBezTo>
                <a:lnTo>
                  <a:pt x="0" y="38100"/>
                </a:lnTo>
                <a:cubicBezTo>
                  <a:pt x="0" y="17072"/>
                  <a:pt x="17072" y="0"/>
                  <a:pt x="38100" y="0"/>
                </a:cubicBezTo>
                <a:close/>
              </a:path>
            </a:pathLst>
          </a:custGeom>
          <a:solidFill>
            <a:srgbClr val="1A3C34"/>
          </a:solidFill>
          <a:ln/>
        </p:spPr>
      </p:sp>
      <p:sp>
        <p:nvSpPr>
          <p:cNvPr id="7" name="Shape 5"/>
          <p:cNvSpPr/>
          <p:nvPr/>
        </p:nvSpPr>
        <p:spPr>
          <a:xfrm>
            <a:off x="609600" y="1670000"/>
            <a:ext cx="533400" cy="533400"/>
          </a:xfrm>
          <a:custGeom>
            <a:avLst/>
            <a:gdLst/>
            <a:ahLst/>
            <a:cxnLst/>
            <a:rect l="l" t="t" r="r" b="b"/>
            <a:pathLst>
              <a:path w="533400" h="533400">
                <a:moveTo>
                  <a:pt x="114302" y="0"/>
                </a:moveTo>
                <a:lnTo>
                  <a:pt x="419098" y="0"/>
                </a:lnTo>
                <a:cubicBezTo>
                  <a:pt x="482183" y="0"/>
                  <a:pt x="533400" y="51217"/>
                  <a:pt x="533400" y="114302"/>
                </a:cubicBezTo>
                <a:lnTo>
                  <a:pt x="533400" y="419098"/>
                </a:lnTo>
                <a:cubicBezTo>
                  <a:pt x="533400" y="482183"/>
                  <a:pt x="482183" y="533400"/>
                  <a:pt x="419098" y="533400"/>
                </a:cubicBezTo>
                <a:lnTo>
                  <a:pt x="114302" y="533400"/>
                </a:lnTo>
                <a:cubicBezTo>
                  <a:pt x="51217" y="533400"/>
                  <a:pt x="0" y="482183"/>
                  <a:pt x="0" y="419098"/>
                </a:cubicBezTo>
                <a:lnTo>
                  <a:pt x="0" y="114302"/>
                </a:lnTo>
                <a:cubicBezTo>
                  <a:pt x="0" y="51217"/>
                  <a:pt x="51217" y="0"/>
                  <a:pt x="114302" y="0"/>
                </a:cubicBezTo>
                <a:close/>
              </a:path>
            </a:pathLst>
          </a:custGeom>
          <a:solidFill>
            <a:srgbClr val="1A3C34"/>
          </a:solidFill>
          <a:ln/>
        </p:spPr>
      </p:sp>
      <p:sp>
        <p:nvSpPr>
          <p:cNvPr id="8" name="Shape 6"/>
          <p:cNvSpPr/>
          <p:nvPr/>
        </p:nvSpPr>
        <p:spPr>
          <a:xfrm>
            <a:off x="747713" y="1822400"/>
            <a:ext cx="257175" cy="228600"/>
          </a:xfrm>
          <a:custGeom>
            <a:avLst/>
            <a:gdLst/>
            <a:ahLst/>
            <a:cxnLst/>
            <a:rect l="l" t="t" r="r" b="b"/>
            <a:pathLst>
              <a:path w="257175" h="228600">
                <a:moveTo>
                  <a:pt x="75724" y="68491"/>
                </a:moveTo>
                <a:lnTo>
                  <a:pt x="67374" y="60141"/>
                </a:lnTo>
                <a:cubicBezTo>
                  <a:pt x="61793" y="54560"/>
                  <a:pt x="61793" y="45497"/>
                  <a:pt x="67374" y="39916"/>
                </a:cubicBezTo>
                <a:lnTo>
                  <a:pt x="118586" y="-11341"/>
                </a:lnTo>
                <a:cubicBezTo>
                  <a:pt x="124167" y="-16922"/>
                  <a:pt x="133231" y="-16922"/>
                  <a:pt x="138812" y="-11341"/>
                </a:cubicBezTo>
                <a:lnTo>
                  <a:pt x="147161" y="-2947"/>
                </a:lnTo>
                <a:cubicBezTo>
                  <a:pt x="152742" y="2634"/>
                  <a:pt x="152742" y="11698"/>
                  <a:pt x="147161" y="17279"/>
                </a:cubicBezTo>
                <a:lnTo>
                  <a:pt x="95949" y="68491"/>
                </a:lnTo>
                <a:cubicBezTo>
                  <a:pt x="90368" y="74072"/>
                  <a:pt x="81305" y="74072"/>
                  <a:pt x="75724" y="68491"/>
                </a:cubicBezTo>
                <a:close/>
                <a:moveTo>
                  <a:pt x="123230" y="94521"/>
                </a:moveTo>
                <a:lnTo>
                  <a:pt x="109210" y="80501"/>
                </a:lnTo>
                <a:lnTo>
                  <a:pt x="159216" y="30495"/>
                </a:lnTo>
                <a:lnTo>
                  <a:pt x="212527" y="83805"/>
                </a:lnTo>
                <a:lnTo>
                  <a:pt x="162520" y="133811"/>
                </a:lnTo>
                <a:lnTo>
                  <a:pt x="148501" y="119792"/>
                </a:lnTo>
                <a:lnTo>
                  <a:pt x="44916" y="223376"/>
                </a:lnTo>
                <a:cubicBezTo>
                  <a:pt x="37951" y="230341"/>
                  <a:pt x="26655" y="230341"/>
                  <a:pt x="19645" y="223376"/>
                </a:cubicBezTo>
                <a:cubicBezTo>
                  <a:pt x="12636" y="216411"/>
                  <a:pt x="12680" y="205115"/>
                  <a:pt x="19645" y="198105"/>
                </a:cubicBezTo>
                <a:lnTo>
                  <a:pt x="123230" y="94521"/>
                </a:lnTo>
                <a:close/>
                <a:moveTo>
                  <a:pt x="174531" y="167253"/>
                </a:moveTo>
                <a:cubicBezTo>
                  <a:pt x="168950" y="161672"/>
                  <a:pt x="168950" y="152608"/>
                  <a:pt x="174531" y="147027"/>
                </a:cubicBezTo>
                <a:lnTo>
                  <a:pt x="225743" y="95816"/>
                </a:lnTo>
                <a:cubicBezTo>
                  <a:pt x="231324" y="90234"/>
                  <a:pt x="240387" y="90234"/>
                  <a:pt x="245968" y="95816"/>
                </a:cubicBezTo>
                <a:lnTo>
                  <a:pt x="254318" y="104165"/>
                </a:lnTo>
                <a:cubicBezTo>
                  <a:pt x="259899" y="109746"/>
                  <a:pt x="259899" y="118809"/>
                  <a:pt x="254318" y="124391"/>
                </a:cubicBezTo>
                <a:lnTo>
                  <a:pt x="203106" y="175647"/>
                </a:lnTo>
                <a:cubicBezTo>
                  <a:pt x="197525" y="181228"/>
                  <a:pt x="188461" y="181228"/>
                  <a:pt x="182880" y="175647"/>
                </a:cubicBezTo>
                <a:lnTo>
                  <a:pt x="174531" y="167298"/>
                </a:lnTo>
                <a:close/>
              </a:path>
            </a:pathLst>
          </a:custGeom>
          <a:solidFill>
            <a:srgbClr val="D4A017"/>
          </a:solidFill>
          <a:ln/>
        </p:spPr>
      </p:sp>
      <p:sp>
        <p:nvSpPr>
          <p:cNvPr id="9" name="Text 7"/>
          <p:cNvSpPr/>
          <p:nvPr/>
        </p:nvSpPr>
        <p:spPr>
          <a:xfrm>
            <a:off x="1295400" y="1555700"/>
            <a:ext cx="4219575" cy="228600"/>
          </a:xfrm>
          <a:prstGeom prst="rect">
            <a:avLst/>
          </a:prstGeom>
          <a:noFill/>
          <a:ln/>
        </p:spPr>
        <p:txBody>
          <a:bodyPr wrap="square" lIns="0" tIns="0" rIns="0" bIns="0" rtlCol="0" anchor="ctr"/>
          <a:lstStyle/>
          <a:p>
            <a:pPr>
              <a:lnSpc>
                <a:spcPct val="130000"/>
              </a:lnSpc>
            </a:pPr>
            <a:r>
              <a:rPr lang="en-US" sz="1200" b="1" dirty="0">
                <a:solidFill>
                  <a:srgbClr val="1A3C34"/>
                </a:solidFill>
                <a:latin typeface="MiSans" pitchFamily="34" charset="0"/>
                <a:ea typeface="MiSans" pitchFamily="34" charset="-122"/>
                <a:cs typeface="MiSans" pitchFamily="34" charset="-120"/>
              </a:rPr>
              <a:t>Perpres No. 191/2024</a:t>
            </a:r>
            <a:endParaRPr lang="en-US" sz="1600" dirty="0"/>
          </a:p>
        </p:txBody>
      </p:sp>
      <p:sp>
        <p:nvSpPr>
          <p:cNvPr id="10" name="Text 8"/>
          <p:cNvSpPr/>
          <p:nvPr/>
        </p:nvSpPr>
        <p:spPr>
          <a:xfrm>
            <a:off x="1295400" y="1822400"/>
            <a:ext cx="4210050" cy="190500"/>
          </a:xfrm>
          <a:prstGeom prst="rect">
            <a:avLst/>
          </a:prstGeom>
          <a:noFill/>
          <a:ln/>
        </p:spPr>
        <p:txBody>
          <a:bodyPr wrap="square" lIns="0" tIns="0" rIns="0" bIns="0" rtlCol="0" anchor="ctr"/>
          <a:lstStyle/>
          <a:p>
            <a:pPr>
              <a:lnSpc>
                <a:spcPct val="120000"/>
              </a:lnSpc>
            </a:pPr>
            <a:r>
              <a:rPr lang="en-US" sz="1050" dirty="0">
                <a:solidFill>
                  <a:srgbClr val="6B7280"/>
                </a:solidFill>
                <a:latin typeface="MiSans" pitchFamily="34" charset="0"/>
                <a:ea typeface="MiSans" pitchFamily="34" charset="-122"/>
                <a:cs typeface="MiSans" pitchFamily="34" charset="-120"/>
              </a:rPr>
              <a:t>Pembentukan KemenPKP</a:t>
            </a:r>
            <a:endParaRPr lang="en-US" sz="1600" dirty="0"/>
          </a:p>
        </p:txBody>
      </p:sp>
      <p:sp>
        <p:nvSpPr>
          <p:cNvPr id="11" name="Shape 9"/>
          <p:cNvSpPr/>
          <p:nvPr/>
        </p:nvSpPr>
        <p:spPr>
          <a:xfrm>
            <a:off x="1295400" y="2089100"/>
            <a:ext cx="381000" cy="228600"/>
          </a:xfrm>
          <a:custGeom>
            <a:avLst/>
            <a:gdLst/>
            <a:ahLst/>
            <a:cxnLst/>
            <a:rect l="l" t="t" r="r" b="b"/>
            <a:pathLst>
              <a:path w="381000" h="228600">
                <a:moveTo>
                  <a:pt x="38101" y="0"/>
                </a:moveTo>
                <a:lnTo>
                  <a:pt x="342899" y="0"/>
                </a:lnTo>
                <a:cubicBezTo>
                  <a:pt x="363942" y="0"/>
                  <a:pt x="381000" y="17058"/>
                  <a:pt x="381000" y="38101"/>
                </a:cubicBezTo>
                <a:lnTo>
                  <a:pt x="381000" y="190499"/>
                </a:lnTo>
                <a:cubicBezTo>
                  <a:pt x="381000" y="211542"/>
                  <a:pt x="363942" y="228600"/>
                  <a:pt x="342899" y="228600"/>
                </a:cubicBezTo>
                <a:lnTo>
                  <a:pt x="38101" y="228600"/>
                </a:lnTo>
                <a:cubicBezTo>
                  <a:pt x="17072" y="228600"/>
                  <a:pt x="0" y="211528"/>
                  <a:pt x="0" y="190499"/>
                </a:cubicBezTo>
                <a:lnTo>
                  <a:pt x="0" y="38101"/>
                </a:lnTo>
                <a:cubicBezTo>
                  <a:pt x="0" y="17072"/>
                  <a:pt x="17072" y="0"/>
                  <a:pt x="38101" y="0"/>
                </a:cubicBezTo>
                <a:close/>
              </a:path>
            </a:pathLst>
          </a:custGeom>
          <a:solidFill>
            <a:srgbClr val="E76F51">
              <a:alpha val="10196"/>
            </a:srgbClr>
          </a:solidFill>
          <a:ln/>
        </p:spPr>
      </p:sp>
      <p:sp>
        <p:nvSpPr>
          <p:cNvPr id="12" name="Text 10"/>
          <p:cNvSpPr/>
          <p:nvPr/>
        </p:nvSpPr>
        <p:spPr>
          <a:xfrm>
            <a:off x="1295400" y="2089100"/>
            <a:ext cx="438150" cy="228600"/>
          </a:xfrm>
          <a:prstGeom prst="rect">
            <a:avLst/>
          </a:prstGeom>
          <a:noFill/>
          <a:ln/>
        </p:spPr>
        <p:txBody>
          <a:bodyPr wrap="square" lIns="76200" tIns="38100" rIns="76200" bIns="38100" rtlCol="0" anchor="ctr"/>
          <a:lstStyle/>
          <a:p>
            <a:pPr>
              <a:lnSpc>
                <a:spcPct val="110000"/>
              </a:lnSpc>
            </a:pPr>
            <a:r>
              <a:rPr lang="en-US" sz="900" b="1" dirty="0">
                <a:solidFill>
                  <a:srgbClr val="E76F51"/>
                </a:solidFill>
                <a:latin typeface="MiSans" pitchFamily="34" charset="0"/>
                <a:ea typeface="MiSans" pitchFamily="34" charset="-122"/>
                <a:cs typeface="MiSans" pitchFamily="34" charset="-120"/>
              </a:rPr>
              <a:t>PDF</a:t>
            </a:r>
            <a:endParaRPr lang="en-US" sz="1600" dirty="0"/>
          </a:p>
        </p:txBody>
      </p:sp>
      <p:sp>
        <p:nvSpPr>
          <p:cNvPr id="13" name="Text 11"/>
          <p:cNvSpPr/>
          <p:nvPr/>
        </p:nvSpPr>
        <p:spPr>
          <a:xfrm>
            <a:off x="1752600" y="2127200"/>
            <a:ext cx="419100" cy="152400"/>
          </a:xfrm>
          <a:prstGeom prst="rect">
            <a:avLst/>
          </a:prstGeom>
          <a:noFill/>
          <a:ln/>
        </p:spPr>
        <p:txBody>
          <a:bodyPr wrap="square" lIns="0" tIns="0" rIns="0" bIns="0" rtlCol="0" anchor="ctr"/>
          <a:lstStyle/>
          <a:p>
            <a:pPr>
              <a:lnSpc>
                <a:spcPct val="110000"/>
              </a:lnSpc>
            </a:pPr>
            <a:r>
              <a:rPr lang="en-US" sz="900" dirty="0">
                <a:solidFill>
                  <a:srgbClr val="6B7280"/>
                </a:solidFill>
                <a:latin typeface="MiSans" pitchFamily="34" charset="0"/>
                <a:ea typeface="MiSans" pitchFamily="34" charset="-122"/>
                <a:cs typeface="MiSans" pitchFamily="34" charset="-120"/>
              </a:rPr>
              <a:t>1.2 MB</a:t>
            </a:r>
            <a:endParaRPr lang="en-US" sz="1600" dirty="0"/>
          </a:p>
        </p:txBody>
      </p:sp>
      <p:sp>
        <p:nvSpPr>
          <p:cNvPr id="14" name="Shape 12"/>
          <p:cNvSpPr/>
          <p:nvPr/>
        </p:nvSpPr>
        <p:spPr>
          <a:xfrm>
            <a:off x="5626894" y="1841450"/>
            <a:ext cx="166688" cy="190500"/>
          </a:xfrm>
          <a:custGeom>
            <a:avLst/>
            <a:gdLst/>
            <a:ahLst/>
            <a:cxnLst/>
            <a:rect l="l" t="t" r="r" b="b"/>
            <a:pathLst>
              <a:path w="166688" h="190500">
                <a:moveTo>
                  <a:pt x="95250" y="11906"/>
                </a:moveTo>
                <a:cubicBezTo>
                  <a:pt x="95250" y="5321"/>
                  <a:pt x="89929" y="0"/>
                  <a:pt x="83344" y="0"/>
                </a:cubicBezTo>
                <a:cubicBezTo>
                  <a:pt x="76758" y="0"/>
                  <a:pt x="71438" y="5321"/>
                  <a:pt x="71438" y="11906"/>
                </a:cubicBezTo>
                <a:lnTo>
                  <a:pt x="71438" y="90301"/>
                </a:lnTo>
                <a:lnTo>
                  <a:pt x="56034" y="74898"/>
                </a:lnTo>
                <a:cubicBezTo>
                  <a:pt x="51383" y="70247"/>
                  <a:pt x="43830" y="70247"/>
                  <a:pt x="39179" y="74898"/>
                </a:cubicBezTo>
                <a:cubicBezTo>
                  <a:pt x="34528" y="79549"/>
                  <a:pt x="34528" y="87102"/>
                  <a:pt x="39179" y="91753"/>
                </a:cubicBezTo>
                <a:lnTo>
                  <a:pt x="74898" y="127471"/>
                </a:lnTo>
                <a:cubicBezTo>
                  <a:pt x="79549" y="132122"/>
                  <a:pt x="87102" y="132122"/>
                  <a:pt x="91753" y="127471"/>
                </a:cubicBezTo>
                <a:lnTo>
                  <a:pt x="127471" y="91753"/>
                </a:lnTo>
                <a:cubicBezTo>
                  <a:pt x="132122" y="87102"/>
                  <a:pt x="132122" y="79549"/>
                  <a:pt x="127471" y="74898"/>
                </a:cubicBezTo>
                <a:cubicBezTo>
                  <a:pt x="122820" y="70247"/>
                  <a:pt x="115267" y="70247"/>
                  <a:pt x="110617" y="74898"/>
                </a:cubicBezTo>
                <a:lnTo>
                  <a:pt x="95250" y="90301"/>
                </a:lnTo>
                <a:lnTo>
                  <a:pt x="95250" y="11906"/>
                </a:lnTo>
                <a:close/>
                <a:moveTo>
                  <a:pt x="23812" y="119063"/>
                </a:moveTo>
                <a:cubicBezTo>
                  <a:pt x="10678" y="119063"/>
                  <a:pt x="0" y="129741"/>
                  <a:pt x="0" y="142875"/>
                </a:cubicBezTo>
                <a:lnTo>
                  <a:pt x="0" y="154781"/>
                </a:lnTo>
                <a:cubicBezTo>
                  <a:pt x="0" y="167915"/>
                  <a:pt x="10678" y="178594"/>
                  <a:pt x="23812" y="178594"/>
                </a:cubicBezTo>
                <a:lnTo>
                  <a:pt x="142875" y="178594"/>
                </a:lnTo>
                <a:cubicBezTo>
                  <a:pt x="156009" y="178594"/>
                  <a:pt x="166688" y="167915"/>
                  <a:pt x="166688" y="154781"/>
                </a:cubicBezTo>
                <a:lnTo>
                  <a:pt x="166688" y="142875"/>
                </a:lnTo>
                <a:cubicBezTo>
                  <a:pt x="166688" y="129741"/>
                  <a:pt x="156009" y="119063"/>
                  <a:pt x="142875" y="119063"/>
                </a:cubicBezTo>
                <a:lnTo>
                  <a:pt x="125425" y="119063"/>
                </a:lnTo>
                <a:lnTo>
                  <a:pt x="104366" y="140122"/>
                </a:lnTo>
                <a:cubicBezTo>
                  <a:pt x="92757" y="151730"/>
                  <a:pt x="73893" y="151730"/>
                  <a:pt x="62285" y="140122"/>
                </a:cubicBezTo>
                <a:lnTo>
                  <a:pt x="41263" y="119063"/>
                </a:lnTo>
                <a:lnTo>
                  <a:pt x="23812" y="119063"/>
                </a:lnTo>
                <a:close/>
                <a:moveTo>
                  <a:pt x="136922" y="139898"/>
                </a:moveTo>
                <a:cubicBezTo>
                  <a:pt x="141850" y="139898"/>
                  <a:pt x="145852" y="143900"/>
                  <a:pt x="145852" y="148828"/>
                </a:cubicBezTo>
                <a:cubicBezTo>
                  <a:pt x="145852" y="153757"/>
                  <a:pt x="141850" y="157758"/>
                  <a:pt x="136922" y="157758"/>
                </a:cubicBezTo>
                <a:cubicBezTo>
                  <a:pt x="131993" y="157758"/>
                  <a:pt x="127992" y="153757"/>
                  <a:pt x="127992" y="148828"/>
                </a:cubicBezTo>
                <a:cubicBezTo>
                  <a:pt x="127992" y="143900"/>
                  <a:pt x="131993" y="139898"/>
                  <a:pt x="136922" y="139898"/>
                </a:cubicBezTo>
                <a:close/>
              </a:path>
            </a:pathLst>
          </a:custGeom>
          <a:solidFill>
            <a:srgbClr val="2D6A4F"/>
          </a:solidFill>
          <a:ln/>
        </p:spPr>
      </p:sp>
      <p:sp>
        <p:nvSpPr>
          <p:cNvPr id="15" name="Shape 13"/>
          <p:cNvSpPr/>
          <p:nvPr/>
        </p:nvSpPr>
        <p:spPr>
          <a:xfrm>
            <a:off x="6191250" y="1219200"/>
            <a:ext cx="5619750" cy="1438275"/>
          </a:xfrm>
          <a:custGeom>
            <a:avLst/>
            <a:gdLst/>
            <a:ahLst/>
            <a:cxnLst/>
            <a:rect l="l" t="t" r="r" b="b"/>
            <a:pathLst>
              <a:path w="5619750" h="1438275">
                <a:moveTo>
                  <a:pt x="38100" y="0"/>
                </a:moveTo>
                <a:lnTo>
                  <a:pt x="5505450" y="0"/>
                </a:lnTo>
                <a:cubicBezTo>
                  <a:pt x="5568576" y="0"/>
                  <a:pt x="5619750" y="51174"/>
                  <a:pt x="5619750" y="114300"/>
                </a:cubicBezTo>
                <a:lnTo>
                  <a:pt x="5619750" y="1323975"/>
                </a:lnTo>
                <a:cubicBezTo>
                  <a:pt x="5619750" y="1387101"/>
                  <a:pt x="5568576" y="1438275"/>
                  <a:pt x="5505450" y="1438275"/>
                </a:cubicBezTo>
                <a:lnTo>
                  <a:pt x="38100" y="1438275"/>
                </a:lnTo>
                <a:cubicBezTo>
                  <a:pt x="17072" y="1438275"/>
                  <a:pt x="0" y="1421203"/>
                  <a:pt x="0" y="1400175"/>
                </a:cubicBezTo>
                <a:lnTo>
                  <a:pt x="0" y="38100"/>
                </a:lnTo>
                <a:cubicBezTo>
                  <a:pt x="0" y="17072"/>
                  <a:pt x="17072" y="0"/>
                  <a:pt x="38100" y="0"/>
                </a:cubicBezTo>
                <a:close/>
              </a:path>
            </a:pathLst>
          </a:custGeom>
          <a:solidFill>
            <a:srgbClr val="FFFFFF"/>
          </a:solidFill>
          <a:ln/>
          <a:effectLst>
            <a:outerShdw sx="100000" sy="100000" kx="0" ky="0" algn="bl" rotWithShape="0" blurRad="57150" dist="38100" dir="5400000">
              <a:srgbClr val="000000">
                <a:alpha val="10196"/>
              </a:srgbClr>
            </a:outerShdw>
          </a:effectLst>
        </p:spPr>
      </p:sp>
      <p:sp>
        <p:nvSpPr>
          <p:cNvPr id="16" name="Shape 14"/>
          <p:cNvSpPr/>
          <p:nvPr/>
        </p:nvSpPr>
        <p:spPr>
          <a:xfrm>
            <a:off x="6191250" y="1219200"/>
            <a:ext cx="38100" cy="1438275"/>
          </a:xfrm>
          <a:custGeom>
            <a:avLst/>
            <a:gdLst/>
            <a:ahLst/>
            <a:cxnLst/>
            <a:rect l="l" t="t" r="r" b="b"/>
            <a:pathLst>
              <a:path w="38100" h="1438275">
                <a:moveTo>
                  <a:pt x="38100" y="0"/>
                </a:moveTo>
                <a:lnTo>
                  <a:pt x="38100" y="0"/>
                </a:lnTo>
                <a:lnTo>
                  <a:pt x="38100" y="1438275"/>
                </a:lnTo>
                <a:lnTo>
                  <a:pt x="38100" y="1438275"/>
                </a:lnTo>
                <a:cubicBezTo>
                  <a:pt x="17072" y="1438275"/>
                  <a:pt x="0" y="1421203"/>
                  <a:pt x="0" y="1400175"/>
                </a:cubicBezTo>
                <a:lnTo>
                  <a:pt x="0" y="38100"/>
                </a:lnTo>
                <a:cubicBezTo>
                  <a:pt x="0" y="17072"/>
                  <a:pt x="17072" y="0"/>
                  <a:pt x="38100" y="0"/>
                </a:cubicBezTo>
                <a:close/>
              </a:path>
            </a:pathLst>
          </a:custGeom>
          <a:solidFill>
            <a:srgbClr val="2D6A4F"/>
          </a:solidFill>
          <a:ln/>
        </p:spPr>
      </p:sp>
      <p:sp>
        <p:nvSpPr>
          <p:cNvPr id="17" name="Shape 15"/>
          <p:cNvSpPr/>
          <p:nvPr/>
        </p:nvSpPr>
        <p:spPr>
          <a:xfrm>
            <a:off x="6400800" y="1670000"/>
            <a:ext cx="533400" cy="533400"/>
          </a:xfrm>
          <a:custGeom>
            <a:avLst/>
            <a:gdLst/>
            <a:ahLst/>
            <a:cxnLst/>
            <a:rect l="l" t="t" r="r" b="b"/>
            <a:pathLst>
              <a:path w="533400" h="533400">
                <a:moveTo>
                  <a:pt x="114302" y="0"/>
                </a:moveTo>
                <a:lnTo>
                  <a:pt x="419098" y="0"/>
                </a:lnTo>
                <a:cubicBezTo>
                  <a:pt x="482183" y="0"/>
                  <a:pt x="533400" y="51217"/>
                  <a:pt x="533400" y="114302"/>
                </a:cubicBezTo>
                <a:lnTo>
                  <a:pt x="533400" y="419098"/>
                </a:lnTo>
                <a:cubicBezTo>
                  <a:pt x="533400" y="482183"/>
                  <a:pt x="482183" y="533400"/>
                  <a:pt x="419098" y="533400"/>
                </a:cubicBezTo>
                <a:lnTo>
                  <a:pt x="114302" y="533400"/>
                </a:lnTo>
                <a:cubicBezTo>
                  <a:pt x="51217" y="533400"/>
                  <a:pt x="0" y="482183"/>
                  <a:pt x="0" y="419098"/>
                </a:cubicBezTo>
                <a:lnTo>
                  <a:pt x="0" y="114302"/>
                </a:lnTo>
                <a:cubicBezTo>
                  <a:pt x="0" y="51217"/>
                  <a:pt x="51217" y="0"/>
                  <a:pt x="114302" y="0"/>
                </a:cubicBezTo>
                <a:close/>
              </a:path>
            </a:pathLst>
          </a:custGeom>
          <a:solidFill>
            <a:srgbClr val="2D6A4F"/>
          </a:solidFill>
          <a:ln/>
        </p:spPr>
      </p:sp>
      <p:sp>
        <p:nvSpPr>
          <p:cNvPr id="18" name="Shape 16"/>
          <p:cNvSpPr/>
          <p:nvPr/>
        </p:nvSpPr>
        <p:spPr>
          <a:xfrm>
            <a:off x="6581775" y="1822400"/>
            <a:ext cx="171450" cy="228600"/>
          </a:xfrm>
          <a:custGeom>
            <a:avLst/>
            <a:gdLst/>
            <a:ahLst/>
            <a:cxnLst/>
            <a:rect l="l" t="t" r="r" b="b"/>
            <a:pathLst>
              <a:path w="171450" h="228600">
                <a:moveTo>
                  <a:pt x="0" y="28575"/>
                </a:moveTo>
                <a:cubicBezTo>
                  <a:pt x="0" y="12814"/>
                  <a:pt x="12814" y="0"/>
                  <a:pt x="28575" y="0"/>
                </a:cubicBezTo>
                <a:lnTo>
                  <a:pt x="95324" y="0"/>
                </a:lnTo>
                <a:cubicBezTo>
                  <a:pt x="102915" y="0"/>
                  <a:pt x="110192" y="2991"/>
                  <a:pt x="115550" y="8349"/>
                </a:cubicBezTo>
                <a:lnTo>
                  <a:pt x="163101" y="55944"/>
                </a:lnTo>
                <a:cubicBezTo>
                  <a:pt x="168459" y="61302"/>
                  <a:pt x="171450" y="68580"/>
                  <a:pt x="171450" y="76170"/>
                </a:cubicBezTo>
                <a:lnTo>
                  <a:pt x="171450" y="200025"/>
                </a:lnTo>
                <a:cubicBezTo>
                  <a:pt x="171450" y="215786"/>
                  <a:pt x="158636" y="228600"/>
                  <a:pt x="142875" y="228600"/>
                </a:cubicBezTo>
                <a:lnTo>
                  <a:pt x="28575" y="228600"/>
                </a:lnTo>
                <a:cubicBezTo>
                  <a:pt x="12814" y="228600"/>
                  <a:pt x="0" y="215786"/>
                  <a:pt x="0" y="200025"/>
                </a:cubicBezTo>
                <a:lnTo>
                  <a:pt x="0" y="28575"/>
                </a:lnTo>
                <a:close/>
                <a:moveTo>
                  <a:pt x="92869" y="26119"/>
                </a:moveTo>
                <a:lnTo>
                  <a:pt x="92869" y="67866"/>
                </a:lnTo>
                <a:cubicBezTo>
                  <a:pt x="92869" y="73804"/>
                  <a:pt x="97646" y="78581"/>
                  <a:pt x="103584" y="78581"/>
                </a:cubicBezTo>
                <a:lnTo>
                  <a:pt x="145331" y="78581"/>
                </a:lnTo>
                <a:lnTo>
                  <a:pt x="92869" y="26119"/>
                </a:lnTo>
                <a:close/>
                <a:moveTo>
                  <a:pt x="53578" y="114300"/>
                </a:moveTo>
                <a:cubicBezTo>
                  <a:pt x="47640" y="114300"/>
                  <a:pt x="42863" y="119077"/>
                  <a:pt x="42863" y="125016"/>
                </a:cubicBezTo>
                <a:cubicBezTo>
                  <a:pt x="42863" y="130954"/>
                  <a:pt x="47640" y="135731"/>
                  <a:pt x="53578" y="135731"/>
                </a:cubicBezTo>
                <a:lnTo>
                  <a:pt x="117872" y="135731"/>
                </a:lnTo>
                <a:cubicBezTo>
                  <a:pt x="123810" y="135731"/>
                  <a:pt x="128588" y="130954"/>
                  <a:pt x="128588" y="125016"/>
                </a:cubicBezTo>
                <a:cubicBezTo>
                  <a:pt x="128588" y="119077"/>
                  <a:pt x="123810" y="114300"/>
                  <a:pt x="117872" y="114300"/>
                </a:cubicBezTo>
                <a:lnTo>
                  <a:pt x="53578" y="114300"/>
                </a:lnTo>
                <a:close/>
                <a:moveTo>
                  <a:pt x="53578" y="157163"/>
                </a:moveTo>
                <a:cubicBezTo>
                  <a:pt x="47640" y="157163"/>
                  <a:pt x="42863" y="161940"/>
                  <a:pt x="42863" y="167878"/>
                </a:cubicBezTo>
                <a:cubicBezTo>
                  <a:pt x="42863" y="173816"/>
                  <a:pt x="47640" y="178594"/>
                  <a:pt x="53578" y="178594"/>
                </a:cubicBezTo>
                <a:lnTo>
                  <a:pt x="117872" y="178594"/>
                </a:lnTo>
                <a:cubicBezTo>
                  <a:pt x="123810" y="178594"/>
                  <a:pt x="128588" y="173816"/>
                  <a:pt x="128588" y="167878"/>
                </a:cubicBezTo>
                <a:cubicBezTo>
                  <a:pt x="128588" y="161940"/>
                  <a:pt x="123810" y="157163"/>
                  <a:pt x="117872" y="157163"/>
                </a:cubicBezTo>
                <a:lnTo>
                  <a:pt x="53578" y="157163"/>
                </a:lnTo>
                <a:close/>
              </a:path>
            </a:pathLst>
          </a:custGeom>
          <a:solidFill>
            <a:srgbClr val="FFFFFF"/>
          </a:solidFill>
          <a:ln/>
        </p:spPr>
      </p:sp>
      <p:sp>
        <p:nvSpPr>
          <p:cNvPr id="19" name="Text 17"/>
          <p:cNvSpPr/>
          <p:nvPr/>
        </p:nvSpPr>
        <p:spPr>
          <a:xfrm>
            <a:off x="7086600" y="1555700"/>
            <a:ext cx="4219575" cy="228600"/>
          </a:xfrm>
          <a:prstGeom prst="rect">
            <a:avLst/>
          </a:prstGeom>
          <a:noFill/>
          <a:ln/>
        </p:spPr>
        <p:txBody>
          <a:bodyPr wrap="square" lIns="0" tIns="0" rIns="0" bIns="0" rtlCol="0" anchor="ctr"/>
          <a:lstStyle/>
          <a:p>
            <a:pPr>
              <a:lnSpc>
                <a:spcPct val="130000"/>
              </a:lnSpc>
            </a:pPr>
            <a:r>
              <a:rPr lang="en-US" sz="1200" b="1" dirty="0">
                <a:solidFill>
                  <a:srgbClr val="1A3C34"/>
                </a:solidFill>
                <a:latin typeface="MiSans" pitchFamily="34" charset="0"/>
                <a:ea typeface="MiSans" pitchFamily="34" charset="-122"/>
                <a:cs typeface="MiSans" pitchFamily="34" charset="-120"/>
              </a:rPr>
              <a:t>Renstra Bangkim 2025–2029</a:t>
            </a:r>
            <a:endParaRPr lang="en-US" sz="1600" dirty="0"/>
          </a:p>
        </p:txBody>
      </p:sp>
      <p:sp>
        <p:nvSpPr>
          <p:cNvPr id="20" name="Text 18"/>
          <p:cNvSpPr/>
          <p:nvPr/>
        </p:nvSpPr>
        <p:spPr>
          <a:xfrm>
            <a:off x="7086600" y="1822400"/>
            <a:ext cx="4210050" cy="190500"/>
          </a:xfrm>
          <a:prstGeom prst="rect">
            <a:avLst/>
          </a:prstGeom>
          <a:noFill/>
          <a:ln/>
        </p:spPr>
        <p:txBody>
          <a:bodyPr wrap="square" lIns="0" tIns="0" rIns="0" bIns="0" rtlCol="0" anchor="ctr"/>
          <a:lstStyle/>
          <a:p>
            <a:pPr>
              <a:lnSpc>
                <a:spcPct val="120000"/>
              </a:lnSpc>
            </a:pPr>
            <a:r>
              <a:rPr lang="en-US" sz="1050" dirty="0">
                <a:solidFill>
                  <a:srgbClr val="6B7280"/>
                </a:solidFill>
                <a:latin typeface="MiSans" pitchFamily="34" charset="0"/>
                <a:ea typeface="MiSans" pitchFamily="34" charset="-122"/>
                <a:cs typeface="MiSans" pitchFamily="34" charset="-120"/>
              </a:rPr>
              <a:t>Rencana Strategis</a:t>
            </a:r>
            <a:endParaRPr lang="en-US" sz="1600" dirty="0"/>
          </a:p>
        </p:txBody>
      </p:sp>
      <p:sp>
        <p:nvSpPr>
          <p:cNvPr id="21" name="Shape 19"/>
          <p:cNvSpPr/>
          <p:nvPr/>
        </p:nvSpPr>
        <p:spPr>
          <a:xfrm>
            <a:off x="7086600" y="2089100"/>
            <a:ext cx="381000" cy="228600"/>
          </a:xfrm>
          <a:custGeom>
            <a:avLst/>
            <a:gdLst/>
            <a:ahLst/>
            <a:cxnLst/>
            <a:rect l="l" t="t" r="r" b="b"/>
            <a:pathLst>
              <a:path w="381000" h="228600">
                <a:moveTo>
                  <a:pt x="38101" y="0"/>
                </a:moveTo>
                <a:lnTo>
                  <a:pt x="342899" y="0"/>
                </a:lnTo>
                <a:cubicBezTo>
                  <a:pt x="363942" y="0"/>
                  <a:pt x="381000" y="17058"/>
                  <a:pt x="381000" y="38101"/>
                </a:cubicBezTo>
                <a:lnTo>
                  <a:pt x="381000" y="190499"/>
                </a:lnTo>
                <a:cubicBezTo>
                  <a:pt x="381000" y="211542"/>
                  <a:pt x="363942" y="228600"/>
                  <a:pt x="342899" y="228600"/>
                </a:cubicBezTo>
                <a:lnTo>
                  <a:pt x="38101" y="228600"/>
                </a:lnTo>
                <a:cubicBezTo>
                  <a:pt x="17072" y="228600"/>
                  <a:pt x="0" y="211528"/>
                  <a:pt x="0" y="190499"/>
                </a:cubicBezTo>
                <a:lnTo>
                  <a:pt x="0" y="38101"/>
                </a:lnTo>
                <a:cubicBezTo>
                  <a:pt x="0" y="17072"/>
                  <a:pt x="17072" y="0"/>
                  <a:pt x="38101" y="0"/>
                </a:cubicBezTo>
                <a:close/>
              </a:path>
            </a:pathLst>
          </a:custGeom>
          <a:solidFill>
            <a:srgbClr val="E76F51">
              <a:alpha val="10196"/>
            </a:srgbClr>
          </a:solidFill>
          <a:ln/>
        </p:spPr>
      </p:sp>
      <p:sp>
        <p:nvSpPr>
          <p:cNvPr id="22" name="Text 20"/>
          <p:cNvSpPr/>
          <p:nvPr/>
        </p:nvSpPr>
        <p:spPr>
          <a:xfrm>
            <a:off x="7086600" y="2089100"/>
            <a:ext cx="438150" cy="228600"/>
          </a:xfrm>
          <a:prstGeom prst="rect">
            <a:avLst/>
          </a:prstGeom>
          <a:noFill/>
          <a:ln/>
        </p:spPr>
        <p:txBody>
          <a:bodyPr wrap="square" lIns="76200" tIns="38100" rIns="76200" bIns="38100" rtlCol="0" anchor="ctr"/>
          <a:lstStyle/>
          <a:p>
            <a:pPr>
              <a:lnSpc>
                <a:spcPct val="110000"/>
              </a:lnSpc>
            </a:pPr>
            <a:r>
              <a:rPr lang="en-US" sz="900" b="1" dirty="0">
                <a:solidFill>
                  <a:srgbClr val="E76F51"/>
                </a:solidFill>
                <a:latin typeface="MiSans" pitchFamily="34" charset="0"/>
                <a:ea typeface="MiSans" pitchFamily="34" charset="-122"/>
                <a:cs typeface="MiSans" pitchFamily="34" charset="-120"/>
              </a:rPr>
              <a:t>PDF</a:t>
            </a:r>
            <a:endParaRPr lang="en-US" sz="1600" dirty="0"/>
          </a:p>
        </p:txBody>
      </p:sp>
      <p:sp>
        <p:nvSpPr>
          <p:cNvPr id="23" name="Text 21"/>
          <p:cNvSpPr/>
          <p:nvPr/>
        </p:nvSpPr>
        <p:spPr>
          <a:xfrm>
            <a:off x="7543800" y="2127200"/>
            <a:ext cx="419100" cy="152400"/>
          </a:xfrm>
          <a:prstGeom prst="rect">
            <a:avLst/>
          </a:prstGeom>
          <a:noFill/>
          <a:ln/>
        </p:spPr>
        <p:txBody>
          <a:bodyPr wrap="square" lIns="0" tIns="0" rIns="0" bIns="0" rtlCol="0" anchor="ctr"/>
          <a:lstStyle/>
          <a:p>
            <a:pPr>
              <a:lnSpc>
                <a:spcPct val="110000"/>
              </a:lnSpc>
            </a:pPr>
            <a:r>
              <a:rPr lang="en-US" sz="900" dirty="0">
                <a:solidFill>
                  <a:srgbClr val="6B7280"/>
                </a:solidFill>
                <a:latin typeface="MiSans" pitchFamily="34" charset="0"/>
                <a:ea typeface="MiSans" pitchFamily="34" charset="-122"/>
                <a:cs typeface="MiSans" pitchFamily="34" charset="-120"/>
              </a:rPr>
              <a:t>8.5 MB</a:t>
            </a:r>
            <a:endParaRPr lang="en-US" sz="1600" dirty="0"/>
          </a:p>
        </p:txBody>
      </p:sp>
      <p:sp>
        <p:nvSpPr>
          <p:cNvPr id="24" name="Shape 22"/>
          <p:cNvSpPr/>
          <p:nvPr/>
        </p:nvSpPr>
        <p:spPr>
          <a:xfrm>
            <a:off x="11418094" y="1841450"/>
            <a:ext cx="166688" cy="190500"/>
          </a:xfrm>
          <a:custGeom>
            <a:avLst/>
            <a:gdLst/>
            <a:ahLst/>
            <a:cxnLst/>
            <a:rect l="l" t="t" r="r" b="b"/>
            <a:pathLst>
              <a:path w="166688" h="190500">
                <a:moveTo>
                  <a:pt x="95250" y="11906"/>
                </a:moveTo>
                <a:cubicBezTo>
                  <a:pt x="95250" y="5321"/>
                  <a:pt x="89929" y="0"/>
                  <a:pt x="83344" y="0"/>
                </a:cubicBezTo>
                <a:cubicBezTo>
                  <a:pt x="76758" y="0"/>
                  <a:pt x="71438" y="5321"/>
                  <a:pt x="71438" y="11906"/>
                </a:cubicBezTo>
                <a:lnTo>
                  <a:pt x="71438" y="90301"/>
                </a:lnTo>
                <a:lnTo>
                  <a:pt x="56034" y="74898"/>
                </a:lnTo>
                <a:cubicBezTo>
                  <a:pt x="51383" y="70247"/>
                  <a:pt x="43830" y="70247"/>
                  <a:pt x="39179" y="74898"/>
                </a:cubicBezTo>
                <a:cubicBezTo>
                  <a:pt x="34528" y="79549"/>
                  <a:pt x="34528" y="87102"/>
                  <a:pt x="39179" y="91753"/>
                </a:cubicBezTo>
                <a:lnTo>
                  <a:pt x="74898" y="127471"/>
                </a:lnTo>
                <a:cubicBezTo>
                  <a:pt x="79549" y="132122"/>
                  <a:pt x="87102" y="132122"/>
                  <a:pt x="91753" y="127471"/>
                </a:cubicBezTo>
                <a:lnTo>
                  <a:pt x="127471" y="91753"/>
                </a:lnTo>
                <a:cubicBezTo>
                  <a:pt x="132122" y="87102"/>
                  <a:pt x="132122" y="79549"/>
                  <a:pt x="127471" y="74898"/>
                </a:cubicBezTo>
                <a:cubicBezTo>
                  <a:pt x="122820" y="70247"/>
                  <a:pt x="115267" y="70247"/>
                  <a:pt x="110617" y="74898"/>
                </a:cubicBezTo>
                <a:lnTo>
                  <a:pt x="95250" y="90301"/>
                </a:lnTo>
                <a:lnTo>
                  <a:pt x="95250" y="11906"/>
                </a:lnTo>
                <a:close/>
                <a:moveTo>
                  <a:pt x="23812" y="119063"/>
                </a:moveTo>
                <a:cubicBezTo>
                  <a:pt x="10678" y="119063"/>
                  <a:pt x="0" y="129741"/>
                  <a:pt x="0" y="142875"/>
                </a:cubicBezTo>
                <a:lnTo>
                  <a:pt x="0" y="154781"/>
                </a:lnTo>
                <a:cubicBezTo>
                  <a:pt x="0" y="167915"/>
                  <a:pt x="10678" y="178594"/>
                  <a:pt x="23812" y="178594"/>
                </a:cubicBezTo>
                <a:lnTo>
                  <a:pt x="142875" y="178594"/>
                </a:lnTo>
                <a:cubicBezTo>
                  <a:pt x="156009" y="178594"/>
                  <a:pt x="166688" y="167915"/>
                  <a:pt x="166688" y="154781"/>
                </a:cubicBezTo>
                <a:lnTo>
                  <a:pt x="166688" y="142875"/>
                </a:lnTo>
                <a:cubicBezTo>
                  <a:pt x="166688" y="129741"/>
                  <a:pt x="156009" y="119063"/>
                  <a:pt x="142875" y="119063"/>
                </a:cubicBezTo>
                <a:lnTo>
                  <a:pt x="125425" y="119063"/>
                </a:lnTo>
                <a:lnTo>
                  <a:pt x="104366" y="140122"/>
                </a:lnTo>
                <a:cubicBezTo>
                  <a:pt x="92757" y="151730"/>
                  <a:pt x="73893" y="151730"/>
                  <a:pt x="62285" y="140122"/>
                </a:cubicBezTo>
                <a:lnTo>
                  <a:pt x="41263" y="119063"/>
                </a:lnTo>
                <a:lnTo>
                  <a:pt x="23812" y="119063"/>
                </a:lnTo>
                <a:close/>
                <a:moveTo>
                  <a:pt x="136922" y="139898"/>
                </a:moveTo>
                <a:cubicBezTo>
                  <a:pt x="141850" y="139898"/>
                  <a:pt x="145852" y="143900"/>
                  <a:pt x="145852" y="148828"/>
                </a:cubicBezTo>
                <a:cubicBezTo>
                  <a:pt x="145852" y="153757"/>
                  <a:pt x="141850" y="157758"/>
                  <a:pt x="136922" y="157758"/>
                </a:cubicBezTo>
                <a:cubicBezTo>
                  <a:pt x="131993" y="157758"/>
                  <a:pt x="127992" y="153757"/>
                  <a:pt x="127992" y="148828"/>
                </a:cubicBezTo>
                <a:cubicBezTo>
                  <a:pt x="127992" y="143900"/>
                  <a:pt x="131993" y="139898"/>
                  <a:pt x="136922" y="139898"/>
                </a:cubicBezTo>
                <a:close/>
              </a:path>
            </a:pathLst>
          </a:custGeom>
          <a:solidFill>
            <a:srgbClr val="2D6A4F"/>
          </a:solidFill>
          <a:ln/>
        </p:spPr>
      </p:sp>
      <p:sp>
        <p:nvSpPr>
          <p:cNvPr id="25" name="Shape 23"/>
          <p:cNvSpPr/>
          <p:nvPr/>
        </p:nvSpPr>
        <p:spPr>
          <a:xfrm>
            <a:off x="400050" y="2806675"/>
            <a:ext cx="5619750" cy="1438275"/>
          </a:xfrm>
          <a:custGeom>
            <a:avLst/>
            <a:gdLst/>
            <a:ahLst/>
            <a:cxnLst/>
            <a:rect l="l" t="t" r="r" b="b"/>
            <a:pathLst>
              <a:path w="5619750" h="1438275">
                <a:moveTo>
                  <a:pt x="38100" y="0"/>
                </a:moveTo>
                <a:lnTo>
                  <a:pt x="5505450" y="0"/>
                </a:lnTo>
                <a:cubicBezTo>
                  <a:pt x="5568576" y="0"/>
                  <a:pt x="5619750" y="51174"/>
                  <a:pt x="5619750" y="114300"/>
                </a:cubicBezTo>
                <a:lnTo>
                  <a:pt x="5619750" y="1323975"/>
                </a:lnTo>
                <a:cubicBezTo>
                  <a:pt x="5619750" y="1387101"/>
                  <a:pt x="5568576" y="1438275"/>
                  <a:pt x="5505450" y="1438275"/>
                </a:cubicBezTo>
                <a:lnTo>
                  <a:pt x="38100" y="1438275"/>
                </a:lnTo>
                <a:cubicBezTo>
                  <a:pt x="17072" y="1438275"/>
                  <a:pt x="0" y="1421203"/>
                  <a:pt x="0" y="1400175"/>
                </a:cubicBezTo>
                <a:lnTo>
                  <a:pt x="0" y="38100"/>
                </a:lnTo>
                <a:cubicBezTo>
                  <a:pt x="0" y="17072"/>
                  <a:pt x="17072" y="0"/>
                  <a:pt x="38100" y="0"/>
                </a:cubicBezTo>
                <a:close/>
              </a:path>
            </a:pathLst>
          </a:custGeom>
          <a:solidFill>
            <a:srgbClr val="FFFFFF"/>
          </a:solidFill>
          <a:ln/>
          <a:effectLst>
            <a:outerShdw sx="100000" sy="100000" kx="0" ky="0" algn="bl" rotWithShape="0" blurRad="57150" dist="38100" dir="5400000">
              <a:srgbClr val="000000">
                <a:alpha val="10196"/>
              </a:srgbClr>
            </a:outerShdw>
          </a:effectLst>
        </p:spPr>
      </p:sp>
      <p:sp>
        <p:nvSpPr>
          <p:cNvPr id="26" name="Shape 24"/>
          <p:cNvSpPr/>
          <p:nvPr/>
        </p:nvSpPr>
        <p:spPr>
          <a:xfrm>
            <a:off x="400050" y="2806675"/>
            <a:ext cx="38100" cy="1438275"/>
          </a:xfrm>
          <a:custGeom>
            <a:avLst/>
            <a:gdLst/>
            <a:ahLst/>
            <a:cxnLst/>
            <a:rect l="l" t="t" r="r" b="b"/>
            <a:pathLst>
              <a:path w="38100" h="1438275">
                <a:moveTo>
                  <a:pt x="38100" y="0"/>
                </a:moveTo>
                <a:lnTo>
                  <a:pt x="38100" y="0"/>
                </a:lnTo>
                <a:lnTo>
                  <a:pt x="38100" y="1438275"/>
                </a:lnTo>
                <a:lnTo>
                  <a:pt x="38100" y="1438275"/>
                </a:lnTo>
                <a:cubicBezTo>
                  <a:pt x="17072" y="1438275"/>
                  <a:pt x="0" y="1421203"/>
                  <a:pt x="0" y="1400175"/>
                </a:cubicBezTo>
                <a:lnTo>
                  <a:pt x="0" y="38100"/>
                </a:lnTo>
                <a:cubicBezTo>
                  <a:pt x="0" y="17072"/>
                  <a:pt x="17072" y="0"/>
                  <a:pt x="38100" y="0"/>
                </a:cubicBezTo>
                <a:close/>
              </a:path>
            </a:pathLst>
          </a:custGeom>
          <a:solidFill>
            <a:srgbClr val="52B788"/>
          </a:solidFill>
          <a:ln/>
        </p:spPr>
      </p:sp>
      <p:sp>
        <p:nvSpPr>
          <p:cNvPr id="27" name="Shape 25"/>
          <p:cNvSpPr/>
          <p:nvPr/>
        </p:nvSpPr>
        <p:spPr>
          <a:xfrm>
            <a:off x="609600" y="3257476"/>
            <a:ext cx="533400" cy="533400"/>
          </a:xfrm>
          <a:custGeom>
            <a:avLst/>
            <a:gdLst/>
            <a:ahLst/>
            <a:cxnLst/>
            <a:rect l="l" t="t" r="r" b="b"/>
            <a:pathLst>
              <a:path w="533400" h="533400">
                <a:moveTo>
                  <a:pt x="114302" y="0"/>
                </a:moveTo>
                <a:lnTo>
                  <a:pt x="419098" y="0"/>
                </a:lnTo>
                <a:cubicBezTo>
                  <a:pt x="482183" y="0"/>
                  <a:pt x="533400" y="51217"/>
                  <a:pt x="533400" y="114302"/>
                </a:cubicBezTo>
                <a:lnTo>
                  <a:pt x="533400" y="419098"/>
                </a:lnTo>
                <a:cubicBezTo>
                  <a:pt x="533400" y="482183"/>
                  <a:pt x="482183" y="533400"/>
                  <a:pt x="419098" y="533400"/>
                </a:cubicBezTo>
                <a:lnTo>
                  <a:pt x="114302" y="533400"/>
                </a:lnTo>
                <a:cubicBezTo>
                  <a:pt x="51217" y="533400"/>
                  <a:pt x="0" y="482183"/>
                  <a:pt x="0" y="419098"/>
                </a:cubicBezTo>
                <a:lnTo>
                  <a:pt x="0" y="114302"/>
                </a:lnTo>
                <a:cubicBezTo>
                  <a:pt x="0" y="51217"/>
                  <a:pt x="51217" y="0"/>
                  <a:pt x="114302" y="0"/>
                </a:cubicBezTo>
                <a:close/>
              </a:path>
            </a:pathLst>
          </a:custGeom>
          <a:solidFill>
            <a:srgbClr val="52B788"/>
          </a:solidFill>
          <a:ln/>
        </p:spPr>
      </p:sp>
      <p:sp>
        <p:nvSpPr>
          <p:cNvPr id="28" name="Shape 26"/>
          <p:cNvSpPr/>
          <p:nvPr/>
        </p:nvSpPr>
        <p:spPr>
          <a:xfrm>
            <a:off x="762000" y="3409876"/>
            <a:ext cx="228600" cy="228600"/>
          </a:xfrm>
          <a:custGeom>
            <a:avLst/>
            <a:gdLst/>
            <a:ahLst/>
            <a:cxnLst/>
            <a:rect l="l" t="t" r="r" b="b"/>
            <a:pathLst>
              <a:path w="228600" h="228600">
                <a:moveTo>
                  <a:pt x="14288" y="14288"/>
                </a:moveTo>
                <a:cubicBezTo>
                  <a:pt x="22190" y="14288"/>
                  <a:pt x="28575" y="20672"/>
                  <a:pt x="28575" y="28575"/>
                </a:cubicBezTo>
                <a:lnTo>
                  <a:pt x="28575" y="178594"/>
                </a:lnTo>
                <a:cubicBezTo>
                  <a:pt x="28575" y="182523"/>
                  <a:pt x="31790" y="185738"/>
                  <a:pt x="35719" y="185738"/>
                </a:cubicBezTo>
                <a:lnTo>
                  <a:pt x="214313" y="185738"/>
                </a:lnTo>
                <a:cubicBezTo>
                  <a:pt x="222215" y="185738"/>
                  <a:pt x="228600" y="192122"/>
                  <a:pt x="228600" y="200025"/>
                </a:cubicBezTo>
                <a:cubicBezTo>
                  <a:pt x="228600" y="207928"/>
                  <a:pt x="222215" y="214313"/>
                  <a:pt x="214313" y="214313"/>
                </a:cubicBezTo>
                <a:lnTo>
                  <a:pt x="35719" y="214313"/>
                </a:lnTo>
                <a:cubicBezTo>
                  <a:pt x="15984" y="214313"/>
                  <a:pt x="0" y="198328"/>
                  <a:pt x="0" y="178594"/>
                </a:cubicBezTo>
                <a:lnTo>
                  <a:pt x="0" y="28575"/>
                </a:lnTo>
                <a:cubicBezTo>
                  <a:pt x="0" y="20672"/>
                  <a:pt x="6385" y="14288"/>
                  <a:pt x="14288" y="14288"/>
                </a:cubicBezTo>
                <a:close/>
                <a:moveTo>
                  <a:pt x="57150" y="42863"/>
                </a:moveTo>
                <a:cubicBezTo>
                  <a:pt x="57150" y="34960"/>
                  <a:pt x="63535" y="28575"/>
                  <a:pt x="71438" y="28575"/>
                </a:cubicBezTo>
                <a:lnTo>
                  <a:pt x="157163" y="28575"/>
                </a:lnTo>
                <a:cubicBezTo>
                  <a:pt x="165065" y="28575"/>
                  <a:pt x="171450" y="34960"/>
                  <a:pt x="171450" y="42863"/>
                </a:cubicBezTo>
                <a:cubicBezTo>
                  <a:pt x="171450" y="50765"/>
                  <a:pt x="165065" y="57150"/>
                  <a:pt x="157163" y="57150"/>
                </a:cubicBezTo>
                <a:lnTo>
                  <a:pt x="71438" y="57150"/>
                </a:lnTo>
                <a:cubicBezTo>
                  <a:pt x="63535" y="57150"/>
                  <a:pt x="57150" y="50765"/>
                  <a:pt x="57150" y="42863"/>
                </a:cubicBezTo>
                <a:close/>
                <a:moveTo>
                  <a:pt x="71438" y="78581"/>
                </a:moveTo>
                <a:lnTo>
                  <a:pt x="128588" y="78581"/>
                </a:lnTo>
                <a:cubicBezTo>
                  <a:pt x="136490" y="78581"/>
                  <a:pt x="142875" y="84966"/>
                  <a:pt x="142875" y="92869"/>
                </a:cubicBezTo>
                <a:cubicBezTo>
                  <a:pt x="142875" y="100772"/>
                  <a:pt x="136490" y="107156"/>
                  <a:pt x="128588" y="107156"/>
                </a:cubicBezTo>
                <a:lnTo>
                  <a:pt x="71438" y="107156"/>
                </a:lnTo>
                <a:cubicBezTo>
                  <a:pt x="63535" y="107156"/>
                  <a:pt x="57150" y="100772"/>
                  <a:pt x="57150" y="92869"/>
                </a:cubicBezTo>
                <a:cubicBezTo>
                  <a:pt x="57150" y="84966"/>
                  <a:pt x="63535" y="78581"/>
                  <a:pt x="71438" y="78581"/>
                </a:cubicBezTo>
                <a:close/>
                <a:moveTo>
                  <a:pt x="71438" y="128588"/>
                </a:moveTo>
                <a:lnTo>
                  <a:pt x="185738" y="128588"/>
                </a:lnTo>
                <a:cubicBezTo>
                  <a:pt x="193640" y="128588"/>
                  <a:pt x="200025" y="134972"/>
                  <a:pt x="200025" y="142875"/>
                </a:cubicBezTo>
                <a:cubicBezTo>
                  <a:pt x="200025" y="150778"/>
                  <a:pt x="193640" y="157163"/>
                  <a:pt x="185738" y="157163"/>
                </a:cubicBezTo>
                <a:lnTo>
                  <a:pt x="71438" y="157163"/>
                </a:lnTo>
                <a:cubicBezTo>
                  <a:pt x="63535" y="157163"/>
                  <a:pt x="57150" y="150778"/>
                  <a:pt x="57150" y="142875"/>
                </a:cubicBezTo>
                <a:cubicBezTo>
                  <a:pt x="57150" y="134972"/>
                  <a:pt x="63535" y="128588"/>
                  <a:pt x="71438" y="128588"/>
                </a:cubicBezTo>
                <a:close/>
              </a:path>
            </a:pathLst>
          </a:custGeom>
          <a:solidFill>
            <a:srgbClr val="FFFFFF"/>
          </a:solidFill>
          <a:ln/>
        </p:spPr>
      </p:sp>
      <p:sp>
        <p:nvSpPr>
          <p:cNvPr id="29" name="Text 27"/>
          <p:cNvSpPr/>
          <p:nvPr/>
        </p:nvSpPr>
        <p:spPr>
          <a:xfrm>
            <a:off x="1295400" y="3143176"/>
            <a:ext cx="4219575" cy="228600"/>
          </a:xfrm>
          <a:prstGeom prst="rect">
            <a:avLst/>
          </a:prstGeom>
          <a:noFill/>
          <a:ln/>
        </p:spPr>
        <p:txBody>
          <a:bodyPr wrap="square" lIns="0" tIns="0" rIns="0" bIns="0" rtlCol="0" anchor="ctr"/>
          <a:lstStyle/>
          <a:p>
            <a:pPr>
              <a:lnSpc>
                <a:spcPct val="130000"/>
              </a:lnSpc>
            </a:pPr>
            <a:r>
              <a:rPr lang="en-US" sz="1200" b="1" dirty="0">
                <a:solidFill>
                  <a:srgbClr val="1A3C34"/>
                </a:solidFill>
                <a:latin typeface="MiSans" pitchFamily="34" charset="0"/>
                <a:ea typeface="MiSans" pitchFamily="34" charset="-122"/>
                <a:cs typeface="MiSans" pitchFamily="34" charset="-120"/>
              </a:rPr>
              <a:t>Laporan Tahunan 2024</a:t>
            </a:r>
            <a:endParaRPr lang="en-US" sz="1600" dirty="0"/>
          </a:p>
        </p:txBody>
      </p:sp>
      <p:sp>
        <p:nvSpPr>
          <p:cNvPr id="30" name="Text 28"/>
          <p:cNvSpPr/>
          <p:nvPr/>
        </p:nvSpPr>
        <p:spPr>
          <a:xfrm>
            <a:off x="1295400" y="3409876"/>
            <a:ext cx="4210050" cy="190500"/>
          </a:xfrm>
          <a:prstGeom prst="rect">
            <a:avLst/>
          </a:prstGeom>
          <a:noFill/>
          <a:ln/>
        </p:spPr>
        <p:txBody>
          <a:bodyPr wrap="square" lIns="0" tIns="0" rIns="0" bIns="0" rtlCol="0" anchor="ctr"/>
          <a:lstStyle/>
          <a:p>
            <a:pPr>
              <a:lnSpc>
                <a:spcPct val="120000"/>
              </a:lnSpc>
            </a:pPr>
            <a:r>
              <a:rPr lang="en-US" sz="1050" dirty="0">
                <a:solidFill>
                  <a:srgbClr val="6B7280"/>
                </a:solidFill>
                <a:latin typeface="MiSans" pitchFamily="34" charset="0"/>
                <a:ea typeface="MiSans" pitchFamily="34" charset="-122"/>
                <a:cs typeface="MiSans" pitchFamily="34" charset="-120"/>
              </a:rPr>
              <a:t>Capaian dan Evaluasi</a:t>
            </a:r>
            <a:endParaRPr lang="en-US" sz="1600" dirty="0"/>
          </a:p>
        </p:txBody>
      </p:sp>
      <p:sp>
        <p:nvSpPr>
          <p:cNvPr id="31" name="Shape 29"/>
          <p:cNvSpPr/>
          <p:nvPr/>
        </p:nvSpPr>
        <p:spPr>
          <a:xfrm>
            <a:off x="1295400" y="3676576"/>
            <a:ext cx="381000" cy="228600"/>
          </a:xfrm>
          <a:custGeom>
            <a:avLst/>
            <a:gdLst/>
            <a:ahLst/>
            <a:cxnLst/>
            <a:rect l="l" t="t" r="r" b="b"/>
            <a:pathLst>
              <a:path w="381000" h="228600">
                <a:moveTo>
                  <a:pt x="38101" y="0"/>
                </a:moveTo>
                <a:lnTo>
                  <a:pt x="342899" y="0"/>
                </a:lnTo>
                <a:cubicBezTo>
                  <a:pt x="363942" y="0"/>
                  <a:pt x="381000" y="17058"/>
                  <a:pt x="381000" y="38101"/>
                </a:cubicBezTo>
                <a:lnTo>
                  <a:pt x="381000" y="190499"/>
                </a:lnTo>
                <a:cubicBezTo>
                  <a:pt x="381000" y="211542"/>
                  <a:pt x="363942" y="228600"/>
                  <a:pt x="342899" y="228600"/>
                </a:cubicBezTo>
                <a:lnTo>
                  <a:pt x="38101" y="228600"/>
                </a:lnTo>
                <a:cubicBezTo>
                  <a:pt x="17072" y="228600"/>
                  <a:pt x="0" y="211528"/>
                  <a:pt x="0" y="190499"/>
                </a:cubicBezTo>
                <a:lnTo>
                  <a:pt x="0" y="38101"/>
                </a:lnTo>
                <a:cubicBezTo>
                  <a:pt x="0" y="17072"/>
                  <a:pt x="17072" y="0"/>
                  <a:pt x="38101" y="0"/>
                </a:cubicBezTo>
                <a:close/>
              </a:path>
            </a:pathLst>
          </a:custGeom>
          <a:solidFill>
            <a:srgbClr val="E76F51">
              <a:alpha val="10196"/>
            </a:srgbClr>
          </a:solidFill>
          <a:ln/>
        </p:spPr>
      </p:sp>
      <p:sp>
        <p:nvSpPr>
          <p:cNvPr id="32" name="Text 30"/>
          <p:cNvSpPr/>
          <p:nvPr/>
        </p:nvSpPr>
        <p:spPr>
          <a:xfrm>
            <a:off x="1295400" y="3676576"/>
            <a:ext cx="438150" cy="228600"/>
          </a:xfrm>
          <a:prstGeom prst="rect">
            <a:avLst/>
          </a:prstGeom>
          <a:noFill/>
          <a:ln/>
        </p:spPr>
        <p:txBody>
          <a:bodyPr wrap="square" lIns="76200" tIns="38100" rIns="76200" bIns="38100" rtlCol="0" anchor="ctr"/>
          <a:lstStyle/>
          <a:p>
            <a:pPr>
              <a:lnSpc>
                <a:spcPct val="110000"/>
              </a:lnSpc>
            </a:pPr>
            <a:r>
              <a:rPr lang="en-US" sz="900" b="1" dirty="0">
                <a:solidFill>
                  <a:srgbClr val="E76F51"/>
                </a:solidFill>
                <a:latin typeface="MiSans" pitchFamily="34" charset="0"/>
                <a:ea typeface="MiSans" pitchFamily="34" charset="-122"/>
                <a:cs typeface="MiSans" pitchFamily="34" charset="-120"/>
              </a:rPr>
              <a:t>PDF</a:t>
            </a:r>
            <a:endParaRPr lang="en-US" sz="1600" dirty="0"/>
          </a:p>
        </p:txBody>
      </p:sp>
      <p:sp>
        <p:nvSpPr>
          <p:cNvPr id="33" name="Text 31"/>
          <p:cNvSpPr/>
          <p:nvPr/>
        </p:nvSpPr>
        <p:spPr>
          <a:xfrm>
            <a:off x="1752600" y="3714676"/>
            <a:ext cx="485775" cy="152400"/>
          </a:xfrm>
          <a:prstGeom prst="rect">
            <a:avLst/>
          </a:prstGeom>
          <a:noFill/>
          <a:ln/>
        </p:spPr>
        <p:txBody>
          <a:bodyPr wrap="square" lIns="0" tIns="0" rIns="0" bIns="0" rtlCol="0" anchor="ctr"/>
          <a:lstStyle/>
          <a:p>
            <a:pPr>
              <a:lnSpc>
                <a:spcPct val="110000"/>
              </a:lnSpc>
            </a:pPr>
            <a:r>
              <a:rPr lang="en-US" sz="900" dirty="0">
                <a:solidFill>
                  <a:srgbClr val="6B7280"/>
                </a:solidFill>
                <a:latin typeface="MiSans" pitchFamily="34" charset="0"/>
                <a:ea typeface="MiSans" pitchFamily="34" charset="-122"/>
                <a:cs typeface="MiSans" pitchFamily="34" charset="-120"/>
              </a:rPr>
              <a:t>15.3 MB</a:t>
            </a:r>
            <a:endParaRPr lang="en-US" sz="1600" dirty="0"/>
          </a:p>
        </p:txBody>
      </p:sp>
      <p:sp>
        <p:nvSpPr>
          <p:cNvPr id="34" name="Shape 32"/>
          <p:cNvSpPr/>
          <p:nvPr/>
        </p:nvSpPr>
        <p:spPr>
          <a:xfrm>
            <a:off x="5626894" y="3428926"/>
            <a:ext cx="166688" cy="190500"/>
          </a:xfrm>
          <a:custGeom>
            <a:avLst/>
            <a:gdLst/>
            <a:ahLst/>
            <a:cxnLst/>
            <a:rect l="l" t="t" r="r" b="b"/>
            <a:pathLst>
              <a:path w="166688" h="190500">
                <a:moveTo>
                  <a:pt x="95250" y="11906"/>
                </a:moveTo>
                <a:cubicBezTo>
                  <a:pt x="95250" y="5321"/>
                  <a:pt x="89929" y="0"/>
                  <a:pt x="83344" y="0"/>
                </a:cubicBezTo>
                <a:cubicBezTo>
                  <a:pt x="76758" y="0"/>
                  <a:pt x="71438" y="5321"/>
                  <a:pt x="71438" y="11906"/>
                </a:cubicBezTo>
                <a:lnTo>
                  <a:pt x="71438" y="90301"/>
                </a:lnTo>
                <a:lnTo>
                  <a:pt x="56034" y="74898"/>
                </a:lnTo>
                <a:cubicBezTo>
                  <a:pt x="51383" y="70247"/>
                  <a:pt x="43830" y="70247"/>
                  <a:pt x="39179" y="74898"/>
                </a:cubicBezTo>
                <a:cubicBezTo>
                  <a:pt x="34528" y="79549"/>
                  <a:pt x="34528" y="87102"/>
                  <a:pt x="39179" y="91753"/>
                </a:cubicBezTo>
                <a:lnTo>
                  <a:pt x="74898" y="127471"/>
                </a:lnTo>
                <a:cubicBezTo>
                  <a:pt x="79549" y="132122"/>
                  <a:pt x="87102" y="132122"/>
                  <a:pt x="91753" y="127471"/>
                </a:cubicBezTo>
                <a:lnTo>
                  <a:pt x="127471" y="91753"/>
                </a:lnTo>
                <a:cubicBezTo>
                  <a:pt x="132122" y="87102"/>
                  <a:pt x="132122" y="79549"/>
                  <a:pt x="127471" y="74898"/>
                </a:cubicBezTo>
                <a:cubicBezTo>
                  <a:pt x="122820" y="70247"/>
                  <a:pt x="115267" y="70247"/>
                  <a:pt x="110617" y="74898"/>
                </a:cubicBezTo>
                <a:lnTo>
                  <a:pt x="95250" y="90301"/>
                </a:lnTo>
                <a:lnTo>
                  <a:pt x="95250" y="11906"/>
                </a:lnTo>
                <a:close/>
                <a:moveTo>
                  <a:pt x="23812" y="119063"/>
                </a:moveTo>
                <a:cubicBezTo>
                  <a:pt x="10678" y="119063"/>
                  <a:pt x="0" y="129741"/>
                  <a:pt x="0" y="142875"/>
                </a:cubicBezTo>
                <a:lnTo>
                  <a:pt x="0" y="154781"/>
                </a:lnTo>
                <a:cubicBezTo>
                  <a:pt x="0" y="167915"/>
                  <a:pt x="10678" y="178594"/>
                  <a:pt x="23812" y="178594"/>
                </a:cubicBezTo>
                <a:lnTo>
                  <a:pt x="142875" y="178594"/>
                </a:lnTo>
                <a:cubicBezTo>
                  <a:pt x="156009" y="178594"/>
                  <a:pt x="166688" y="167915"/>
                  <a:pt x="166688" y="154781"/>
                </a:cubicBezTo>
                <a:lnTo>
                  <a:pt x="166688" y="142875"/>
                </a:lnTo>
                <a:cubicBezTo>
                  <a:pt x="166688" y="129741"/>
                  <a:pt x="156009" y="119063"/>
                  <a:pt x="142875" y="119063"/>
                </a:cubicBezTo>
                <a:lnTo>
                  <a:pt x="125425" y="119063"/>
                </a:lnTo>
                <a:lnTo>
                  <a:pt x="104366" y="140122"/>
                </a:lnTo>
                <a:cubicBezTo>
                  <a:pt x="92757" y="151730"/>
                  <a:pt x="73893" y="151730"/>
                  <a:pt x="62285" y="140122"/>
                </a:cubicBezTo>
                <a:lnTo>
                  <a:pt x="41263" y="119063"/>
                </a:lnTo>
                <a:lnTo>
                  <a:pt x="23812" y="119063"/>
                </a:lnTo>
                <a:close/>
                <a:moveTo>
                  <a:pt x="136922" y="139898"/>
                </a:moveTo>
                <a:cubicBezTo>
                  <a:pt x="141850" y="139898"/>
                  <a:pt x="145852" y="143900"/>
                  <a:pt x="145852" y="148828"/>
                </a:cubicBezTo>
                <a:cubicBezTo>
                  <a:pt x="145852" y="153757"/>
                  <a:pt x="141850" y="157758"/>
                  <a:pt x="136922" y="157758"/>
                </a:cubicBezTo>
                <a:cubicBezTo>
                  <a:pt x="131993" y="157758"/>
                  <a:pt x="127992" y="153757"/>
                  <a:pt x="127992" y="148828"/>
                </a:cubicBezTo>
                <a:cubicBezTo>
                  <a:pt x="127992" y="143900"/>
                  <a:pt x="131993" y="139898"/>
                  <a:pt x="136922" y="139898"/>
                </a:cubicBezTo>
                <a:close/>
              </a:path>
            </a:pathLst>
          </a:custGeom>
          <a:solidFill>
            <a:srgbClr val="2D6A4F"/>
          </a:solidFill>
          <a:ln/>
        </p:spPr>
      </p:sp>
      <p:sp>
        <p:nvSpPr>
          <p:cNvPr id="35" name="Shape 33"/>
          <p:cNvSpPr/>
          <p:nvPr/>
        </p:nvSpPr>
        <p:spPr>
          <a:xfrm>
            <a:off x="6191250" y="2806675"/>
            <a:ext cx="5619750" cy="1438275"/>
          </a:xfrm>
          <a:custGeom>
            <a:avLst/>
            <a:gdLst/>
            <a:ahLst/>
            <a:cxnLst/>
            <a:rect l="l" t="t" r="r" b="b"/>
            <a:pathLst>
              <a:path w="5619750" h="1438275">
                <a:moveTo>
                  <a:pt x="38100" y="0"/>
                </a:moveTo>
                <a:lnTo>
                  <a:pt x="5505450" y="0"/>
                </a:lnTo>
                <a:cubicBezTo>
                  <a:pt x="5568576" y="0"/>
                  <a:pt x="5619750" y="51174"/>
                  <a:pt x="5619750" y="114300"/>
                </a:cubicBezTo>
                <a:lnTo>
                  <a:pt x="5619750" y="1323975"/>
                </a:lnTo>
                <a:cubicBezTo>
                  <a:pt x="5619750" y="1387101"/>
                  <a:pt x="5568576" y="1438275"/>
                  <a:pt x="5505450" y="1438275"/>
                </a:cubicBezTo>
                <a:lnTo>
                  <a:pt x="38100" y="1438275"/>
                </a:lnTo>
                <a:cubicBezTo>
                  <a:pt x="17072" y="1438275"/>
                  <a:pt x="0" y="1421203"/>
                  <a:pt x="0" y="1400175"/>
                </a:cubicBezTo>
                <a:lnTo>
                  <a:pt x="0" y="38100"/>
                </a:lnTo>
                <a:cubicBezTo>
                  <a:pt x="0" y="17072"/>
                  <a:pt x="17072" y="0"/>
                  <a:pt x="38100" y="0"/>
                </a:cubicBezTo>
                <a:close/>
              </a:path>
            </a:pathLst>
          </a:custGeom>
          <a:solidFill>
            <a:srgbClr val="FFFFFF"/>
          </a:solidFill>
          <a:ln/>
          <a:effectLst>
            <a:outerShdw sx="100000" sy="100000" kx="0" ky="0" algn="bl" rotWithShape="0" blurRad="57150" dist="38100" dir="5400000">
              <a:srgbClr val="000000">
                <a:alpha val="10196"/>
              </a:srgbClr>
            </a:outerShdw>
          </a:effectLst>
        </p:spPr>
      </p:sp>
      <p:sp>
        <p:nvSpPr>
          <p:cNvPr id="36" name="Shape 34"/>
          <p:cNvSpPr/>
          <p:nvPr/>
        </p:nvSpPr>
        <p:spPr>
          <a:xfrm>
            <a:off x="6191250" y="2806675"/>
            <a:ext cx="38100" cy="1438275"/>
          </a:xfrm>
          <a:custGeom>
            <a:avLst/>
            <a:gdLst/>
            <a:ahLst/>
            <a:cxnLst/>
            <a:rect l="l" t="t" r="r" b="b"/>
            <a:pathLst>
              <a:path w="38100" h="1438275">
                <a:moveTo>
                  <a:pt x="38100" y="0"/>
                </a:moveTo>
                <a:lnTo>
                  <a:pt x="38100" y="0"/>
                </a:lnTo>
                <a:lnTo>
                  <a:pt x="38100" y="1438275"/>
                </a:lnTo>
                <a:lnTo>
                  <a:pt x="38100" y="1438275"/>
                </a:lnTo>
                <a:cubicBezTo>
                  <a:pt x="17072" y="1438275"/>
                  <a:pt x="0" y="1421203"/>
                  <a:pt x="0" y="1400175"/>
                </a:cubicBezTo>
                <a:lnTo>
                  <a:pt x="0" y="38100"/>
                </a:lnTo>
                <a:cubicBezTo>
                  <a:pt x="0" y="17072"/>
                  <a:pt x="17072" y="0"/>
                  <a:pt x="38100" y="0"/>
                </a:cubicBezTo>
                <a:close/>
              </a:path>
            </a:pathLst>
          </a:custGeom>
          <a:solidFill>
            <a:srgbClr val="D4A017"/>
          </a:solidFill>
          <a:ln/>
        </p:spPr>
      </p:sp>
      <p:sp>
        <p:nvSpPr>
          <p:cNvPr id="37" name="Shape 35"/>
          <p:cNvSpPr/>
          <p:nvPr/>
        </p:nvSpPr>
        <p:spPr>
          <a:xfrm>
            <a:off x="6400800" y="3257476"/>
            <a:ext cx="533400" cy="533400"/>
          </a:xfrm>
          <a:custGeom>
            <a:avLst/>
            <a:gdLst/>
            <a:ahLst/>
            <a:cxnLst/>
            <a:rect l="l" t="t" r="r" b="b"/>
            <a:pathLst>
              <a:path w="533400" h="533400">
                <a:moveTo>
                  <a:pt x="114302" y="0"/>
                </a:moveTo>
                <a:lnTo>
                  <a:pt x="419098" y="0"/>
                </a:lnTo>
                <a:cubicBezTo>
                  <a:pt x="482183" y="0"/>
                  <a:pt x="533400" y="51217"/>
                  <a:pt x="533400" y="114302"/>
                </a:cubicBezTo>
                <a:lnTo>
                  <a:pt x="533400" y="419098"/>
                </a:lnTo>
                <a:cubicBezTo>
                  <a:pt x="533400" y="482183"/>
                  <a:pt x="482183" y="533400"/>
                  <a:pt x="419098" y="533400"/>
                </a:cubicBezTo>
                <a:lnTo>
                  <a:pt x="114302" y="533400"/>
                </a:lnTo>
                <a:cubicBezTo>
                  <a:pt x="51217" y="533400"/>
                  <a:pt x="0" y="482183"/>
                  <a:pt x="0" y="419098"/>
                </a:cubicBezTo>
                <a:lnTo>
                  <a:pt x="0" y="114302"/>
                </a:lnTo>
                <a:cubicBezTo>
                  <a:pt x="0" y="51217"/>
                  <a:pt x="51217" y="0"/>
                  <a:pt x="114302" y="0"/>
                </a:cubicBezTo>
                <a:close/>
              </a:path>
            </a:pathLst>
          </a:custGeom>
          <a:solidFill>
            <a:srgbClr val="D4A017"/>
          </a:solidFill>
          <a:ln/>
        </p:spPr>
      </p:sp>
      <p:sp>
        <p:nvSpPr>
          <p:cNvPr id="38" name="Shape 36"/>
          <p:cNvSpPr/>
          <p:nvPr/>
        </p:nvSpPr>
        <p:spPr>
          <a:xfrm>
            <a:off x="6567488" y="3409876"/>
            <a:ext cx="200025" cy="228600"/>
          </a:xfrm>
          <a:custGeom>
            <a:avLst/>
            <a:gdLst/>
            <a:ahLst/>
            <a:cxnLst/>
            <a:rect l="l" t="t" r="r" b="b"/>
            <a:pathLst>
              <a:path w="200025" h="228600">
                <a:moveTo>
                  <a:pt x="171450" y="228600"/>
                </a:moveTo>
                <a:lnTo>
                  <a:pt x="42863" y="228600"/>
                </a:lnTo>
                <a:cubicBezTo>
                  <a:pt x="19199" y="228600"/>
                  <a:pt x="0" y="209401"/>
                  <a:pt x="0" y="185738"/>
                </a:cubicBezTo>
                <a:lnTo>
                  <a:pt x="0" y="42863"/>
                </a:lnTo>
                <a:cubicBezTo>
                  <a:pt x="0" y="19199"/>
                  <a:pt x="19199" y="0"/>
                  <a:pt x="42863" y="0"/>
                </a:cubicBezTo>
                <a:lnTo>
                  <a:pt x="178594" y="0"/>
                </a:lnTo>
                <a:cubicBezTo>
                  <a:pt x="190426" y="0"/>
                  <a:pt x="200025" y="9599"/>
                  <a:pt x="200025" y="21431"/>
                </a:cubicBezTo>
                <a:lnTo>
                  <a:pt x="200025" y="150019"/>
                </a:lnTo>
                <a:cubicBezTo>
                  <a:pt x="200025" y="159350"/>
                  <a:pt x="194042" y="167298"/>
                  <a:pt x="185738" y="170244"/>
                </a:cubicBezTo>
                <a:lnTo>
                  <a:pt x="185738" y="200025"/>
                </a:lnTo>
                <a:cubicBezTo>
                  <a:pt x="193640" y="200025"/>
                  <a:pt x="200025" y="206410"/>
                  <a:pt x="200025" y="214313"/>
                </a:cubicBezTo>
                <a:cubicBezTo>
                  <a:pt x="200025" y="222215"/>
                  <a:pt x="193640" y="228600"/>
                  <a:pt x="185738" y="228600"/>
                </a:cubicBezTo>
                <a:lnTo>
                  <a:pt x="171450" y="228600"/>
                </a:lnTo>
                <a:close/>
                <a:moveTo>
                  <a:pt x="42863" y="171450"/>
                </a:moveTo>
                <a:cubicBezTo>
                  <a:pt x="34960" y="171450"/>
                  <a:pt x="28575" y="177835"/>
                  <a:pt x="28575" y="185738"/>
                </a:cubicBezTo>
                <a:cubicBezTo>
                  <a:pt x="28575" y="193640"/>
                  <a:pt x="34960" y="200025"/>
                  <a:pt x="42863" y="200025"/>
                </a:cubicBezTo>
                <a:lnTo>
                  <a:pt x="157163" y="200025"/>
                </a:lnTo>
                <a:lnTo>
                  <a:pt x="157163" y="171450"/>
                </a:lnTo>
                <a:lnTo>
                  <a:pt x="42863" y="171450"/>
                </a:lnTo>
                <a:close/>
                <a:moveTo>
                  <a:pt x="57150" y="67866"/>
                </a:moveTo>
                <a:cubicBezTo>
                  <a:pt x="57150" y="73804"/>
                  <a:pt x="61927" y="78581"/>
                  <a:pt x="67866" y="78581"/>
                </a:cubicBezTo>
                <a:lnTo>
                  <a:pt x="146447" y="78581"/>
                </a:lnTo>
                <a:cubicBezTo>
                  <a:pt x="152385" y="78581"/>
                  <a:pt x="157163" y="73804"/>
                  <a:pt x="157163" y="67866"/>
                </a:cubicBezTo>
                <a:cubicBezTo>
                  <a:pt x="157163" y="61927"/>
                  <a:pt x="152385" y="57150"/>
                  <a:pt x="146447" y="57150"/>
                </a:cubicBezTo>
                <a:lnTo>
                  <a:pt x="67866" y="57150"/>
                </a:lnTo>
                <a:cubicBezTo>
                  <a:pt x="61927" y="57150"/>
                  <a:pt x="57150" y="61927"/>
                  <a:pt x="57150" y="67866"/>
                </a:cubicBezTo>
                <a:close/>
                <a:moveTo>
                  <a:pt x="67866" y="100013"/>
                </a:moveTo>
                <a:cubicBezTo>
                  <a:pt x="61927" y="100013"/>
                  <a:pt x="57150" y="104790"/>
                  <a:pt x="57150" y="110728"/>
                </a:cubicBezTo>
                <a:cubicBezTo>
                  <a:pt x="57150" y="116666"/>
                  <a:pt x="61927" y="121444"/>
                  <a:pt x="67866" y="121444"/>
                </a:cubicBezTo>
                <a:lnTo>
                  <a:pt x="146447" y="121444"/>
                </a:lnTo>
                <a:cubicBezTo>
                  <a:pt x="152385" y="121444"/>
                  <a:pt x="157163" y="116666"/>
                  <a:pt x="157163" y="110728"/>
                </a:cubicBezTo>
                <a:cubicBezTo>
                  <a:pt x="157163" y="104790"/>
                  <a:pt x="152385" y="100013"/>
                  <a:pt x="146447" y="100013"/>
                </a:cubicBezTo>
                <a:lnTo>
                  <a:pt x="67866" y="100013"/>
                </a:lnTo>
                <a:close/>
              </a:path>
            </a:pathLst>
          </a:custGeom>
          <a:solidFill>
            <a:srgbClr val="FFFFFF"/>
          </a:solidFill>
          <a:ln/>
        </p:spPr>
      </p:sp>
      <p:sp>
        <p:nvSpPr>
          <p:cNvPr id="39" name="Text 37"/>
          <p:cNvSpPr/>
          <p:nvPr/>
        </p:nvSpPr>
        <p:spPr>
          <a:xfrm>
            <a:off x="7086600" y="3143176"/>
            <a:ext cx="4219575" cy="228600"/>
          </a:xfrm>
          <a:prstGeom prst="rect">
            <a:avLst/>
          </a:prstGeom>
          <a:noFill/>
          <a:ln/>
        </p:spPr>
        <p:txBody>
          <a:bodyPr wrap="square" lIns="0" tIns="0" rIns="0" bIns="0" rtlCol="0" anchor="ctr"/>
          <a:lstStyle/>
          <a:p>
            <a:pPr>
              <a:lnSpc>
                <a:spcPct val="130000"/>
              </a:lnSpc>
            </a:pPr>
            <a:r>
              <a:rPr lang="en-US" sz="1200" b="1" dirty="0">
                <a:solidFill>
                  <a:srgbClr val="1A3C34"/>
                </a:solidFill>
                <a:latin typeface="MiSans" pitchFamily="34" charset="0"/>
                <a:ea typeface="MiSans" pitchFamily="34" charset="-122"/>
                <a:cs typeface="MiSans" pitchFamily="34" charset="-120"/>
              </a:rPr>
              <a:t>Pedoman Teknis KOTAKU</a:t>
            </a:r>
            <a:endParaRPr lang="en-US" sz="1600" dirty="0"/>
          </a:p>
        </p:txBody>
      </p:sp>
      <p:sp>
        <p:nvSpPr>
          <p:cNvPr id="40" name="Text 38"/>
          <p:cNvSpPr/>
          <p:nvPr/>
        </p:nvSpPr>
        <p:spPr>
          <a:xfrm>
            <a:off x="7086600" y="3409876"/>
            <a:ext cx="4210050" cy="190500"/>
          </a:xfrm>
          <a:prstGeom prst="rect">
            <a:avLst/>
          </a:prstGeom>
          <a:noFill/>
          <a:ln/>
        </p:spPr>
        <p:txBody>
          <a:bodyPr wrap="square" lIns="0" tIns="0" rIns="0" bIns="0" rtlCol="0" anchor="ctr"/>
          <a:lstStyle/>
          <a:p>
            <a:pPr>
              <a:lnSpc>
                <a:spcPct val="120000"/>
              </a:lnSpc>
            </a:pPr>
            <a:r>
              <a:rPr lang="en-US" sz="1050" dirty="0">
                <a:solidFill>
                  <a:srgbClr val="6B7280"/>
                </a:solidFill>
                <a:latin typeface="MiSans" pitchFamily="34" charset="0"/>
                <a:ea typeface="MiSans" pitchFamily="34" charset="-122"/>
                <a:cs typeface="MiSans" pitchFamily="34" charset="-120"/>
              </a:rPr>
              <a:t>Implementasi Program</a:t>
            </a:r>
            <a:endParaRPr lang="en-US" sz="1600" dirty="0"/>
          </a:p>
        </p:txBody>
      </p:sp>
      <p:sp>
        <p:nvSpPr>
          <p:cNvPr id="41" name="Shape 39"/>
          <p:cNvSpPr/>
          <p:nvPr/>
        </p:nvSpPr>
        <p:spPr>
          <a:xfrm>
            <a:off x="7086600" y="3676576"/>
            <a:ext cx="381000" cy="228600"/>
          </a:xfrm>
          <a:custGeom>
            <a:avLst/>
            <a:gdLst/>
            <a:ahLst/>
            <a:cxnLst/>
            <a:rect l="l" t="t" r="r" b="b"/>
            <a:pathLst>
              <a:path w="381000" h="228600">
                <a:moveTo>
                  <a:pt x="38101" y="0"/>
                </a:moveTo>
                <a:lnTo>
                  <a:pt x="342899" y="0"/>
                </a:lnTo>
                <a:cubicBezTo>
                  <a:pt x="363942" y="0"/>
                  <a:pt x="381000" y="17058"/>
                  <a:pt x="381000" y="38101"/>
                </a:cubicBezTo>
                <a:lnTo>
                  <a:pt x="381000" y="190499"/>
                </a:lnTo>
                <a:cubicBezTo>
                  <a:pt x="381000" y="211542"/>
                  <a:pt x="363942" y="228600"/>
                  <a:pt x="342899" y="228600"/>
                </a:cubicBezTo>
                <a:lnTo>
                  <a:pt x="38101" y="228600"/>
                </a:lnTo>
                <a:cubicBezTo>
                  <a:pt x="17072" y="228600"/>
                  <a:pt x="0" y="211528"/>
                  <a:pt x="0" y="190499"/>
                </a:cubicBezTo>
                <a:lnTo>
                  <a:pt x="0" y="38101"/>
                </a:lnTo>
                <a:cubicBezTo>
                  <a:pt x="0" y="17072"/>
                  <a:pt x="17072" y="0"/>
                  <a:pt x="38101" y="0"/>
                </a:cubicBezTo>
                <a:close/>
              </a:path>
            </a:pathLst>
          </a:custGeom>
          <a:solidFill>
            <a:srgbClr val="E76F51">
              <a:alpha val="10196"/>
            </a:srgbClr>
          </a:solidFill>
          <a:ln/>
        </p:spPr>
      </p:sp>
      <p:sp>
        <p:nvSpPr>
          <p:cNvPr id="42" name="Text 40"/>
          <p:cNvSpPr/>
          <p:nvPr/>
        </p:nvSpPr>
        <p:spPr>
          <a:xfrm>
            <a:off x="7086600" y="3676576"/>
            <a:ext cx="438150" cy="228600"/>
          </a:xfrm>
          <a:prstGeom prst="rect">
            <a:avLst/>
          </a:prstGeom>
          <a:noFill/>
          <a:ln/>
        </p:spPr>
        <p:txBody>
          <a:bodyPr wrap="square" lIns="76200" tIns="38100" rIns="76200" bIns="38100" rtlCol="0" anchor="ctr"/>
          <a:lstStyle/>
          <a:p>
            <a:pPr>
              <a:lnSpc>
                <a:spcPct val="110000"/>
              </a:lnSpc>
            </a:pPr>
            <a:r>
              <a:rPr lang="en-US" sz="900" b="1" dirty="0">
                <a:solidFill>
                  <a:srgbClr val="E76F51"/>
                </a:solidFill>
                <a:latin typeface="MiSans" pitchFamily="34" charset="0"/>
                <a:ea typeface="MiSans" pitchFamily="34" charset="-122"/>
                <a:cs typeface="MiSans" pitchFamily="34" charset="-120"/>
              </a:rPr>
              <a:t>PDF</a:t>
            </a:r>
            <a:endParaRPr lang="en-US" sz="1600" dirty="0"/>
          </a:p>
        </p:txBody>
      </p:sp>
      <p:sp>
        <p:nvSpPr>
          <p:cNvPr id="43" name="Text 41"/>
          <p:cNvSpPr/>
          <p:nvPr/>
        </p:nvSpPr>
        <p:spPr>
          <a:xfrm>
            <a:off x="7543800" y="3714676"/>
            <a:ext cx="419100" cy="152400"/>
          </a:xfrm>
          <a:prstGeom prst="rect">
            <a:avLst/>
          </a:prstGeom>
          <a:noFill/>
          <a:ln/>
        </p:spPr>
        <p:txBody>
          <a:bodyPr wrap="square" lIns="0" tIns="0" rIns="0" bIns="0" rtlCol="0" anchor="ctr"/>
          <a:lstStyle/>
          <a:p>
            <a:pPr>
              <a:lnSpc>
                <a:spcPct val="110000"/>
              </a:lnSpc>
            </a:pPr>
            <a:r>
              <a:rPr lang="en-US" sz="900" dirty="0">
                <a:solidFill>
                  <a:srgbClr val="6B7280"/>
                </a:solidFill>
                <a:latin typeface="MiSans" pitchFamily="34" charset="0"/>
                <a:ea typeface="MiSans" pitchFamily="34" charset="-122"/>
                <a:cs typeface="MiSans" pitchFamily="34" charset="-120"/>
              </a:rPr>
              <a:t>5.7 MB</a:t>
            </a:r>
            <a:endParaRPr lang="en-US" sz="1600" dirty="0"/>
          </a:p>
        </p:txBody>
      </p:sp>
      <p:sp>
        <p:nvSpPr>
          <p:cNvPr id="44" name="Shape 42"/>
          <p:cNvSpPr/>
          <p:nvPr/>
        </p:nvSpPr>
        <p:spPr>
          <a:xfrm>
            <a:off x="11418094" y="3428926"/>
            <a:ext cx="166688" cy="190500"/>
          </a:xfrm>
          <a:custGeom>
            <a:avLst/>
            <a:gdLst/>
            <a:ahLst/>
            <a:cxnLst/>
            <a:rect l="l" t="t" r="r" b="b"/>
            <a:pathLst>
              <a:path w="166688" h="190500">
                <a:moveTo>
                  <a:pt x="95250" y="11906"/>
                </a:moveTo>
                <a:cubicBezTo>
                  <a:pt x="95250" y="5321"/>
                  <a:pt x="89929" y="0"/>
                  <a:pt x="83344" y="0"/>
                </a:cubicBezTo>
                <a:cubicBezTo>
                  <a:pt x="76758" y="0"/>
                  <a:pt x="71438" y="5321"/>
                  <a:pt x="71438" y="11906"/>
                </a:cubicBezTo>
                <a:lnTo>
                  <a:pt x="71438" y="90301"/>
                </a:lnTo>
                <a:lnTo>
                  <a:pt x="56034" y="74898"/>
                </a:lnTo>
                <a:cubicBezTo>
                  <a:pt x="51383" y="70247"/>
                  <a:pt x="43830" y="70247"/>
                  <a:pt x="39179" y="74898"/>
                </a:cubicBezTo>
                <a:cubicBezTo>
                  <a:pt x="34528" y="79549"/>
                  <a:pt x="34528" y="87102"/>
                  <a:pt x="39179" y="91753"/>
                </a:cubicBezTo>
                <a:lnTo>
                  <a:pt x="74898" y="127471"/>
                </a:lnTo>
                <a:cubicBezTo>
                  <a:pt x="79549" y="132122"/>
                  <a:pt x="87102" y="132122"/>
                  <a:pt x="91753" y="127471"/>
                </a:cubicBezTo>
                <a:lnTo>
                  <a:pt x="127471" y="91753"/>
                </a:lnTo>
                <a:cubicBezTo>
                  <a:pt x="132122" y="87102"/>
                  <a:pt x="132122" y="79549"/>
                  <a:pt x="127471" y="74898"/>
                </a:cubicBezTo>
                <a:cubicBezTo>
                  <a:pt x="122820" y="70247"/>
                  <a:pt x="115267" y="70247"/>
                  <a:pt x="110617" y="74898"/>
                </a:cubicBezTo>
                <a:lnTo>
                  <a:pt x="95250" y="90301"/>
                </a:lnTo>
                <a:lnTo>
                  <a:pt x="95250" y="11906"/>
                </a:lnTo>
                <a:close/>
                <a:moveTo>
                  <a:pt x="23812" y="119063"/>
                </a:moveTo>
                <a:cubicBezTo>
                  <a:pt x="10678" y="119063"/>
                  <a:pt x="0" y="129741"/>
                  <a:pt x="0" y="142875"/>
                </a:cubicBezTo>
                <a:lnTo>
                  <a:pt x="0" y="154781"/>
                </a:lnTo>
                <a:cubicBezTo>
                  <a:pt x="0" y="167915"/>
                  <a:pt x="10678" y="178594"/>
                  <a:pt x="23812" y="178594"/>
                </a:cubicBezTo>
                <a:lnTo>
                  <a:pt x="142875" y="178594"/>
                </a:lnTo>
                <a:cubicBezTo>
                  <a:pt x="156009" y="178594"/>
                  <a:pt x="166688" y="167915"/>
                  <a:pt x="166688" y="154781"/>
                </a:cubicBezTo>
                <a:lnTo>
                  <a:pt x="166688" y="142875"/>
                </a:lnTo>
                <a:cubicBezTo>
                  <a:pt x="166688" y="129741"/>
                  <a:pt x="156009" y="119063"/>
                  <a:pt x="142875" y="119063"/>
                </a:cubicBezTo>
                <a:lnTo>
                  <a:pt x="125425" y="119063"/>
                </a:lnTo>
                <a:lnTo>
                  <a:pt x="104366" y="140122"/>
                </a:lnTo>
                <a:cubicBezTo>
                  <a:pt x="92757" y="151730"/>
                  <a:pt x="73893" y="151730"/>
                  <a:pt x="62285" y="140122"/>
                </a:cubicBezTo>
                <a:lnTo>
                  <a:pt x="41263" y="119063"/>
                </a:lnTo>
                <a:lnTo>
                  <a:pt x="23812" y="119063"/>
                </a:lnTo>
                <a:close/>
                <a:moveTo>
                  <a:pt x="136922" y="139898"/>
                </a:moveTo>
                <a:cubicBezTo>
                  <a:pt x="141850" y="139898"/>
                  <a:pt x="145852" y="143900"/>
                  <a:pt x="145852" y="148828"/>
                </a:cubicBezTo>
                <a:cubicBezTo>
                  <a:pt x="145852" y="153757"/>
                  <a:pt x="141850" y="157758"/>
                  <a:pt x="136922" y="157758"/>
                </a:cubicBezTo>
                <a:cubicBezTo>
                  <a:pt x="131993" y="157758"/>
                  <a:pt x="127992" y="153757"/>
                  <a:pt x="127992" y="148828"/>
                </a:cubicBezTo>
                <a:cubicBezTo>
                  <a:pt x="127992" y="143900"/>
                  <a:pt x="131993" y="139898"/>
                  <a:pt x="136922" y="139898"/>
                </a:cubicBezTo>
                <a:close/>
              </a:path>
            </a:pathLst>
          </a:custGeom>
          <a:solidFill>
            <a:srgbClr val="2D6A4F"/>
          </a:solidFill>
          <a:ln/>
        </p:spPr>
      </p:sp>
      <p:sp>
        <p:nvSpPr>
          <p:cNvPr id="45" name="Shape 43"/>
          <p:cNvSpPr/>
          <p:nvPr/>
        </p:nvSpPr>
        <p:spPr>
          <a:xfrm>
            <a:off x="400050" y="4394150"/>
            <a:ext cx="5619750" cy="1438275"/>
          </a:xfrm>
          <a:custGeom>
            <a:avLst/>
            <a:gdLst/>
            <a:ahLst/>
            <a:cxnLst/>
            <a:rect l="l" t="t" r="r" b="b"/>
            <a:pathLst>
              <a:path w="5619750" h="1438275">
                <a:moveTo>
                  <a:pt x="38100" y="0"/>
                </a:moveTo>
                <a:lnTo>
                  <a:pt x="5505450" y="0"/>
                </a:lnTo>
                <a:cubicBezTo>
                  <a:pt x="5568576" y="0"/>
                  <a:pt x="5619750" y="51174"/>
                  <a:pt x="5619750" y="114300"/>
                </a:cubicBezTo>
                <a:lnTo>
                  <a:pt x="5619750" y="1323975"/>
                </a:lnTo>
                <a:cubicBezTo>
                  <a:pt x="5619750" y="1387101"/>
                  <a:pt x="5568576" y="1438275"/>
                  <a:pt x="5505450" y="1438275"/>
                </a:cubicBezTo>
                <a:lnTo>
                  <a:pt x="38100" y="1438275"/>
                </a:lnTo>
                <a:cubicBezTo>
                  <a:pt x="17072" y="1438275"/>
                  <a:pt x="0" y="1421203"/>
                  <a:pt x="0" y="1400175"/>
                </a:cubicBezTo>
                <a:lnTo>
                  <a:pt x="0" y="38100"/>
                </a:lnTo>
                <a:cubicBezTo>
                  <a:pt x="0" y="17072"/>
                  <a:pt x="17072" y="0"/>
                  <a:pt x="38100" y="0"/>
                </a:cubicBezTo>
                <a:close/>
              </a:path>
            </a:pathLst>
          </a:custGeom>
          <a:solidFill>
            <a:srgbClr val="FFFFFF"/>
          </a:solidFill>
          <a:ln/>
          <a:effectLst>
            <a:outerShdw sx="100000" sy="100000" kx="0" ky="0" algn="bl" rotWithShape="0" blurRad="57150" dist="38100" dir="5400000">
              <a:srgbClr val="000000">
                <a:alpha val="10196"/>
              </a:srgbClr>
            </a:outerShdw>
          </a:effectLst>
        </p:spPr>
      </p:sp>
      <p:sp>
        <p:nvSpPr>
          <p:cNvPr id="46" name="Shape 44"/>
          <p:cNvSpPr/>
          <p:nvPr/>
        </p:nvSpPr>
        <p:spPr>
          <a:xfrm>
            <a:off x="400050" y="4394150"/>
            <a:ext cx="38100" cy="1438275"/>
          </a:xfrm>
          <a:custGeom>
            <a:avLst/>
            <a:gdLst/>
            <a:ahLst/>
            <a:cxnLst/>
            <a:rect l="l" t="t" r="r" b="b"/>
            <a:pathLst>
              <a:path w="38100" h="1438275">
                <a:moveTo>
                  <a:pt x="38100" y="0"/>
                </a:moveTo>
                <a:lnTo>
                  <a:pt x="38100" y="0"/>
                </a:lnTo>
                <a:lnTo>
                  <a:pt x="38100" y="1438275"/>
                </a:lnTo>
                <a:lnTo>
                  <a:pt x="38100" y="1438275"/>
                </a:lnTo>
                <a:cubicBezTo>
                  <a:pt x="17072" y="1438275"/>
                  <a:pt x="0" y="1421203"/>
                  <a:pt x="0" y="1400175"/>
                </a:cubicBezTo>
                <a:lnTo>
                  <a:pt x="0" y="38100"/>
                </a:lnTo>
                <a:cubicBezTo>
                  <a:pt x="0" y="17072"/>
                  <a:pt x="17072" y="0"/>
                  <a:pt x="38100" y="0"/>
                </a:cubicBezTo>
                <a:close/>
              </a:path>
            </a:pathLst>
          </a:custGeom>
          <a:solidFill>
            <a:srgbClr val="0891B2"/>
          </a:solidFill>
          <a:ln/>
        </p:spPr>
      </p:sp>
      <p:sp>
        <p:nvSpPr>
          <p:cNvPr id="47" name="Shape 45"/>
          <p:cNvSpPr/>
          <p:nvPr/>
        </p:nvSpPr>
        <p:spPr>
          <a:xfrm>
            <a:off x="609600" y="4845025"/>
            <a:ext cx="533400" cy="533400"/>
          </a:xfrm>
          <a:custGeom>
            <a:avLst/>
            <a:gdLst/>
            <a:ahLst/>
            <a:cxnLst/>
            <a:rect l="l" t="t" r="r" b="b"/>
            <a:pathLst>
              <a:path w="533400" h="533400">
                <a:moveTo>
                  <a:pt x="114302" y="0"/>
                </a:moveTo>
                <a:lnTo>
                  <a:pt x="419098" y="0"/>
                </a:lnTo>
                <a:cubicBezTo>
                  <a:pt x="482183" y="0"/>
                  <a:pt x="533400" y="51217"/>
                  <a:pt x="533400" y="114302"/>
                </a:cubicBezTo>
                <a:lnTo>
                  <a:pt x="533400" y="419098"/>
                </a:lnTo>
                <a:cubicBezTo>
                  <a:pt x="533400" y="482183"/>
                  <a:pt x="482183" y="533400"/>
                  <a:pt x="419098" y="533400"/>
                </a:cubicBezTo>
                <a:lnTo>
                  <a:pt x="114302" y="533400"/>
                </a:lnTo>
                <a:cubicBezTo>
                  <a:pt x="51217" y="533400"/>
                  <a:pt x="0" y="482183"/>
                  <a:pt x="0" y="419098"/>
                </a:cubicBezTo>
                <a:lnTo>
                  <a:pt x="0" y="114302"/>
                </a:lnTo>
                <a:cubicBezTo>
                  <a:pt x="0" y="51217"/>
                  <a:pt x="51217" y="0"/>
                  <a:pt x="114302" y="0"/>
                </a:cubicBezTo>
                <a:close/>
              </a:path>
            </a:pathLst>
          </a:custGeom>
          <a:solidFill>
            <a:srgbClr val="0891B2"/>
          </a:solidFill>
          <a:ln/>
        </p:spPr>
      </p:sp>
      <p:sp>
        <p:nvSpPr>
          <p:cNvPr id="48" name="Shape 46"/>
          <p:cNvSpPr/>
          <p:nvPr/>
        </p:nvSpPr>
        <p:spPr>
          <a:xfrm>
            <a:off x="790575" y="4997425"/>
            <a:ext cx="171450" cy="228600"/>
          </a:xfrm>
          <a:custGeom>
            <a:avLst/>
            <a:gdLst/>
            <a:ahLst/>
            <a:cxnLst/>
            <a:rect l="l" t="t" r="r" b="b"/>
            <a:pathLst>
              <a:path w="171450" h="228600">
                <a:moveTo>
                  <a:pt x="139035" y="14288"/>
                </a:moveTo>
                <a:lnTo>
                  <a:pt x="142875" y="14288"/>
                </a:lnTo>
                <a:cubicBezTo>
                  <a:pt x="158636" y="14288"/>
                  <a:pt x="171450" y="27102"/>
                  <a:pt x="171450" y="42863"/>
                </a:cubicBezTo>
                <a:lnTo>
                  <a:pt x="171450" y="200025"/>
                </a:lnTo>
                <a:cubicBezTo>
                  <a:pt x="171450" y="215786"/>
                  <a:pt x="158636" y="228600"/>
                  <a:pt x="142875" y="228600"/>
                </a:cubicBezTo>
                <a:lnTo>
                  <a:pt x="28575" y="228600"/>
                </a:lnTo>
                <a:cubicBezTo>
                  <a:pt x="12814" y="228600"/>
                  <a:pt x="0" y="215786"/>
                  <a:pt x="0" y="200025"/>
                </a:cubicBezTo>
                <a:lnTo>
                  <a:pt x="0" y="42863"/>
                </a:lnTo>
                <a:cubicBezTo>
                  <a:pt x="0" y="27102"/>
                  <a:pt x="12814" y="14288"/>
                  <a:pt x="28575" y="14288"/>
                </a:cubicBezTo>
                <a:lnTo>
                  <a:pt x="32415" y="14288"/>
                </a:lnTo>
                <a:cubicBezTo>
                  <a:pt x="37326" y="5760"/>
                  <a:pt x="46568" y="0"/>
                  <a:pt x="57150" y="0"/>
                </a:cubicBezTo>
                <a:lnTo>
                  <a:pt x="114300" y="0"/>
                </a:lnTo>
                <a:cubicBezTo>
                  <a:pt x="124882" y="0"/>
                  <a:pt x="134124" y="5760"/>
                  <a:pt x="139035" y="14288"/>
                </a:cubicBezTo>
                <a:close/>
                <a:moveTo>
                  <a:pt x="110728" y="50006"/>
                </a:moveTo>
                <a:cubicBezTo>
                  <a:pt x="116666" y="50006"/>
                  <a:pt x="121444" y="45229"/>
                  <a:pt x="121444" y="39291"/>
                </a:cubicBezTo>
                <a:cubicBezTo>
                  <a:pt x="121444" y="33352"/>
                  <a:pt x="116666" y="28575"/>
                  <a:pt x="110728" y="28575"/>
                </a:cubicBezTo>
                <a:lnTo>
                  <a:pt x="60722" y="28575"/>
                </a:lnTo>
                <a:cubicBezTo>
                  <a:pt x="54784" y="28575"/>
                  <a:pt x="50006" y="33352"/>
                  <a:pt x="50006" y="39291"/>
                </a:cubicBezTo>
                <a:cubicBezTo>
                  <a:pt x="50006" y="45229"/>
                  <a:pt x="54784" y="50006"/>
                  <a:pt x="60722" y="50006"/>
                </a:cubicBezTo>
                <a:lnTo>
                  <a:pt x="110728" y="50006"/>
                </a:lnTo>
                <a:close/>
                <a:moveTo>
                  <a:pt x="57150" y="114300"/>
                </a:moveTo>
                <a:cubicBezTo>
                  <a:pt x="57150" y="106415"/>
                  <a:pt x="50748" y="100013"/>
                  <a:pt x="42863" y="100013"/>
                </a:cubicBezTo>
                <a:cubicBezTo>
                  <a:pt x="34977" y="100013"/>
                  <a:pt x="28575" y="106415"/>
                  <a:pt x="28575" y="114300"/>
                </a:cubicBezTo>
                <a:cubicBezTo>
                  <a:pt x="28575" y="122185"/>
                  <a:pt x="34977" y="128588"/>
                  <a:pt x="42863" y="128588"/>
                </a:cubicBezTo>
                <a:cubicBezTo>
                  <a:pt x="50748" y="128588"/>
                  <a:pt x="57150" y="122185"/>
                  <a:pt x="57150" y="114300"/>
                </a:cubicBezTo>
                <a:close/>
                <a:moveTo>
                  <a:pt x="71438" y="114300"/>
                </a:moveTo>
                <a:cubicBezTo>
                  <a:pt x="71438" y="120238"/>
                  <a:pt x="76215" y="125016"/>
                  <a:pt x="82153" y="125016"/>
                </a:cubicBezTo>
                <a:lnTo>
                  <a:pt x="132159" y="125016"/>
                </a:lnTo>
                <a:cubicBezTo>
                  <a:pt x="138098" y="125016"/>
                  <a:pt x="142875" y="120238"/>
                  <a:pt x="142875" y="114300"/>
                </a:cubicBezTo>
                <a:cubicBezTo>
                  <a:pt x="142875" y="108362"/>
                  <a:pt x="138098" y="103584"/>
                  <a:pt x="132159" y="103584"/>
                </a:cubicBezTo>
                <a:lnTo>
                  <a:pt x="82153" y="103584"/>
                </a:lnTo>
                <a:cubicBezTo>
                  <a:pt x="76215" y="103584"/>
                  <a:pt x="71438" y="108362"/>
                  <a:pt x="71438" y="114300"/>
                </a:cubicBezTo>
                <a:close/>
                <a:moveTo>
                  <a:pt x="71438" y="171450"/>
                </a:moveTo>
                <a:cubicBezTo>
                  <a:pt x="71438" y="177388"/>
                  <a:pt x="76215" y="182166"/>
                  <a:pt x="82153" y="182166"/>
                </a:cubicBezTo>
                <a:lnTo>
                  <a:pt x="132159" y="182166"/>
                </a:lnTo>
                <a:cubicBezTo>
                  <a:pt x="138098" y="182166"/>
                  <a:pt x="142875" y="177388"/>
                  <a:pt x="142875" y="171450"/>
                </a:cubicBezTo>
                <a:cubicBezTo>
                  <a:pt x="142875" y="165512"/>
                  <a:pt x="138098" y="160734"/>
                  <a:pt x="132159" y="160734"/>
                </a:cubicBezTo>
                <a:lnTo>
                  <a:pt x="82153" y="160734"/>
                </a:lnTo>
                <a:cubicBezTo>
                  <a:pt x="76215" y="160734"/>
                  <a:pt x="71438" y="165512"/>
                  <a:pt x="71438" y="171450"/>
                </a:cubicBezTo>
                <a:close/>
                <a:moveTo>
                  <a:pt x="42863" y="185738"/>
                </a:moveTo>
                <a:cubicBezTo>
                  <a:pt x="50748" y="185738"/>
                  <a:pt x="57150" y="179335"/>
                  <a:pt x="57150" y="171450"/>
                </a:cubicBezTo>
                <a:cubicBezTo>
                  <a:pt x="57150" y="163565"/>
                  <a:pt x="50748" y="157163"/>
                  <a:pt x="42863" y="157163"/>
                </a:cubicBezTo>
                <a:cubicBezTo>
                  <a:pt x="34977" y="157163"/>
                  <a:pt x="28575" y="163565"/>
                  <a:pt x="28575" y="171450"/>
                </a:cubicBezTo>
                <a:cubicBezTo>
                  <a:pt x="28575" y="179335"/>
                  <a:pt x="34977" y="185738"/>
                  <a:pt x="42863" y="185738"/>
                </a:cubicBezTo>
                <a:close/>
              </a:path>
            </a:pathLst>
          </a:custGeom>
          <a:solidFill>
            <a:srgbClr val="FFFFFF"/>
          </a:solidFill>
          <a:ln/>
        </p:spPr>
      </p:sp>
      <p:sp>
        <p:nvSpPr>
          <p:cNvPr id="49" name="Text 47"/>
          <p:cNvSpPr/>
          <p:nvPr/>
        </p:nvSpPr>
        <p:spPr>
          <a:xfrm>
            <a:off x="1295400" y="4730725"/>
            <a:ext cx="4219575" cy="228600"/>
          </a:xfrm>
          <a:prstGeom prst="rect">
            <a:avLst/>
          </a:prstGeom>
          <a:noFill/>
          <a:ln/>
        </p:spPr>
        <p:txBody>
          <a:bodyPr wrap="square" lIns="0" tIns="0" rIns="0" bIns="0" rtlCol="0" anchor="ctr"/>
          <a:lstStyle/>
          <a:p>
            <a:pPr>
              <a:lnSpc>
                <a:spcPct val="130000"/>
              </a:lnSpc>
            </a:pPr>
            <a:r>
              <a:rPr lang="en-US" sz="1200" b="1" dirty="0">
                <a:solidFill>
                  <a:srgbClr val="1A3C34"/>
                </a:solidFill>
                <a:latin typeface="MiSans" pitchFamily="34" charset="0"/>
                <a:ea typeface="MiSans" pitchFamily="34" charset="-122"/>
                <a:cs typeface="MiSans" pitchFamily="34" charset="-120"/>
              </a:rPr>
              <a:t>NSPK Penanganan Kumuh</a:t>
            </a:r>
            <a:endParaRPr lang="en-US" sz="1600" dirty="0"/>
          </a:p>
        </p:txBody>
      </p:sp>
      <p:sp>
        <p:nvSpPr>
          <p:cNvPr id="50" name="Text 48"/>
          <p:cNvSpPr/>
          <p:nvPr/>
        </p:nvSpPr>
        <p:spPr>
          <a:xfrm>
            <a:off x="1295400" y="4997425"/>
            <a:ext cx="4210050" cy="190500"/>
          </a:xfrm>
          <a:prstGeom prst="rect">
            <a:avLst/>
          </a:prstGeom>
          <a:noFill/>
          <a:ln/>
        </p:spPr>
        <p:txBody>
          <a:bodyPr wrap="square" lIns="0" tIns="0" rIns="0" bIns="0" rtlCol="0" anchor="ctr"/>
          <a:lstStyle/>
          <a:p>
            <a:pPr>
              <a:lnSpc>
                <a:spcPct val="120000"/>
              </a:lnSpc>
            </a:pPr>
            <a:r>
              <a:rPr lang="en-US" sz="1050" dirty="0">
                <a:solidFill>
                  <a:srgbClr val="6B7280"/>
                </a:solidFill>
                <a:latin typeface="MiSans" pitchFamily="34" charset="0"/>
                <a:ea typeface="MiSans" pitchFamily="34" charset="-122"/>
                <a:cs typeface="MiSans" pitchFamily="34" charset="-120"/>
              </a:rPr>
              <a:t>Standar Nasional</a:t>
            </a:r>
            <a:endParaRPr lang="en-US" sz="1600" dirty="0"/>
          </a:p>
        </p:txBody>
      </p:sp>
      <p:sp>
        <p:nvSpPr>
          <p:cNvPr id="51" name="Shape 49"/>
          <p:cNvSpPr/>
          <p:nvPr/>
        </p:nvSpPr>
        <p:spPr>
          <a:xfrm>
            <a:off x="1295400" y="5264125"/>
            <a:ext cx="381000" cy="228600"/>
          </a:xfrm>
          <a:custGeom>
            <a:avLst/>
            <a:gdLst/>
            <a:ahLst/>
            <a:cxnLst/>
            <a:rect l="l" t="t" r="r" b="b"/>
            <a:pathLst>
              <a:path w="381000" h="228600">
                <a:moveTo>
                  <a:pt x="38101" y="0"/>
                </a:moveTo>
                <a:lnTo>
                  <a:pt x="342899" y="0"/>
                </a:lnTo>
                <a:cubicBezTo>
                  <a:pt x="363942" y="0"/>
                  <a:pt x="381000" y="17058"/>
                  <a:pt x="381000" y="38101"/>
                </a:cubicBezTo>
                <a:lnTo>
                  <a:pt x="381000" y="190499"/>
                </a:lnTo>
                <a:cubicBezTo>
                  <a:pt x="381000" y="211542"/>
                  <a:pt x="363942" y="228600"/>
                  <a:pt x="342899" y="228600"/>
                </a:cubicBezTo>
                <a:lnTo>
                  <a:pt x="38101" y="228600"/>
                </a:lnTo>
                <a:cubicBezTo>
                  <a:pt x="17072" y="228600"/>
                  <a:pt x="0" y="211528"/>
                  <a:pt x="0" y="190499"/>
                </a:cubicBezTo>
                <a:lnTo>
                  <a:pt x="0" y="38101"/>
                </a:lnTo>
                <a:cubicBezTo>
                  <a:pt x="0" y="17072"/>
                  <a:pt x="17072" y="0"/>
                  <a:pt x="38101" y="0"/>
                </a:cubicBezTo>
                <a:close/>
              </a:path>
            </a:pathLst>
          </a:custGeom>
          <a:solidFill>
            <a:srgbClr val="E76F51">
              <a:alpha val="10196"/>
            </a:srgbClr>
          </a:solidFill>
          <a:ln/>
        </p:spPr>
      </p:sp>
      <p:sp>
        <p:nvSpPr>
          <p:cNvPr id="52" name="Text 50"/>
          <p:cNvSpPr/>
          <p:nvPr/>
        </p:nvSpPr>
        <p:spPr>
          <a:xfrm>
            <a:off x="1295400" y="5264125"/>
            <a:ext cx="438150" cy="228600"/>
          </a:xfrm>
          <a:prstGeom prst="rect">
            <a:avLst/>
          </a:prstGeom>
          <a:noFill/>
          <a:ln/>
        </p:spPr>
        <p:txBody>
          <a:bodyPr wrap="square" lIns="76200" tIns="38100" rIns="76200" bIns="38100" rtlCol="0" anchor="ctr"/>
          <a:lstStyle/>
          <a:p>
            <a:pPr>
              <a:lnSpc>
                <a:spcPct val="110000"/>
              </a:lnSpc>
            </a:pPr>
            <a:r>
              <a:rPr lang="en-US" sz="900" b="1" dirty="0">
                <a:solidFill>
                  <a:srgbClr val="E76F51"/>
                </a:solidFill>
                <a:latin typeface="MiSans" pitchFamily="34" charset="0"/>
                <a:ea typeface="MiSans" pitchFamily="34" charset="-122"/>
                <a:cs typeface="MiSans" pitchFamily="34" charset="-120"/>
              </a:rPr>
              <a:t>PDF</a:t>
            </a:r>
            <a:endParaRPr lang="en-US" sz="1600" dirty="0"/>
          </a:p>
        </p:txBody>
      </p:sp>
      <p:sp>
        <p:nvSpPr>
          <p:cNvPr id="53" name="Text 51"/>
          <p:cNvSpPr/>
          <p:nvPr/>
        </p:nvSpPr>
        <p:spPr>
          <a:xfrm>
            <a:off x="1752600" y="5302225"/>
            <a:ext cx="419100" cy="152400"/>
          </a:xfrm>
          <a:prstGeom prst="rect">
            <a:avLst/>
          </a:prstGeom>
          <a:noFill/>
          <a:ln/>
        </p:spPr>
        <p:txBody>
          <a:bodyPr wrap="square" lIns="0" tIns="0" rIns="0" bIns="0" rtlCol="0" anchor="ctr"/>
          <a:lstStyle/>
          <a:p>
            <a:pPr>
              <a:lnSpc>
                <a:spcPct val="110000"/>
              </a:lnSpc>
            </a:pPr>
            <a:r>
              <a:rPr lang="en-US" sz="900" dirty="0">
                <a:solidFill>
                  <a:srgbClr val="6B7280"/>
                </a:solidFill>
                <a:latin typeface="MiSans" pitchFamily="34" charset="0"/>
                <a:ea typeface="MiSans" pitchFamily="34" charset="-122"/>
                <a:cs typeface="MiSans" pitchFamily="34" charset="-120"/>
              </a:rPr>
              <a:t>3.2 MB</a:t>
            </a:r>
            <a:endParaRPr lang="en-US" sz="1600" dirty="0"/>
          </a:p>
        </p:txBody>
      </p:sp>
      <p:sp>
        <p:nvSpPr>
          <p:cNvPr id="54" name="Shape 52"/>
          <p:cNvSpPr/>
          <p:nvPr/>
        </p:nvSpPr>
        <p:spPr>
          <a:xfrm>
            <a:off x="5626894" y="5016475"/>
            <a:ext cx="166688" cy="190500"/>
          </a:xfrm>
          <a:custGeom>
            <a:avLst/>
            <a:gdLst/>
            <a:ahLst/>
            <a:cxnLst/>
            <a:rect l="l" t="t" r="r" b="b"/>
            <a:pathLst>
              <a:path w="166688" h="190500">
                <a:moveTo>
                  <a:pt x="95250" y="11906"/>
                </a:moveTo>
                <a:cubicBezTo>
                  <a:pt x="95250" y="5321"/>
                  <a:pt x="89929" y="0"/>
                  <a:pt x="83344" y="0"/>
                </a:cubicBezTo>
                <a:cubicBezTo>
                  <a:pt x="76758" y="0"/>
                  <a:pt x="71438" y="5321"/>
                  <a:pt x="71438" y="11906"/>
                </a:cubicBezTo>
                <a:lnTo>
                  <a:pt x="71438" y="90301"/>
                </a:lnTo>
                <a:lnTo>
                  <a:pt x="56034" y="74898"/>
                </a:lnTo>
                <a:cubicBezTo>
                  <a:pt x="51383" y="70247"/>
                  <a:pt x="43830" y="70247"/>
                  <a:pt x="39179" y="74898"/>
                </a:cubicBezTo>
                <a:cubicBezTo>
                  <a:pt x="34528" y="79549"/>
                  <a:pt x="34528" y="87102"/>
                  <a:pt x="39179" y="91753"/>
                </a:cubicBezTo>
                <a:lnTo>
                  <a:pt x="74898" y="127471"/>
                </a:lnTo>
                <a:cubicBezTo>
                  <a:pt x="79549" y="132122"/>
                  <a:pt x="87102" y="132122"/>
                  <a:pt x="91753" y="127471"/>
                </a:cubicBezTo>
                <a:lnTo>
                  <a:pt x="127471" y="91753"/>
                </a:lnTo>
                <a:cubicBezTo>
                  <a:pt x="132122" y="87102"/>
                  <a:pt x="132122" y="79549"/>
                  <a:pt x="127471" y="74898"/>
                </a:cubicBezTo>
                <a:cubicBezTo>
                  <a:pt x="122820" y="70247"/>
                  <a:pt x="115267" y="70247"/>
                  <a:pt x="110617" y="74898"/>
                </a:cubicBezTo>
                <a:lnTo>
                  <a:pt x="95250" y="90301"/>
                </a:lnTo>
                <a:lnTo>
                  <a:pt x="95250" y="11906"/>
                </a:lnTo>
                <a:close/>
                <a:moveTo>
                  <a:pt x="23812" y="119063"/>
                </a:moveTo>
                <a:cubicBezTo>
                  <a:pt x="10678" y="119063"/>
                  <a:pt x="0" y="129741"/>
                  <a:pt x="0" y="142875"/>
                </a:cubicBezTo>
                <a:lnTo>
                  <a:pt x="0" y="154781"/>
                </a:lnTo>
                <a:cubicBezTo>
                  <a:pt x="0" y="167915"/>
                  <a:pt x="10678" y="178594"/>
                  <a:pt x="23812" y="178594"/>
                </a:cubicBezTo>
                <a:lnTo>
                  <a:pt x="142875" y="178594"/>
                </a:lnTo>
                <a:cubicBezTo>
                  <a:pt x="156009" y="178594"/>
                  <a:pt x="166688" y="167915"/>
                  <a:pt x="166688" y="154781"/>
                </a:cubicBezTo>
                <a:lnTo>
                  <a:pt x="166688" y="142875"/>
                </a:lnTo>
                <a:cubicBezTo>
                  <a:pt x="166688" y="129741"/>
                  <a:pt x="156009" y="119063"/>
                  <a:pt x="142875" y="119063"/>
                </a:cubicBezTo>
                <a:lnTo>
                  <a:pt x="125425" y="119063"/>
                </a:lnTo>
                <a:lnTo>
                  <a:pt x="104366" y="140122"/>
                </a:lnTo>
                <a:cubicBezTo>
                  <a:pt x="92757" y="151730"/>
                  <a:pt x="73893" y="151730"/>
                  <a:pt x="62285" y="140122"/>
                </a:cubicBezTo>
                <a:lnTo>
                  <a:pt x="41263" y="119063"/>
                </a:lnTo>
                <a:lnTo>
                  <a:pt x="23812" y="119063"/>
                </a:lnTo>
                <a:close/>
                <a:moveTo>
                  <a:pt x="136922" y="139898"/>
                </a:moveTo>
                <a:cubicBezTo>
                  <a:pt x="141850" y="139898"/>
                  <a:pt x="145852" y="143900"/>
                  <a:pt x="145852" y="148828"/>
                </a:cubicBezTo>
                <a:cubicBezTo>
                  <a:pt x="145852" y="153757"/>
                  <a:pt x="141850" y="157758"/>
                  <a:pt x="136922" y="157758"/>
                </a:cubicBezTo>
                <a:cubicBezTo>
                  <a:pt x="131993" y="157758"/>
                  <a:pt x="127992" y="153757"/>
                  <a:pt x="127992" y="148828"/>
                </a:cubicBezTo>
                <a:cubicBezTo>
                  <a:pt x="127992" y="143900"/>
                  <a:pt x="131993" y="139898"/>
                  <a:pt x="136922" y="139898"/>
                </a:cubicBezTo>
                <a:close/>
              </a:path>
            </a:pathLst>
          </a:custGeom>
          <a:solidFill>
            <a:srgbClr val="2D6A4F"/>
          </a:solidFill>
          <a:ln/>
        </p:spPr>
      </p:sp>
      <p:sp>
        <p:nvSpPr>
          <p:cNvPr id="55" name="Shape 53"/>
          <p:cNvSpPr/>
          <p:nvPr/>
        </p:nvSpPr>
        <p:spPr>
          <a:xfrm>
            <a:off x="6191250" y="4394150"/>
            <a:ext cx="5619750" cy="1438275"/>
          </a:xfrm>
          <a:custGeom>
            <a:avLst/>
            <a:gdLst/>
            <a:ahLst/>
            <a:cxnLst/>
            <a:rect l="l" t="t" r="r" b="b"/>
            <a:pathLst>
              <a:path w="5619750" h="1438275">
                <a:moveTo>
                  <a:pt x="38100" y="0"/>
                </a:moveTo>
                <a:lnTo>
                  <a:pt x="5505450" y="0"/>
                </a:lnTo>
                <a:cubicBezTo>
                  <a:pt x="5568576" y="0"/>
                  <a:pt x="5619750" y="51174"/>
                  <a:pt x="5619750" y="114300"/>
                </a:cubicBezTo>
                <a:lnTo>
                  <a:pt x="5619750" y="1323975"/>
                </a:lnTo>
                <a:cubicBezTo>
                  <a:pt x="5619750" y="1387101"/>
                  <a:pt x="5568576" y="1438275"/>
                  <a:pt x="5505450" y="1438275"/>
                </a:cubicBezTo>
                <a:lnTo>
                  <a:pt x="38100" y="1438275"/>
                </a:lnTo>
                <a:cubicBezTo>
                  <a:pt x="17072" y="1438275"/>
                  <a:pt x="0" y="1421203"/>
                  <a:pt x="0" y="1400175"/>
                </a:cubicBezTo>
                <a:lnTo>
                  <a:pt x="0" y="38100"/>
                </a:lnTo>
                <a:cubicBezTo>
                  <a:pt x="0" y="17072"/>
                  <a:pt x="17072" y="0"/>
                  <a:pt x="38100" y="0"/>
                </a:cubicBezTo>
                <a:close/>
              </a:path>
            </a:pathLst>
          </a:custGeom>
          <a:solidFill>
            <a:srgbClr val="FFFFFF"/>
          </a:solidFill>
          <a:ln/>
          <a:effectLst>
            <a:outerShdw sx="100000" sy="100000" kx="0" ky="0" algn="bl" rotWithShape="0" blurRad="57150" dist="38100" dir="5400000">
              <a:srgbClr val="000000">
                <a:alpha val="10196"/>
              </a:srgbClr>
            </a:outerShdw>
          </a:effectLst>
        </p:spPr>
      </p:sp>
      <p:sp>
        <p:nvSpPr>
          <p:cNvPr id="56" name="Shape 54"/>
          <p:cNvSpPr/>
          <p:nvPr/>
        </p:nvSpPr>
        <p:spPr>
          <a:xfrm>
            <a:off x="6191250" y="4394150"/>
            <a:ext cx="38100" cy="1438275"/>
          </a:xfrm>
          <a:custGeom>
            <a:avLst/>
            <a:gdLst/>
            <a:ahLst/>
            <a:cxnLst/>
            <a:rect l="l" t="t" r="r" b="b"/>
            <a:pathLst>
              <a:path w="38100" h="1438275">
                <a:moveTo>
                  <a:pt x="38100" y="0"/>
                </a:moveTo>
                <a:lnTo>
                  <a:pt x="38100" y="0"/>
                </a:lnTo>
                <a:lnTo>
                  <a:pt x="38100" y="1438275"/>
                </a:lnTo>
                <a:lnTo>
                  <a:pt x="38100" y="1438275"/>
                </a:lnTo>
                <a:cubicBezTo>
                  <a:pt x="17072" y="1438275"/>
                  <a:pt x="0" y="1421203"/>
                  <a:pt x="0" y="1400175"/>
                </a:cubicBezTo>
                <a:lnTo>
                  <a:pt x="0" y="38100"/>
                </a:lnTo>
                <a:cubicBezTo>
                  <a:pt x="0" y="17072"/>
                  <a:pt x="17072" y="0"/>
                  <a:pt x="38100" y="0"/>
                </a:cubicBezTo>
                <a:close/>
              </a:path>
            </a:pathLst>
          </a:custGeom>
          <a:solidFill>
            <a:srgbClr val="6B7280"/>
          </a:solidFill>
          <a:ln/>
        </p:spPr>
      </p:sp>
      <p:sp>
        <p:nvSpPr>
          <p:cNvPr id="57" name="Shape 55"/>
          <p:cNvSpPr/>
          <p:nvPr/>
        </p:nvSpPr>
        <p:spPr>
          <a:xfrm>
            <a:off x="6400800" y="4845025"/>
            <a:ext cx="533400" cy="533400"/>
          </a:xfrm>
          <a:custGeom>
            <a:avLst/>
            <a:gdLst/>
            <a:ahLst/>
            <a:cxnLst/>
            <a:rect l="l" t="t" r="r" b="b"/>
            <a:pathLst>
              <a:path w="533400" h="533400">
                <a:moveTo>
                  <a:pt x="114302" y="0"/>
                </a:moveTo>
                <a:lnTo>
                  <a:pt x="419098" y="0"/>
                </a:lnTo>
                <a:cubicBezTo>
                  <a:pt x="482183" y="0"/>
                  <a:pt x="533400" y="51217"/>
                  <a:pt x="533400" y="114302"/>
                </a:cubicBezTo>
                <a:lnTo>
                  <a:pt x="533400" y="419098"/>
                </a:lnTo>
                <a:cubicBezTo>
                  <a:pt x="533400" y="482183"/>
                  <a:pt x="482183" y="533400"/>
                  <a:pt x="419098" y="533400"/>
                </a:cubicBezTo>
                <a:lnTo>
                  <a:pt x="114302" y="533400"/>
                </a:lnTo>
                <a:cubicBezTo>
                  <a:pt x="51217" y="533400"/>
                  <a:pt x="0" y="482183"/>
                  <a:pt x="0" y="419098"/>
                </a:cubicBezTo>
                <a:lnTo>
                  <a:pt x="0" y="114302"/>
                </a:lnTo>
                <a:cubicBezTo>
                  <a:pt x="0" y="51217"/>
                  <a:pt x="51217" y="0"/>
                  <a:pt x="114302" y="0"/>
                </a:cubicBezTo>
                <a:close/>
              </a:path>
            </a:pathLst>
          </a:custGeom>
          <a:solidFill>
            <a:srgbClr val="6B7280"/>
          </a:solidFill>
          <a:ln/>
        </p:spPr>
      </p:sp>
      <p:sp>
        <p:nvSpPr>
          <p:cNvPr id="58" name="Shape 56"/>
          <p:cNvSpPr/>
          <p:nvPr/>
        </p:nvSpPr>
        <p:spPr>
          <a:xfrm>
            <a:off x="6567488" y="4997425"/>
            <a:ext cx="200025" cy="228600"/>
          </a:xfrm>
          <a:custGeom>
            <a:avLst/>
            <a:gdLst/>
            <a:ahLst/>
            <a:cxnLst/>
            <a:rect l="l" t="t" r="r" b="b"/>
            <a:pathLst>
              <a:path w="200025" h="228600">
                <a:moveTo>
                  <a:pt x="114300" y="71438"/>
                </a:moveTo>
                <a:lnTo>
                  <a:pt x="114300" y="114300"/>
                </a:lnTo>
                <a:lnTo>
                  <a:pt x="171450" y="114300"/>
                </a:lnTo>
                <a:lnTo>
                  <a:pt x="171450" y="71438"/>
                </a:lnTo>
                <a:lnTo>
                  <a:pt x="114300" y="71438"/>
                </a:lnTo>
                <a:close/>
                <a:moveTo>
                  <a:pt x="85725" y="71438"/>
                </a:moveTo>
                <a:lnTo>
                  <a:pt x="28575" y="71438"/>
                </a:lnTo>
                <a:lnTo>
                  <a:pt x="28575" y="114300"/>
                </a:lnTo>
                <a:lnTo>
                  <a:pt x="85725" y="114300"/>
                </a:lnTo>
                <a:lnTo>
                  <a:pt x="85725" y="71438"/>
                </a:lnTo>
                <a:close/>
                <a:moveTo>
                  <a:pt x="0" y="142875"/>
                </a:moveTo>
                <a:lnTo>
                  <a:pt x="0" y="42863"/>
                </a:lnTo>
                <a:cubicBezTo>
                  <a:pt x="0" y="27102"/>
                  <a:pt x="12814" y="14288"/>
                  <a:pt x="28575" y="14288"/>
                </a:cubicBezTo>
                <a:lnTo>
                  <a:pt x="171450" y="14288"/>
                </a:lnTo>
                <a:cubicBezTo>
                  <a:pt x="187211" y="14288"/>
                  <a:pt x="200025" y="27102"/>
                  <a:pt x="200025" y="42863"/>
                </a:cubicBezTo>
                <a:lnTo>
                  <a:pt x="200025" y="185738"/>
                </a:lnTo>
                <a:cubicBezTo>
                  <a:pt x="200025" y="201498"/>
                  <a:pt x="187211" y="214313"/>
                  <a:pt x="171450" y="214313"/>
                </a:cubicBezTo>
                <a:lnTo>
                  <a:pt x="28575" y="214313"/>
                </a:lnTo>
                <a:cubicBezTo>
                  <a:pt x="12814" y="214313"/>
                  <a:pt x="0" y="201498"/>
                  <a:pt x="0" y="185738"/>
                </a:cubicBezTo>
                <a:lnTo>
                  <a:pt x="0" y="142875"/>
                </a:lnTo>
                <a:close/>
                <a:moveTo>
                  <a:pt x="171450" y="142875"/>
                </a:moveTo>
                <a:lnTo>
                  <a:pt x="114300" y="142875"/>
                </a:lnTo>
                <a:lnTo>
                  <a:pt x="114300" y="185738"/>
                </a:lnTo>
                <a:lnTo>
                  <a:pt x="171450" y="185738"/>
                </a:lnTo>
                <a:lnTo>
                  <a:pt x="171450" y="142875"/>
                </a:lnTo>
                <a:close/>
                <a:moveTo>
                  <a:pt x="85725" y="185738"/>
                </a:moveTo>
                <a:lnTo>
                  <a:pt x="85725" y="142875"/>
                </a:lnTo>
                <a:lnTo>
                  <a:pt x="28575" y="142875"/>
                </a:lnTo>
                <a:lnTo>
                  <a:pt x="28575" y="185738"/>
                </a:lnTo>
                <a:lnTo>
                  <a:pt x="85725" y="185738"/>
                </a:lnTo>
                <a:close/>
              </a:path>
            </a:pathLst>
          </a:custGeom>
          <a:solidFill>
            <a:srgbClr val="FFFFFF"/>
          </a:solidFill>
          <a:ln/>
        </p:spPr>
      </p:sp>
      <p:sp>
        <p:nvSpPr>
          <p:cNvPr id="59" name="Text 57"/>
          <p:cNvSpPr/>
          <p:nvPr/>
        </p:nvSpPr>
        <p:spPr>
          <a:xfrm>
            <a:off x="7086600" y="4730725"/>
            <a:ext cx="4219575" cy="228600"/>
          </a:xfrm>
          <a:prstGeom prst="rect">
            <a:avLst/>
          </a:prstGeom>
          <a:noFill/>
          <a:ln/>
        </p:spPr>
        <p:txBody>
          <a:bodyPr wrap="square" lIns="0" tIns="0" rIns="0" bIns="0" rtlCol="0" anchor="ctr"/>
          <a:lstStyle/>
          <a:p>
            <a:pPr>
              <a:lnSpc>
                <a:spcPct val="130000"/>
              </a:lnSpc>
            </a:pPr>
            <a:r>
              <a:rPr lang="en-US" sz="1200" b="1" dirty="0">
                <a:solidFill>
                  <a:srgbClr val="1A3C34"/>
                </a:solidFill>
                <a:latin typeface="MiSans" pitchFamily="34" charset="0"/>
                <a:ea typeface="MiSans" pitchFamily="34" charset="-122"/>
                <a:cs typeface="MiSans" pitchFamily="34" charset="-120"/>
              </a:rPr>
              <a:t>Data Profil Kumuh 2024</a:t>
            </a:r>
            <a:endParaRPr lang="en-US" sz="1600" dirty="0"/>
          </a:p>
        </p:txBody>
      </p:sp>
      <p:sp>
        <p:nvSpPr>
          <p:cNvPr id="60" name="Text 58"/>
          <p:cNvSpPr/>
          <p:nvPr/>
        </p:nvSpPr>
        <p:spPr>
          <a:xfrm>
            <a:off x="7086600" y="4997425"/>
            <a:ext cx="4210050" cy="190500"/>
          </a:xfrm>
          <a:prstGeom prst="rect">
            <a:avLst/>
          </a:prstGeom>
          <a:noFill/>
          <a:ln/>
        </p:spPr>
        <p:txBody>
          <a:bodyPr wrap="square" lIns="0" tIns="0" rIns="0" bIns="0" rtlCol="0" anchor="ctr"/>
          <a:lstStyle/>
          <a:p>
            <a:pPr>
              <a:lnSpc>
                <a:spcPct val="120000"/>
              </a:lnSpc>
            </a:pPr>
            <a:r>
              <a:rPr lang="en-US" sz="1050" dirty="0">
                <a:solidFill>
                  <a:srgbClr val="6B7280"/>
                </a:solidFill>
                <a:latin typeface="MiSans" pitchFamily="34" charset="0"/>
                <a:ea typeface="MiSans" pitchFamily="34" charset="-122"/>
                <a:cs typeface="MiSans" pitchFamily="34" charset="-120"/>
              </a:rPr>
              <a:t>Per Provinsi</a:t>
            </a:r>
            <a:endParaRPr lang="en-US" sz="1600" dirty="0"/>
          </a:p>
        </p:txBody>
      </p:sp>
      <p:sp>
        <p:nvSpPr>
          <p:cNvPr id="61" name="Shape 59"/>
          <p:cNvSpPr/>
          <p:nvPr/>
        </p:nvSpPr>
        <p:spPr>
          <a:xfrm>
            <a:off x="7086600" y="5264125"/>
            <a:ext cx="447675" cy="228600"/>
          </a:xfrm>
          <a:custGeom>
            <a:avLst/>
            <a:gdLst/>
            <a:ahLst/>
            <a:cxnLst/>
            <a:rect l="l" t="t" r="r" b="b"/>
            <a:pathLst>
              <a:path w="447675" h="228600">
                <a:moveTo>
                  <a:pt x="38101" y="0"/>
                </a:moveTo>
                <a:lnTo>
                  <a:pt x="409574" y="0"/>
                </a:lnTo>
                <a:cubicBezTo>
                  <a:pt x="430617" y="0"/>
                  <a:pt x="447675" y="17058"/>
                  <a:pt x="447675" y="38101"/>
                </a:cubicBezTo>
                <a:lnTo>
                  <a:pt x="447675" y="190499"/>
                </a:lnTo>
                <a:cubicBezTo>
                  <a:pt x="447675" y="211542"/>
                  <a:pt x="430617" y="228600"/>
                  <a:pt x="409574" y="228600"/>
                </a:cubicBezTo>
                <a:lnTo>
                  <a:pt x="38101" y="228600"/>
                </a:lnTo>
                <a:cubicBezTo>
                  <a:pt x="17072" y="228600"/>
                  <a:pt x="0" y="211528"/>
                  <a:pt x="0" y="190499"/>
                </a:cubicBezTo>
                <a:lnTo>
                  <a:pt x="0" y="38101"/>
                </a:lnTo>
                <a:cubicBezTo>
                  <a:pt x="0" y="17072"/>
                  <a:pt x="17072" y="0"/>
                  <a:pt x="38101" y="0"/>
                </a:cubicBezTo>
                <a:close/>
              </a:path>
            </a:pathLst>
          </a:custGeom>
          <a:solidFill>
            <a:srgbClr val="52B788">
              <a:alpha val="10196"/>
            </a:srgbClr>
          </a:solidFill>
          <a:ln/>
        </p:spPr>
      </p:sp>
      <p:sp>
        <p:nvSpPr>
          <p:cNvPr id="62" name="Text 60"/>
          <p:cNvSpPr/>
          <p:nvPr/>
        </p:nvSpPr>
        <p:spPr>
          <a:xfrm>
            <a:off x="7086600" y="5264125"/>
            <a:ext cx="504825" cy="228600"/>
          </a:xfrm>
          <a:prstGeom prst="rect">
            <a:avLst/>
          </a:prstGeom>
          <a:noFill/>
          <a:ln/>
        </p:spPr>
        <p:txBody>
          <a:bodyPr wrap="square" lIns="76200" tIns="38100" rIns="76200" bIns="38100" rtlCol="0" anchor="ctr"/>
          <a:lstStyle/>
          <a:p>
            <a:pPr>
              <a:lnSpc>
                <a:spcPct val="110000"/>
              </a:lnSpc>
            </a:pPr>
            <a:r>
              <a:rPr lang="en-US" sz="900" b="1" dirty="0">
                <a:solidFill>
                  <a:srgbClr val="52B788"/>
                </a:solidFill>
                <a:latin typeface="MiSans" pitchFamily="34" charset="0"/>
                <a:ea typeface="MiSans" pitchFamily="34" charset="-122"/>
                <a:cs typeface="MiSans" pitchFamily="34" charset="-120"/>
              </a:rPr>
              <a:t>XLSX</a:t>
            </a:r>
            <a:endParaRPr lang="en-US" sz="1600" dirty="0"/>
          </a:p>
        </p:txBody>
      </p:sp>
      <p:sp>
        <p:nvSpPr>
          <p:cNvPr id="63" name="Text 61"/>
          <p:cNvSpPr/>
          <p:nvPr/>
        </p:nvSpPr>
        <p:spPr>
          <a:xfrm>
            <a:off x="7613749" y="5302225"/>
            <a:ext cx="419100" cy="152400"/>
          </a:xfrm>
          <a:prstGeom prst="rect">
            <a:avLst/>
          </a:prstGeom>
          <a:noFill/>
          <a:ln/>
        </p:spPr>
        <p:txBody>
          <a:bodyPr wrap="square" lIns="0" tIns="0" rIns="0" bIns="0" rtlCol="0" anchor="ctr"/>
          <a:lstStyle/>
          <a:p>
            <a:pPr>
              <a:lnSpc>
                <a:spcPct val="110000"/>
              </a:lnSpc>
            </a:pPr>
            <a:r>
              <a:rPr lang="en-US" sz="900" dirty="0">
                <a:solidFill>
                  <a:srgbClr val="6B7280"/>
                </a:solidFill>
                <a:latin typeface="MiSans" pitchFamily="34" charset="0"/>
                <a:ea typeface="MiSans" pitchFamily="34" charset="-122"/>
                <a:cs typeface="MiSans" pitchFamily="34" charset="-120"/>
              </a:rPr>
              <a:t>2.8 MB</a:t>
            </a:r>
            <a:endParaRPr lang="en-US" sz="1600" dirty="0"/>
          </a:p>
        </p:txBody>
      </p:sp>
      <p:sp>
        <p:nvSpPr>
          <p:cNvPr id="64" name="Shape 62"/>
          <p:cNvSpPr/>
          <p:nvPr/>
        </p:nvSpPr>
        <p:spPr>
          <a:xfrm>
            <a:off x="11418094" y="5016475"/>
            <a:ext cx="166688" cy="190500"/>
          </a:xfrm>
          <a:custGeom>
            <a:avLst/>
            <a:gdLst/>
            <a:ahLst/>
            <a:cxnLst/>
            <a:rect l="l" t="t" r="r" b="b"/>
            <a:pathLst>
              <a:path w="166688" h="190500">
                <a:moveTo>
                  <a:pt x="95250" y="11906"/>
                </a:moveTo>
                <a:cubicBezTo>
                  <a:pt x="95250" y="5321"/>
                  <a:pt x="89929" y="0"/>
                  <a:pt x="83344" y="0"/>
                </a:cubicBezTo>
                <a:cubicBezTo>
                  <a:pt x="76758" y="0"/>
                  <a:pt x="71438" y="5321"/>
                  <a:pt x="71438" y="11906"/>
                </a:cubicBezTo>
                <a:lnTo>
                  <a:pt x="71438" y="90301"/>
                </a:lnTo>
                <a:lnTo>
                  <a:pt x="56034" y="74898"/>
                </a:lnTo>
                <a:cubicBezTo>
                  <a:pt x="51383" y="70247"/>
                  <a:pt x="43830" y="70247"/>
                  <a:pt x="39179" y="74898"/>
                </a:cubicBezTo>
                <a:cubicBezTo>
                  <a:pt x="34528" y="79549"/>
                  <a:pt x="34528" y="87102"/>
                  <a:pt x="39179" y="91753"/>
                </a:cubicBezTo>
                <a:lnTo>
                  <a:pt x="74898" y="127471"/>
                </a:lnTo>
                <a:cubicBezTo>
                  <a:pt x="79549" y="132122"/>
                  <a:pt x="87102" y="132122"/>
                  <a:pt x="91753" y="127471"/>
                </a:cubicBezTo>
                <a:lnTo>
                  <a:pt x="127471" y="91753"/>
                </a:lnTo>
                <a:cubicBezTo>
                  <a:pt x="132122" y="87102"/>
                  <a:pt x="132122" y="79549"/>
                  <a:pt x="127471" y="74898"/>
                </a:cubicBezTo>
                <a:cubicBezTo>
                  <a:pt x="122820" y="70247"/>
                  <a:pt x="115267" y="70247"/>
                  <a:pt x="110617" y="74898"/>
                </a:cubicBezTo>
                <a:lnTo>
                  <a:pt x="95250" y="90301"/>
                </a:lnTo>
                <a:lnTo>
                  <a:pt x="95250" y="11906"/>
                </a:lnTo>
                <a:close/>
                <a:moveTo>
                  <a:pt x="23812" y="119063"/>
                </a:moveTo>
                <a:cubicBezTo>
                  <a:pt x="10678" y="119063"/>
                  <a:pt x="0" y="129741"/>
                  <a:pt x="0" y="142875"/>
                </a:cubicBezTo>
                <a:lnTo>
                  <a:pt x="0" y="154781"/>
                </a:lnTo>
                <a:cubicBezTo>
                  <a:pt x="0" y="167915"/>
                  <a:pt x="10678" y="178594"/>
                  <a:pt x="23812" y="178594"/>
                </a:cubicBezTo>
                <a:lnTo>
                  <a:pt x="142875" y="178594"/>
                </a:lnTo>
                <a:cubicBezTo>
                  <a:pt x="156009" y="178594"/>
                  <a:pt x="166688" y="167915"/>
                  <a:pt x="166688" y="154781"/>
                </a:cubicBezTo>
                <a:lnTo>
                  <a:pt x="166688" y="142875"/>
                </a:lnTo>
                <a:cubicBezTo>
                  <a:pt x="166688" y="129741"/>
                  <a:pt x="156009" y="119063"/>
                  <a:pt x="142875" y="119063"/>
                </a:cubicBezTo>
                <a:lnTo>
                  <a:pt x="125425" y="119063"/>
                </a:lnTo>
                <a:lnTo>
                  <a:pt x="104366" y="140122"/>
                </a:lnTo>
                <a:cubicBezTo>
                  <a:pt x="92757" y="151730"/>
                  <a:pt x="73893" y="151730"/>
                  <a:pt x="62285" y="140122"/>
                </a:cubicBezTo>
                <a:lnTo>
                  <a:pt x="41263" y="119063"/>
                </a:lnTo>
                <a:lnTo>
                  <a:pt x="23812" y="119063"/>
                </a:lnTo>
                <a:close/>
                <a:moveTo>
                  <a:pt x="136922" y="139898"/>
                </a:moveTo>
                <a:cubicBezTo>
                  <a:pt x="141850" y="139898"/>
                  <a:pt x="145852" y="143900"/>
                  <a:pt x="145852" y="148828"/>
                </a:cubicBezTo>
                <a:cubicBezTo>
                  <a:pt x="145852" y="153757"/>
                  <a:pt x="141850" y="157758"/>
                  <a:pt x="136922" y="157758"/>
                </a:cubicBezTo>
                <a:cubicBezTo>
                  <a:pt x="131993" y="157758"/>
                  <a:pt x="127992" y="153757"/>
                  <a:pt x="127992" y="148828"/>
                </a:cubicBezTo>
                <a:cubicBezTo>
                  <a:pt x="127992" y="143900"/>
                  <a:pt x="131993" y="139898"/>
                  <a:pt x="136922" y="139898"/>
                </a:cubicBezTo>
                <a:close/>
              </a:path>
            </a:pathLst>
          </a:custGeom>
          <a:solidFill>
            <a:srgbClr val="2D6A4F"/>
          </a:solidFill>
          <a:ln/>
        </p:spPr>
      </p:sp>
      <p:sp>
        <p:nvSpPr>
          <p:cNvPr id="65" name="Shape 63"/>
          <p:cNvSpPr/>
          <p:nvPr/>
        </p:nvSpPr>
        <p:spPr>
          <a:xfrm>
            <a:off x="381000" y="5981700"/>
            <a:ext cx="11430000" cy="495300"/>
          </a:xfrm>
          <a:custGeom>
            <a:avLst/>
            <a:gdLst/>
            <a:ahLst/>
            <a:cxnLst/>
            <a:rect l="l" t="t" r="r" b="b"/>
            <a:pathLst>
              <a:path w="11430000" h="495300">
                <a:moveTo>
                  <a:pt x="114300" y="0"/>
                </a:moveTo>
                <a:lnTo>
                  <a:pt x="11315700" y="0"/>
                </a:lnTo>
                <a:cubicBezTo>
                  <a:pt x="11378826" y="0"/>
                  <a:pt x="11430000" y="51174"/>
                  <a:pt x="11430000" y="114300"/>
                </a:cubicBezTo>
                <a:lnTo>
                  <a:pt x="11430000" y="381000"/>
                </a:lnTo>
                <a:cubicBezTo>
                  <a:pt x="11430000" y="444126"/>
                  <a:pt x="11378826" y="495300"/>
                  <a:pt x="11315700" y="495300"/>
                </a:cubicBezTo>
                <a:lnTo>
                  <a:pt x="114300" y="495300"/>
                </a:lnTo>
                <a:cubicBezTo>
                  <a:pt x="51174" y="495300"/>
                  <a:pt x="0" y="444126"/>
                  <a:pt x="0" y="381000"/>
                </a:cubicBezTo>
                <a:lnTo>
                  <a:pt x="0" y="114300"/>
                </a:lnTo>
                <a:cubicBezTo>
                  <a:pt x="0" y="51216"/>
                  <a:pt x="51216" y="0"/>
                  <a:pt x="114300" y="0"/>
                </a:cubicBezTo>
                <a:close/>
              </a:path>
            </a:pathLst>
          </a:custGeom>
          <a:solidFill>
            <a:srgbClr val="1A3C34"/>
          </a:solidFill>
          <a:ln/>
        </p:spPr>
      </p:sp>
      <p:sp>
        <p:nvSpPr>
          <p:cNvPr id="66" name="Shape 64"/>
          <p:cNvSpPr/>
          <p:nvPr/>
        </p:nvSpPr>
        <p:spPr>
          <a:xfrm>
            <a:off x="545306" y="6134100"/>
            <a:ext cx="214313" cy="190500"/>
          </a:xfrm>
          <a:custGeom>
            <a:avLst/>
            <a:gdLst/>
            <a:ahLst/>
            <a:cxnLst/>
            <a:rect l="l" t="t" r="r" b="b"/>
            <a:pathLst>
              <a:path w="214313" h="190500">
                <a:moveTo>
                  <a:pt x="20836" y="83939"/>
                </a:moveTo>
                <a:lnTo>
                  <a:pt x="12055" y="110207"/>
                </a:lnTo>
                <a:lnTo>
                  <a:pt x="12055" y="35719"/>
                </a:lnTo>
                <a:cubicBezTo>
                  <a:pt x="12055" y="22585"/>
                  <a:pt x="22733" y="11906"/>
                  <a:pt x="35868" y="11906"/>
                </a:cubicBezTo>
                <a:lnTo>
                  <a:pt x="87474" y="11906"/>
                </a:lnTo>
                <a:cubicBezTo>
                  <a:pt x="92608" y="11906"/>
                  <a:pt x="97631" y="13581"/>
                  <a:pt x="101761" y="16669"/>
                </a:cubicBezTo>
                <a:lnTo>
                  <a:pt x="116049" y="27384"/>
                </a:lnTo>
                <a:cubicBezTo>
                  <a:pt x="118095" y="28947"/>
                  <a:pt x="120625" y="29766"/>
                  <a:pt x="123192" y="29766"/>
                </a:cubicBezTo>
                <a:lnTo>
                  <a:pt x="166836" y="29766"/>
                </a:lnTo>
                <a:cubicBezTo>
                  <a:pt x="179970" y="29766"/>
                  <a:pt x="190649" y="40444"/>
                  <a:pt x="190649" y="53578"/>
                </a:cubicBezTo>
                <a:lnTo>
                  <a:pt x="190649" y="59531"/>
                </a:lnTo>
                <a:lnTo>
                  <a:pt x="54694" y="59531"/>
                </a:lnTo>
                <a:cubicBezTo>
                  <a:pt x="39328" y="59531"/>
                  <a:pt x="25673" y="69354"/>
                  <a:pt x="20799" y="83939"/>
                </a:cubicBezTo>
                <a:close/>
                <a:moveTo>
                  <a:pt x="177775" y="166688"/>
                </a:moveTo>
                <a:lnTo>
                  <a:pt x="36835" y="166688"/>
                </a:lnTo>
                <a:cubicBezTo>
                  <a:pt x="24631" y="166688"/>
                  <a:pt x="16036" y="154744"/>
                  <a:pt x="19906" y="143173"/>
                </a:cubicBezTo>
                <a:lnTo>
                  <a:pt x="37765" y="89595"/>
                </a:lnTo>
                <a:cubicBezTo>
                  <a:pt x="40184" y="82302"/>
                  <a:pt x="47030" y="77391"/>
                  <a:pt x="54694" y="77391"/>
                </a:cubicBezTo>
                <a:lnTo>
                  <a:pt x="195635" y="77391"/>
                </a:lnTo>
                <a:cubicBezTo>
                  <a:pt x="207838" y="77391"/>
                  <a:pt x="216433" y="89334"/>
                  <a:pt x="212564" y="100905"/>
                </a:cubicBezTo>
                <a:lnTo>
                  <a:pt x="194704" y="154484"/>
                </a:lnTo>
                <a:cubicBezTo>
                  <a:pt x="192286" y="161776"/>
                  <a:pt x="185440" y="166688"/>
                  <a:pt x="177775" y="166688"/>
                </a:cubicBezTo>
                <a:close/>
              </a:path>
            </a:pathLst>
          </a:custGeom>
          <a:solidFill>
            <a:srgbClr val="D4A017"/>
          </a:solidFill>
          <a:ln/>
        </p:spPr>
      </p:sp>
      <p:sp>
        <p:nvSpPr>
          <p:cNvPr id="67" name="Text 65"/>
          <p:cNvSpPr/>
          <p:nvPr/>
        </p:nvSpPr>
        <p:spPr>
          <a:xfrm>
            <a:off x="885825" y="6134100"/>
            <a:ext cx="3657600" cy="190500"/>
          </a:xfrm>
          <a:prstGeom prst="rect">
            <a:avLst/>
          </a:prstGeom>
          <a:noFill/>
          <a:ln/>
        </p:spPr>
        <p:txBody>
          <a:bodyPr wrap="square" lIns="0" tIns="0" rIns="0" bIns="0" rtlCol="0" anchor="ctr"/>
          <a:lstStyle/>
          <a:p>
            <a:pPr>
              <a:lnSpc>
                <a:spcPct val="120000"/>
              </a:lnSpc>
            </a:pPr>
            <a:r>
              <a:rPr lang="en-US" sz="1050" dirty="0">
                <a:solidFill>
                  <a:srgbClr val="FFFFFF"/>
                </a:solidFill>
                <a:latin typeface="MiSans" pitchFamily="34" charset="0"/>
                <a:ea typeface="MiSans" pitchFamily="34" charset="-122"/>
                <a:cs typeface="MiSans" pitchFamily="34" charset="-120"/>
              </a:rPr>
              <a:t>Semua dokumen tersedia di portal </a:t>
            </a:r>
            <a:pPr>
              <a:lnSpc>
                <a:spcPct val="120000"/>
              </a:lnSpc>
            </a:pPr>
            <a:r>
              <a:rPr lang="en-US" sz="1050" b="1" dirty="0">
                <a:solidFill>
                  <a:srgbClr val="FFFFFF"/>
                </a:solidFill>
                <a:latin typeface="MiSans" pitchFamily="34" charset="0"/>
                <a:ea typeface="MiSans" pitchFamily="34" charset="-122"/>
                <a:cs typeface="MiSans" pitchFamily="34" charset="-120"/>
              </a:rPr>
              <a:t>bangkim.com/download</a:t>
            </a:r>
            <a:endParaRPr lang="en-US" sz="1600" dirty="0"/>
          </a:p>
        </p:txBody>
      </p:sp>
      <p:sp>
        <p:nvSpPr>
          <p:cNvPr id="68" name="Text 66"/>
          <p:cNvSpPr/>
          <p:nvPr/>
        </p:nvSpPr>
        <p:spPr>
          <a:xfrm>
            <a:off x="10025881" y="6153150"/>
            <a:ext cx="1419225" cy="152400"/>
          </a:xfrm>
          <a:prstGeom prst="rect">
            <a:avLst/>
          </a:prstGeom>
          <a:noFill/>
          <a:ln/>
        </p:spPr>
        <p:txBody>
          <a:bodyPr wrap="square" lIns="0" tIns="0" rIns="0" bIns="0" rtlCol="0" anchor="ctr"/>
          <a:lstStyle/>
          <a:p>
            <a:pPr>
              <a:lnSpc>
                <a:spcPct val="110000"/>
              </a:lnSpc>
            </a:pPr>
            <a:r>
              <a:rPr lang="en-US" sz="900" dirty="0">
                <a:solidFill>
                  <a:srgbClr val="FFFFFF">
                    <a:alpha val="80000"/>
                  </a:srgbClr>
                </a:solidFill>
                <a:latin typeface="MiSans" pitchFamily="34" charset="0"/>
                <a:ea typeface="MiSans" pitchFamily="34" charset="-122"/>
                <a:cs typeface="MiSans" pitchFamily="34" charset="-120"/>
              </a:rPr>
              <a:t>Akses terbuka untuk publik</a:t>
            </a:r>
            <a:endParaRPr lang="en-US" sz="1600" dirty="0"/>
          </a:p>
        </p:txBody>
      </p:sp>
      <p:sp>
        <p:nvSpPr>
          <p:cNvPr id="69" name="Shape 67"/>
          <p:cNvSpPr/>
          <p:nvPr/>
        </p:nvSpPr>
        <p:spPr>
          <a:xfrm>
            <a:off x="11506200" y="6153150"/>
            <a:ext cx="114300" cy="152400"/>
          </a:xfrm>
          <a:custGeom>
            <a:avLst/>
            <a:gdLst/>
            <a:ahLst/>
            <a:cxnLst/>
            <a:rect l="l" t="t" r="r" b="b"/>
            <a:pathLst>
              <a:path w="114300" h="152400">
                <a:moveTo>
                  <a:pt x="38100" y="28575"/>
                </a:moveTo>
                <a:cubicBezTo>
                  <a:pt x="38100" y="18068"/>
                  <a:pt x="46643" y="9525"/>
                  <a:pt x="57150" y="9525"/>
                </a:cubicBezTo>
                <a:cubicBezTo>
                  <a:pt x="66586" y="9525"/>
                  <a:pt x="74414" y="16371"/>
                  <a:pt x="75932" y="25390"/>
                </a:cubicBezTo>
                <a:cubicBezTo>
                  <a:pt x="76795" y="30569"/>
                  <a:pt x="81707" y="34082"/>
                  <a:pt x="86916" y="33218"/>
                </a:cubicBezTo>
                <a:cubicBezTo>
                  <a:pt x="92125" y="32355"/>
                  <a:pt x="95607" y="27444"/>
                  <a:pt x="94744" y="22235"/>
                </a:cubicBezTo>
                <a:cubicBezTo>
                  <a:pt x="91708" y="4197"/>
                  <a:pt x="76051" y="-9525"/>
                  <a:pt x="57150" y="-9525"/>
                </a:cubicBezTo>
                <a:cubicBezTo>
                  <a:pt x="36106" y="-9525"/>
                  <a:pt x="19050" y="7531"/>
                  <a:pt x="19050" y="28575"/>
                </a:cubicBezTo>
                <a:lnTo>
                  <a:pt x="19050" y="47625"/>
                </a:lnTo>
                <a:cubicBezTo>
                  <a:pt x="8543" y="47625"/>
                  <a:pt x="0" y="56168"/>
                  <a:pt x="0" y="66675"/>
                </a:cubicBezTo>
                <a:lnTo>
                  <a:pt x="0" y="133350"/>
                </a:lnTo>
                <a:cubicBezTo>
                  <a:pt x="0" y="143857"/>
                  <a:pt x="8543" y="152400"/>
                  <a:pt x="19050" y="152400"/>
                </a:cubicBezTo>
                <a:lnTo>
                  <a:pt x="95250" y="152400"/>
                </a:lnTo>
                <a:cubicBezTo>
                  <a:pt x="105757" y="152400"/>
                  <a:pt x="114300" y="143857"/>
                  <a:pt x="114300" y="133350"/>
                </a:cubicBezTo>
                <a:lnTo>
                  <a:pt x="114300" y="66675"/>
                </a:lnTo>
                <a:cubicBezTo>
                  <a:pt x="114300" y="56168"/>
                  <a:pt x="105757" y="47625"/>
                  <a:pt x="95250" y="47625"/>
                </a:cubicBezTo>
                <a:lnTo>
                  <a:pt x="38100" y="47625"/>
                </a:lnTo>
                <a:lnTo>
                  <a:pt x="38100" y="28575"/>
                </a:lnTo>
                <a:close/>
              </a:path>
            </a:pathLst>
          </a:custGeom>
          <a:solidFill>
            <a:srgbClr val="52B788"/>
          </a:solidFill>
          <a:ln/>
        </p:spPr>
      </p:sp>
    </p:spTree>
  </p:cSld>
  <p:clrMapOvr>
    <a:masterClrMapping/>
  </p:clrMapOvr>
  <p:transition>
    <p:fade/>
    <p:spd val="med"/>
  </p:transition>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1A3C34"/>
        </a:solidFill>
      </p:bgPr>
    </p:bg>
    <p:spTree>
      <p:nvGrpSpPr>
        <p:cNvPr id="1" name=""/>
        <p:cNvGrpSpPr/>
        <p:nvPr/>
      </p:nvGrpSpPr>
      <p:grpSpPr>
        <a:xfrm>
          <a:off x="0" y="0"/>
          <a:ext cx="0" cy="0"/>
          <a:chOff x="0" y="0"/>
          <a:chExt cx="0" cy="0"/>
        </a:xfrm>
      </p:grpSpPr>
      <p:pic>
        <p:nvPicPr>
          <p:cNvPr id="2" name="Image 0" descr="https://kimi-web-img.moonshot.cn/img/worldbank.scene7.com/bb953343d01d55bb87b3573ab01ce93133b724fe">    </p:cNvPr>
          <p:cNvPicPr>
            <a:picLocks noChangeAspect="1"/>
          </p:cNvPicPr>
          <p:nvPr/>
        </p:nvPicPr>
        <p:blipFill>
          <a:blip r:embed="rId1">
            <a:alphaModFix amt="20000"/>
          </a:blip>
          <a:srcRect l="0" r="0" t="28" b="28"/>
          <a:stretch/>
        </p:blipFill>
        <p:spPr>
          <a:xfrm>
            <a:off x="0" y="0"/>
            <a:ext cx="12192000" cy="6858000"/>
          </a:xfrm>
          <a:prstGeom prst="roundRect">
            <a:avLst>
              <a:gd name="adj" fmla="val 0"/>
            </a:avLst>
          </a:prstGeom>
        </p:spPr>
      </p:pic>
      <p:sp>
        <p:nvSpPr>
          <p:cNvPr id="3" name="Shape 0"/>
          <p:cNvSpPr/>
          <p:nvPr/>
        </p:nvSpPr>
        <p:spPr>
          <a:xfrm>
            <a:off x="0" y="0"/>
            <a:ext cx="12192000" cy="6858000"/>
          </a:xfrm>
          <a:custGeom>
            <a:avLst/>
            <a:gdLst/>
            <a:ahLst/>
            <a:cxnLst/>
            <a:rect l="l" t="t" r="r" b="b"/>
            <a:pathLst>
              <a:path w="12192000" h="6858000">
                <a:moveTo>
                  <a:pt x="0" y="0"/>
                </a:moveTo>
                <a:lnTo>
                  <a:pt x="12192000" y="0"/>
                </a:lnTo>
                <a:lnTo>
                  <a:pt x="12192000" y="6858000"/>
                </a:lnTo>
                <a:lnTo>
                  <a:pt x="0" y="6858000"/>
                </a:lnTo>
                <a:lnTo>
                  <a:pt x="0" y="0"/>
                </a:lnTo>
                <a:close/>
              </a:path>
            </a:pathLst>
          </a:custGeom>
          <a:gradFill rotWithShape="1" flip="none">
            <a:gsLst>
              <a:gs pos="0">
                <a:srgbClr val="1A3C34">
                  <a:alpha val="95000"/>
                </a:srgbClr>
              </a:gs>
              <a:gs pos="50000">
                <a:srgbClr val="1A3C34">
                  <a:alpha val="90000"/>
                </a:srgbClr>
              </a:gs>
              <a:gs pos="100000">
                <a:srgbClr val="2D6A4F">
                  <a:alpha val="85000"/>
                </a:srgbClr>
              </a:gs>
            </a:gsLst>
            <a:lin ang="2700000" scaled="1"/>
          </a:gradFill>
          <a:ln/>
        </p:spPr>
      </p:sp>
      <p:sp>
        <p:nvSpPr>
          <p:cNvPr id="4" name="Shape 1"/>
          <p:cNvSpPr/>
          <p:nvPr/>
        </p:nvSpPr>
        <p:spPr>
          <a:xfrm>
            <a:off x="5715000" y="659606"/>
            <a:ext cx="762000" cy="762000"/>
          </a:xfrm>
          <a:custGeom>
            <a:avLst/>
            <a:gdLst/>
            <a:ahLst/>
            <a:cxnLst/>
            <a:rect l="l" t="t" r="r" b="b"/>
            <a:pathLst>
              <a:path w="762000" h="762000">
                <a:moveTo>
                  <a:pt x="381000" y="0"/>
                </a:moveTo>
                <a:lnTo>
                  <a:pt x="381000" y="0"/>
                </a:lnTo>
                <a:cubicBezTo>
                  <a:pt x="591280" y="0"/>
                  <a:pt x="762000" y="170720"/>
                  <a:pt x="762000" y="381000"/>
                </a:cubicBezTo>
                <a:lnTo>
                  <a:pt x="762000" y="381000"/>
                </a:lnTo>
                <a:cubicBezTo>
                  <a:pt x="762000" y="591280"/>
                  <a:pt x="591280" y="762000"/>
                  <a:pt x="381000" y="762000"/>
                </a:cubicBezTo>
                <a:lnTo>
                  <a:pt x="381000" y="762000"/>
                </a:lnTo>
                <a:cubicBezTo>
                  <a:pt x="170720" y="762000"/>
                  <a:pt x="0" y="591280"/>
                  <a:pt x="0" y="381000"/>
                </a:cubicBezTo>
                <a:lnTo>
                  <a:pt x="0" y="381000"/>
                </a:lnTo>
                <a:cubicBezTo>
                  <a:pt x="0" y="170720"/>
                  <a:pt x="170720" y="0"/>
                  <a:pt x="381000" y="0"/>
                </a:cubicBezTo>
                <a:close/>
              </a:path>
            </a:pathLst>
          </a:custGeom>
          <a:solidFill>
            <a:srgbClr val="D4A017"/>
          </a:solidFill>
          <a:ln/>
        </p:spPr>
      </p:sp>
      <p:sp>
        <p:nvSpPr>
          <p:cNvPr id="5" name="Shape 2"/>
          <p:cNvSpPr/>
          <p:nvPr/>
        </p:nvSpPr>
        <p:spPr>
          <a:xfrm>
            <a:off x="5955506" y="897731"/>
            <a:ext cx="285750" cy="285750"/>
          </a:xfrm>
          <a:custGeom>
            <a:avLst/>
            <a:gdLst/>
            <a:ahLst/>
            <a:cxnLst/>
            <a:rect l="l" t="t" r="r" b="b"/>
            <a:pathLst>
              <a:path w="285750" h="285750">
                <a:moveTo>
                  <a:pt x="155042" y="4800"/>
                </a:moveTo>
                <a:cubicBezTo>
                  <a:pt x="148177" y="-1563"/>
                  <a:pt x="137573" y="-1563"/>
                  <a:pt x="130764" y="4800"/>
                </a:cubicBezTo>
                <a:lnTo>
                  <a:pt x="5748" y="120886"/>
                </a:lnTo>
                <a:cubicBezTo>
                  <a:pt x="391" y="125909"/>
                  <a:pt x="-1395" y="133666"/>
                  <a:pt x="1284" y="140475"/>
                </a:cubicBezTo>
                <a:cubicBezTo>
                  <a:pt x="3963" y="147284"/>
                  <a:pt x="10492" y="151805"/>
                  <a:pt x="17859" y="151805"/>
                </a:cubicBezTo>
                <a:lnTo>
                  <a:pt x="26789" y="151805"/>
                </a:lnTo>
                <a:lnTo>
                  <a:pt x="26789" y="250031"/>
                </a:lnTo>
                <a:cubicBezTo>
                  <a:pt x="26789" y="269732"/>
                  <a:pt x="42807" y="285750"/>
                  <a:pt x="62508" y="285750"/>
                </a:cubicBezTo>
                <a:lnTo>
                  <a:pt x="223242" y="285750"/>
                </a:lnTo>
                <a:cubicBezTo>
                  <a:pt x="242943" y="285750"/>
                  <a:pt x="258961" y="269732"/>
                  <a:pt x="258961" y="250031"/>
                </a:cubicBezTo>
                <a:lnTo>
                  <a:pt x="258961" y="151805"/>
                </a:lnTo>
                <a:lnTo>
                  <a:pt x="267891" y="151805"/>
                </a:lnTo>
                <a:cubicBezTo>
                  <a:pt x="275258" y="151805"/>
                  <a:pt x="281843" y="147284"/>
                  <a:pt x="284522" y="140475"/>
                </a:cubicBezTo>
                <a:cubicBezTo>
                  <a:pt x="287201" y="133666"/>
                  <a:pt x="285415" y="125853"/>
                  <a:pt x="280057" y="120886"/>
                </a:cubicBezTo>
                <a:lnTo>
                  <a:pt x="155042" y="4800"/>
                </a:lnTo>
                <a:close/>
                <a:moveTo>
                  <a:pt x="133945" y="178594"/>
                </a:moveTo>
                <a:lnTo>
                  <a:pt x="151805" y="178594"/>
                </a:lnTo>
                <a:cubicBezTo>
                  <a:pt x="166594" y="178594"/>
                  <a:pt x="178594" y="190593"/>
                  <a:pt x="178594" y="205383"/>
                </a:cubicBezTo>
                <a:lnTo>
                  <a:pt x="178594" y="258961"/>
                </a:lnTo>
                <a:lnTo>
                  <a:pt x="107156" y="258961"/>
                </a:lnTo>
                <a:lnTo>
                  <a:pt x="107156" y="205383"/>
                </a:lnTo>
                <a:cubicBezTo>
                  <a:pt x="107156" y="190593"/>
                  <a:pt x="119156" y="178594"/>
                  <a:pt x="133945" y="178594"/>
                </a:cubicBezTo>
                <a:close/>
              </a:path>
            </a:pathLst>
          </a:custGeom>
          <a:solidFill>
            <a:srgbClr val="1A3C34"/>
          </a:solidFill>
          <a:ln/>
        </p:spPr>
      </p:sp>
      <p:sp>
        <p:nvSpPr>
          <p:cNvPr id="6" name="Text 3"/>
          <p:cNvSpPr/>
          <p:nvPr/>
        </p:nvSpPr>
        <p:spPr>
          <a:xfrm>
            <a:off x="3624783" y="1802606"/>
            <a:ext cx="4943475" cy="571500"/>
          </a:xfrm>
          <a:prstGeom prst="rect">
            <a:avLst/>
          </a:prstGeom>
          <a:noFill/>
          <a:ln/>
        </p:spPr>
        <p:txBody>
          <a:bodyPr wrap="square" lIns="0" tIns="0" rIns="0" bIns="0" rtlCol="0" anchor="ctr"/>
          <a:lstStyle/>
          <a:p>
            <a:pPr algn="ctr">
              <a:lnSpc>
                <a:spcPct val="100000"/>
              </a:lnSpc>
            </a:pPr>
            <a:r>
              <a:rPr lang="en-US" sz="3600" b="1" dirty="0">
                <a:solidFill>
                  <a:srgbClr val="FFFFFF"/>
                </a:solidFill>
                <a:latin typeface="Noto Sans SC" pitchFamily="34" charset="0"/>
                <a:ea typeface="Noto Sans SC" pitchFamily="34" charset="-122"/>
                <a:cs typeface="Noto Sans SC" pitchFamily="34" charset="-120"/>
              </a:rPr>
              <a:t>Membangun Indonesia</a:t>
            </a:r>
            <a:endParaRPr lang="en-US" sz="1600" dirty="0"/>
          </a:p>
        </p:txBody>
      </p:sp>
      <p:sp>
        <p:nvSpPr>
          <p:cNvPr id="7" name="Text 4"/>
          <p:cNvSpPr/>
          <p:nvPr/>
        </p:nvSpPr>
        <p:spPr>
          <a:xfrm>
            <a:off x="4158481" y="2526506"/>
            <a:ext cx="3876675" cy="342900"/>
          </a:xfrm>
          <a:prstGeom prst="rect">
            <a:avLst/>
          </a:prstGeom>
          <a:noFill/>
          <a:ln/>
        </p:spPr>
        <p:txBody>
          <a:bodyPr wrap="square" lIns="0" tIns="0" rIns="0" bIns="0" rtlCol="0" anchor="ctr"/>
          <a:lstStyle/>
          <a:p>
            <a:pPr algn="ctr">
              <a:lnSpc>
                <a:spcPct val="100000"/>
              </a:lnSpc>
            </a:pPr>
            <a:r>
              <a:rPr lang="en-US" sz="2250" b="1" dirty="0">
                <a:solidFill>
                  <a:srgbClr val="D4A017"/>
                </a:solidFill>
                <a:latin typeface="Noto Sans SC" pitchFamily="34" charset="0"/>
                <a:ea typeface="Noto Sans SC" pitchFamily="34" charset="-122"/>
                <a:cs typeface="Noto Sans SC" pitchFamily="34" charset="-120"/>
              </a:rPr>
              <a:t>Satu Kawasan Permukiman</a:t>
            </a:r>
            <a:endParaRPr lang="en-US" sz="1600" dirty="0"/>
          </a:p>
        </p:txBody>
      </p:sp>
      <p:sp>
        <p:nvSpPr>
          <p:cNvPr id="8" name="Shape 5"/>
          <p:cNvSpPr/>
          <p:nvPr/>
        </p:nvSpPr>
        <p:spPr>
          <a:xfrm>
            <a:off x="5486400" y="3174206"/>
            <a:ext cx="1219200" cy="38100"/>
          </a:xfrm>
          <a:custGeom>
            <a:avLst/>
            <a:gdLst/>
            <a:ahLst/>
            <a:cxnLst/>
            <a:rect l="l" t="t" r="r" b="b"/>
            <a:pathLst>
              <a:path w="1219200" h="38100">
                <a:moveTo>
                  <a:pt x="0" y="0"/>
                </a:moveTo>
                <a:lnTo>
                  <a:pt x="1219200" y="0"/>
                </a:lnTo>
                <a:lnTo>
                  <a:pt x="1219200" y="38100"/>
                </a:lnTo>
                <a:lnTo>
                  <a:pt x="0" y="38100"/>
                </a:lnTo>
                <a:lnTo>
                  <a:pt x="0" y="0"/>
                </a:lnTo>
                <a:close/>
              </a:path>
            </a:pathLst>
          </a:custGeom>
          <a:solidFill>
            <a:srgbClr val="D4A017"/>
          </a:solidFill>
          <a:ln/>
        </p:spPr>
      </p:sp>
      <p:sp>
        <p:nvSpPr>
          <p:cNvPr id="9" name="Shape 6"/>
          <p:cNvSpPr/>
          <p:nvPr/>
        </p:nvSpPr>
        <p:spPr>
          <a:xfrm>
            <a:off x="2895600" y="3517106"/>
            <a:ext cx="6400800" cy="1019175"/>
          </a:xfrm>
          <a:custGeom>
            <a:avLst/>
            <a:gdLst/>
            <a:ahLst/>
            <a:cxnLst/>
            <a:rect l="l" t="t" r="r" b="b"/>
            <a:pathLst>
              <a:path w="6400800" h="1019175">
                <a:moveTo>
                  <a:pt x="114300" y="0"/>
                </a:moveTo>
                <a:lnTo>
                  <a:pt x="6286500" y="0"/>
                </a:lnTo>
                <a:cubicBezTo>
                  <a:pt x="6349626" y="0"/>
                  <a:pt x="6400800" y="51174"/>
                  <a:pt x="6400800" y="114300"/>
                </a:cubicBezTo>
                <a:lnTo>
                  <a:pt x="6400800" y="904875"/>
                </a:lnTo>
                <a:cubicBezTo>
                  <a:pt x="6400800" y="968001"/>
                  <a:pt x="6349626" y="1019175"/>
                  <a:pt x="6286500" y="1019175"/>
                </a:cubicBezTo>
                <a:lnTo>
                  <a:pt x="114300" y="1019175"/>
                </a:lnTo>
                <a:cubicBezTo>
                  <a:pt x="51174" y="1019175"/>
                  <a:pt x="0" y="968001"/>
                  <a:pt x="0" y="904875"/>
                </a:cubicBezTo>
                <a:lnTo>
                  <a:pt x="0" y="114300"/>
                </a:lnTo>
                <a:cubicBezTo>
                  <a:pt x="0" y="51216"/>
                  <a:pt x="51216" y="0"/>
                  <a:pt x="114300" y="0"/>
                </a:cubicBezTo>
                <a:close/>
              </a:path>
            </a:pathLst>
          </a:custGeom>
          <a:solidFill>
            <a:srgbClr val="FFFFFF">
              <a:alpha val="10196"/>
            </a:srgbClr>
          </a:solidFill>
          <a:ln/>
        </p:spPr>
      </p:sp>
      <p:sp>
        <p:nvSpPr>
          <p:cNvPr id="10" name="Text 7"/>
          <p:cNvSpPr/>
          <p:nvPr/>
        </p:nvSpPr>
        <p:spPr>
          <a:xfrm>
            <a:off x="3081338" y="3745706"/>
            <a:ext cx="6029325" cy="561975"/>
          </a:xfrm>
          <a:prstGeom prst="rect">
            <a:avLst/>
          </a:prstGeom>
          <a:noFill/>
          <a:ln/>
        </p:spPr>
        <p:txBody>
          <a:bodyPr wrap="square" lIns="0" tIns="0" rIns="0" bIns="0" rtlCol="0" anchor="ctr"/>
          <a:lstStyle/>
          <a:p>
            <a:pPr algn="ctr">
              <a:lnSpc>
                <a:spcPct val="140000"/>
              </a:lnSpc>
            </a:pPr>
            <a:r>
              <a:rPr lang="en-US" sz="1350" dirty="0">
                <a:solidFill>
                  <a:srgbClr val="FFFFFF">
                    <a:alpha val="90000"/>
                  </a:srgbClr>
                </a:solidFill>
                <a:latin typeface="MiSans" pitchFamily="34" charset="0"/>
                <a:ea typeface="MiSans" pitchFamily="34" charset="-122"/>
                <a:cs typeface="MiSans" pitchFamily="34" charset="-120"/>
              </a:rPr>
              <a:t>"Mewujudkan kawasan permukiman yang layak huni, berkelanjutan, dan berkeadilan bagi seluruh rakyat Indonesia"</a:t>
            </a:r>
            <a:endParaRPr lang="en-US" sz="1600" dirty="0"/>
          </a:p>
        </p:txBody>
      </p:sp>
      <p:sp>
        <p:nvSpPr>
          <p:cNvPr id="11" name="Shape 8"/>
          <p:cNvSpPr/>
          <p:nvPr/>
        </p:nvSpPr>
        <p:spPr>
          <a:xfrm>
            <a:off x="381000" y="4819650"/>
            <a:ext cx="11430000" cy="19050"/>
          </a:xfrm>
          <a:custGeom>
            <a:avLst/>
            <a:gdLst/>
            <a:ahLst/>
            <a:cxnLst/>
            <a:rect l="l" t="t" r="r" b="b"/>
            <a:pathLst>
              <a:path w="11430000" h="19050">
                <a:moveTo>
                  <a:pt x="0" y="0"/>
                </a:moveTo>
                <a:lnTo>
                  <a:pt x="11430000" y="0"/>
                </a:lnTo>
                <a:lnTo>
                  <a:pt x="11430000" y="19050"/>
                </a:lnTo>
                <a:lnTo>
                  <a:pt x="0" y="19050"/>
                </a:lnTo>
                <a:lnTo>
                  <a:pt x="0" y="0"/>
                </a:lnTo>
                <a:close/>
              </a:path>
            </a:pathLst>
          </a:custGeom>
          <a:solidFill>
            <a:srgbClr val="D4A017"/>
          </a:solidFill>
          <a:ln/>
        </p:spPr>
      </p:sp>
      <p:sp>
        <p:nvSpPr>
          <p:cNvPr id="12" name="Shape 9"/>
          <p:cNvSpPr/>
          <p:nvPr/>
        </p:nvSpPr>
        <p:spPr>
          <a:xfrm>
            <a:off x="2138363" y="4991100"/>
            <a:ext cx="142875" cy="190500"/>
          </a:xfrm>
          <a:custGeom>
            <a:avLst/>
            <a:gdLst/>
            <a:ahLst/>
            <a:cxnLst/>
            <a:rect l="l" t="t" r="r" b="b"/>
            <a:pathLst>
              <a:path w="142875" h="190500">
                <a:moveTo>
                  <a:pt x="0" y="70172"/>
                </a:moveTo>
                <a:cubicBezTo>
                  <a:pt x="0" y="31403"/>
                  <a:pt x="31998" y="0"/>
                  <a:pt x="71438" y="0"/>
                </a:cubicBezTo>
                <a:cubicBezTo>
                  <a:pt x="110877" y="0"/>
                  <a:pt x="142875" y="31403"/>
                  <a:pt x="142875" y="70172"/>
                </a:cubicBezTo>
                <a:cubicBezTo>
                  <a:pt x="142875" y="114560"/>
                  <a:pt x="98152" y="167767"/>
                  <a:pt x="79474" y="188044"/>
                </a:cubicBezTo>
                <a:cubicBezTo>
                  <a:pt x="75084" y="192807"/>
                  <a:pt x="67754" y="192807"/>
                  <a:pt x="63364" y="188044"/>
                </a:cubicBezTo>
                <a:cubicBezTo>
                  <a:pt x="44686" y="167767"/>
                  <a:pt x="-37" y="114560"/>
                  <a:pt x="-37" y="70172"/>
                </a:cubicBezTo>
                <a:close/>
                <a:moveTo>
                  <a:pt x="71438" y="95250"/>
                </a:moveTo>
                <a:cubicBezTo>
                  <a:pt x="84580" y="95250"/>
                  <a:pt x="95250" y="84580"/>
                  <a:pt x="95250" y="71438"/>
                </a:cubicBezTo>
                <a:cubicBezTo>
                  <a:pt x="95250" y="58295"/>
                  <a:pt x="84580" y="47625"/>
                  <a:pt x="71438" y="47625"/>
                </a:cubicBezTo>
                <a:cubicBezTo>
                  <a:pt x="58295" y="47625"/>
                  <a:pt x="47625" y="58295"/>
                  <a:pt x="47625" y="71438"/>
                </a:cubicBezTo>
                <a:cubicBezTo>
                  <a:pt x="47625" y="84580"/>
                  <a:pt x="58295" y="95250"/>
                  <a:pt x="71438" y="95250"/>
                </a:cubicBezTo>
                <a:close/>
              </a:path>
            </a:pathLst>
          </a:custGeom>
          <a:solidFill>
            <a:srgbClr val="D4A017"/>
          </a:solidFill>
          <a:ln/>
        </p:spPr>
      </p:sp>
      <p:sp>
        <p:nvSpPr>
          <p:cNvPr id="13" name="Text 10"/>
          <p:cNvSpPr/>
          <p:nvPr/>
        </p:nvSpPr>
        <p:spPr>
          <a:xfrm>
            <a:off x="347663" y="5257800"/>
            <a:ext cx="3724275" cy="381000"/>
          </a:xfrm>
          <a:prstGeom prst="rect">
            <a:avLst/>
          </a:prstGeom>
          <a:noFill/>
          <a:ln/>
        </p:spPr>
        <p:txBody>
          <a:bodyPr wrap="square" lIns="0" tIns="0" rIns="0" bIns="0" rtlCol="0" anchor="ctr"/>
          <a:lstStyle/>
          <a:p>
            <a:pPr algn="ctr">
              <a:lnSpc>
                <a:spcPct val="120000"/>
              </a:lnSpc>
            </a:pPr>
            <a:r>
              <a:rPr lang="en-US" sz="1050" dirty="0">
                <a:solidFill>
                  <a:srgbClr val="FFFFFF"/>
                </a:solidFill>
                <a:latin typeface="MiSans" pitchFamily="34" charset="0"/>
                <a:ea typeface="MiSans" pitchFamily="34" charset="-122"/>
                <a:cs typeface="MiSans" pitchFamily="34" charset="-120"/>
              </a:rPr>
              <a:t>Jl. Pattimura No. 20, Kebayoran Baru</a:t>
            </a:r>
            <a:endParaRPr lang="en-US" sz="1600" dirty="0"/>
          </a:p>
          <a:p>
            <a:pPr algn="ctr">
              <a:lnSpc>
                <a:spcPct val="120000"/>
              </a:lnSpc>
            </a:pPr>
            <a:r>
              <a:rPr lang="en-US" sz="1050" dirty="0">
                <a:solidFill>
                  <a:srgbClr val="FFFFFF"/>
                </a:solidFill>
                <a:latin typeface="MiSans" pitchFamily="34" charset="0"/>
                <a:ea typeface="MiSans" pitchFamily="34" charset="-122"/>
                <a:cs typeface="MiSans" pitchFamily="34" charset="-120"/>
              </a:rPr>
              <a:t>Jakarta Selatan 12110</a:t>
            </a:r>
            <a:endParaRPr lang="en-US" sz="1600" dirty="0"/>
          </a:p>
        </p:txBody>
      </p:sp>
      <p:sp>
        <p:nvSpPr>
          <p:cNvPr id="14" name="Shape 11"/>
          <p:cNvSpPr/>
          <p:nvPr/>
        </p:nvSpPr>
        <p:spPr>
          <a:xfrm>
            <a:off x="6000750" y="4991100"/>
            <a:ext cx="190500" cy="190500"/>
          </a:xfrm>
          <a:custGeom>
            <a:avLst/>
            <a:gdLst/>
            <a:ahLst/>
            <a:cxnLst/>
            <a:rect l="l" t="t" r="r" b="b"/>
            <a:pathLst>
              <a:path w="190500" h="190500">
                <a:moveTo>
                  <a:pt x="59606" y="9302"/>
                </a:moveTo>
                <a:cubicBezTo>
                  <a:pt x="56666" y="2270"/>
                  <a:pt x="49002" y="-1451"/>
                  <a:pt x="41709" y="521"/>
                </a:cubicBezTo>
                <a:lnTo>
                  <a:pt x="39663" y="1079"/>
                </a:lnTo>
                <a:cubicBezTo>
                  <a:pt x="15627" y="7627"/>
                  <a:pt x="-4911" y="30919"/>
                  <a:pt x="1079" y="59271"/>
                </a:cubicBezTo>
                <a:cubicBezTo>
                  <a:pt x="14883" y="124383"/>
                  <a:pt x="66117" y="175617"/>
                  <a:pt x="131229" y="189421"/>
                </a:cubicBezTo>
                <a:cubicBezTo>
                  <a:pt x="159618" y="195449"/>
                  <a:pt x="182873" y="174873"/>
                  <a:pt x="189421" y="150837"/>
                </a:cubicBezTo>
                <a:lnTo>
                  <a:pt x="189979" y="148791"/>
                </a:lnTo>
                <a:cubicBezTo>
                  <a:pt x="191988" y="141461"/>
                  <a:pt x="188230" y="133796"/>
                  <a:pt x="181235" y="130894"/>
                </a:cubicBezTo>
                <a:lnTo>
                  <a:pt x="145033" y="115825"/>
                </a:lnTo>
                <a:cubicBezTo>
                  <a:pt x="138894" y="113258"/>
                  <a:pt x="131787" y="115044"/>
                  <a:pt x="127546" y="120216"/>
                </a:cubicBezTo>
                <a:lnTo>
                  <a:pt x="113184" y="137778"/>
                </a:lnTo>
                <a:cubicBezTo>
                  <a:pt x="87027" y="124792"/>
                  <a:pt x="65968" y="103063"/>
                  <a:pt x="53876" y="76386"/>
                </a:cubicBezTo>
                <a:lnTo>
                  <a:pt x="70321" y="62992"/>
                </a:lnTo>
                <a:cubicBezTo>
                  <a:pt x="75493" y="58787"/>
                  <a:pt x="77242" y="51681"/>
                  <a:pt x="74712" y="45504"/>
                </a:cubicBezTo>
                <a:lnTo>
                  <a:pt x="59606" y="9302"/>
                </a:lnTo>
                <a:close/>
              </a:path>
            </a:pathLst>
          </a:custGeom>
          <a:solidFill>
            <a:srgbClr val="D4A017"/>
          </a:solidFill>
          <a:ln/>
        </p:spPr>
      </p:sp>
      <p:sp>
        <p:nvSpPr>
          <p:cNvPr id="15" name="Text 12"/>
          <p:cNvSpPr/>
          <p:nvPr/>
        </p:nvSpPr>
        <p:spPr>
          <a:xfrm>
            <a:off x="4233863" y="5257800"/>
            <a:ext cx="3724275" cy="190500"/>
          </a:xfrm>
          <a:prstGeom prst="rect">
            <a:avLst/>
          </a:prstGeom>
          <a:noFill/>
          <a:ln/>
        </p:spPr>
        <p:txBody>
          <a:bodyPr wrap="square" lIns="0" tIns="0" rIns="0" bIns="0" rtlCol="0" anchor="ctr"/>
          <a:lstStyle/>
          <a:p>
            <a:pPr algn="ctr">
              <a:lnSpc>
                <a:spcPct val="120000"/>
              </a:lnSpc>
            </a:pPr>
            <a:r>
              <a:rPr lang="en-US" sz="1050" dirty="0">
                <a:solidFill>
                  <a:srgbClr val="FFFFFF"/>
                </a:solidFill>
                <a:latin typeface="MiSans" pitchFamily="34" charset="0"/>
                <a:ea typeface="MiSans" pitchFamily="34" charset="-122"/>
                <a:cs typeface="MiSans" pitchFamily="34" charset="-120"/>
              </a:rPr>
              <a:t>(021) 7228-496</a:t>
            </a:r>
            <a:endParaRPr lang="en-US" sz="1600" dirty="0"/>
          </a:p>
        </p:txBody>
      </p:sp>
      <p:sp>
        <p:nvSpPr>
          <p:cNvPr id="16" name="Shape 13"/>
          <p:cNvSpPr/>
          <p:nvPr/>
        </p:nvSpPr>
        <p:spPr>
          <a:xfrm>
            <a:off x="9886950" y="4991100"/>
            <a:ext cx="190500" cy="190500"/>
          </a:xfrm>
          <a:custGeom>
            <a:avLst/>
            <a:gdLst/>
            <a:ahLst/>
            <a:cxnLst/>
            <a:rect l="l" t="t" r="r" b="b"/>
            <a:pathLst>
              <a:path w="190500" h="190500">
                <a:moveTo>
                  <a:pt x="17859" y="23812"/>
                </a:moveTo>
                <a:cubicBezTo>
                  <a:pt x="8000" y="23812"/>
                  <a:pt x="0" y="31812"/>
                  <a:pt x="0" y="41672"/>
                </a:cubicBezTo>
                <a:cubicBezTo>
                  <a:pt x="0" y="47290"/>
                  <a:pt x="2642" y="52574"/>
                  <a:pt x="7144" y="55959"/>
                </a:cubicBezTo>
                <a:lnTo>
                  <a:pt x="84534" y="114002"/>
                </a:lnTo>
                <a:cubicBezTo>
                  <a:pt x="90897" y="118765"/>
                  <a:pt x="99603" y="118765"/>
                  <a:pt x="105966" y="114002"/>
                </a:cubicBezTo>
                <a:lnTo>
                  <a:pt x="183356" y="55959"/>
                </a:lnTo>
                <a:cubicBezTo>
                  <a:pt x="187858" y="52574"/>
                  <a:pt x="190500" y="47290"/>
                  <a:pt x="190500" y="41672"/>
                </a:cubicBezTo>
                <a:cubicBezTo>
                  <a:pt x="190500" y="31812"/>
                  <a:pt x="182500" y="23812"/>
                  <a:pt x="172641" y="23812"/>
                </a:cubicBezTo>
                <a:lnTo>
                  <a:pt x="17859" y="23812"/>
                </a:lnTo>
                <a:close/>
                <a:moveTo>
                  <a:pt x="0" y="72926"/>
                </a:moveTo>
                <a:lnTo>
                  <a:pt x="0" y="142875"/>
                </a:lnTo>
                <a:cubicBezTo>
                  <a:pt x="0" y="156009"/>
                  <a:pt x="10678" y="166688"/>
                  <a:pt x="23812" y="166688"/>
                </a:cubicBezTo>
                <a:lnTo>
                  <a:pt x="166688" y="166688"/>
                </a:lnTo>
                <a:cubicBezTo>
                  <a:pt x="179822" y="166688"/>
                  <a:pt x="190500" y="156009"/>
                  <a:pt x="190500" y="142875"/>
                </a:cubicBezTo>
                <a:lnTo>
                  <a:pt x="190500" y="72926"/>
                </a:lnTo>
                <a:lnTo>
                  <a:pt x="116681" y="128290"/>
                </a:lnTo>
                <a:cubicBezTo>
                  <a:pt x="103994" y="137815"/>
                  <a:pt x="86506" y="137815"/>
                  <a:pt x="73819" y="128290"/>
                </a:cubicBezTo>
                <a:lnTo>
                  <a:pt x="0" y="72926"/>
                </a:lnTo>
                <a:close/>
              </a:path>
            </a:pathLst>
          </a:custGeom>
          <a:solidFill>
            <a:srgbClr val="D4A017"/>
          </a:solidFill>
          <a:ln/>
        </p:spPr>
      </p:sp>
      <p:sp>
        <p:nvSpPr>
          <p:cNvPr id="17" name="Text 14"/>
          <p:cNvSpPr/>
          <p:nvPr/>
        </p:nvSpPr>
        <p:spPr>
          <a:xfrm>
            <a:off x="8120063" y="5257800"/>
            <a:ext cx="3724275" cy="190500"/>
          </a:xfrm>
          <a:prstGeom prst="rect">
            <a:avLst/>
          </a:prstGeom>
          <a:noFill/>
          <a:ln/>
        </p:spPr>
        <p:txBody>
          <a:bodyPr wrap="square" lIns="0" tIns="0" rIns="0" bIns="0" rtlCol="0" anchor="ctr"/>
          <a:lstStyle/>
          <a:p>
            <a:pPr algn="ctr">
              <a:lnSpc>
                <a:spcPct val="120000"/>
              </a:lnSpc>
            </a:pPr>
            <a:r>
              <a:rPr lang="en-US" sz="1050" dirty="0">
                <a:solidFill>
                  <a:srgbClr val="FFFFFF"/>
                </a:solidFill>
                <a:latin typeface="MiSans" pitchFamily="34" charset="0"/>
                <a:ea typeface="MiSans" pitchFamily="34" charset="-122"/>
                <a:cs typeface="MiSans" pitchFamily="34" charset="-120"/>
              </a:rPr>
              <a:t>info@pkp.go.id</a:t>
            </a:r>
            <a:endParaRPr lang="en-US" sz="1600" dirty="0"/>
          </a:p>
        </p:txBody>
      </p:sp>
      <p:sp>
        <p:nvSpPr>
          <p:cNvPr id="18" name="Shape 15"/>
          <p:cNvSpPr/>
          <p:nvPr/>
        </p:nvSpPr>
        <p:spPr>
          <a:xfrm>
            <a:off x="3552825" y="5791200"/>
            <a:ext cx="847725" cy="342900"/>
          </a:xfrm>
          <a:custGeom>
            <a:avLst/>
            <a:gdLst/>
            <a:ahLst/>
            <a:cxnLst/>
            <a:rect l="l" t="t" r="r" b="b"/>
            <a:pathLst>
              <a:path w="847725" h="342900">
                <a:moveTo>
                  <a:pt x="76199" y="0"/>
                </a:moveTo>
                <a:lnTo>
                  <a:pt x="771526" y="0"/>
                </a:lnTo>
                <a:cubicBezTo>
                  <a:pt x="813609" y="0"/>
                  <a:pt x="847725" y="34116"/>
                  <a:pt x="847725" y="76199"/>
                </a:cubicBezTo>
                <a:lnTo>
                  <a:pt x="847725" y="266701"/>
                </a:lnTo>
                <a:cubicBezTo>
                  <a:pt x="847725" y="308784"/>
                  <a:pt x="813609" y="342900"/>
                  <a:pt x="771526" y="342900"/>
                </a:cubicBezTo>
                <a:lnTo>
                  <a:pt x="76199" y="342900"/>
                </a:lnTo>
                <a:cubicBezTo>
                  <a:pt x="34144" y="342900"/>
                  <a:pt x="0" y="308756"/>
                  <a:pt x="0" y="266701"/>
                </a:cubicBezTo>
                <a:lnTo>
                  <a:pt x="0" y="76199"/>
                </a:lnTo>
                <a:cubicBezTo>
                  <a:pt x="0" y="34144"/>
                  <a:pt x="34144" y="0"/>
                  <a:pt x="76199" y="0"/>
                </a:cubicBezTo>
                <a:close/>
              </a:path>
            </a:pathLst>
          </a:custGeom>
          <a:solidFill>
            <a:srgbClr val="FFFFFF">
              <a:alpha val="10196"/>
            </a:srgbClr>
          </a:solidFill>
          <a:ln/>
        </p:spPr>
      </p:sp>
      <p:sp>
        <p:nvSpPr>
          <p:cNvPr id="19" name="Text 16"/>
          <p:cNvSpPr/>
          <p:nvPr/>
        </p:nvSpPr>
        <p:spPr>
          <a:xfrm>
            <a:off x="3552825" y="5791200"/>
            <a:ext cx="914400" cy="342900"/>
          </a:xfrm>
          <a:prstGeom prst="rect">
            <a:avLst/>
          </a:prstGeom>
          <a:noFill/>
          <a:ln/>
        </p:spPr>
        <p:txBody>
          <a:bodyPr wrap="square" lIns="152400" tIns="76200" rIns="152400" bIns="76200" rtlCol="0" anchor="ctr"/>
          <a:lstStyle/>
          <a:p>
            <a:pPr>
              <a:lnSpc>
                <a:spcPct val="120000"/>
              </a:lnSpc>
            </a:pPr>
            <a:r>
              <a:rPr lang="en-US" sz="1050" dirty="0">
                <a:solidFill>
                  <a:srgbClr val="FFFFFF"/>
                </a:solidFill>
                <a:latin typeface="MiSans" pitchFamily="34" charset="0"/>
                <a:ea typeface="MiSans" pitchFamily="34" charset="-122"/>
                <a:cs typeface="MiSans" pitchFamily="34" charset="-120"/>
              </a:rPr>
              <a:t>pkp.go.id</a:t>
            </a:r>
            <a:endParaRPr lang="en-US" sz="1600" dirty="0"/>
          </a:p>
        </p:txBody>
      </p:sp>
      <p:sp>
        <p:nvSpPr>
          <p:cNvPr id="20" name="Shape 17"/>
          <p:cNvSpPr/>
          <p:nvPr/>
        </p:nvSpPr>
        <p:spPr>
          <a:xfrm>
            <a:off x="4551238" y="5791200"/>
            <a:ext cx="1095375" cy="342900"/>
          </a:xfrm>
          <a:custGeom>
            <a:avLst/>
            <a:gdLst/>
            <a:ahLst/>
            <a:cxnLst/>
            <a:rect l="l" t="t" r="r" b="b"/>
            <a:pathLst>
              <a:path w="1095375" h="342900">
                <a:moveTo>
                  <a:pt x="76199" y="0"/>
                </a:moveTo>
                <a:lnTo>
                  <a:pt x="1019176" y="0"/>
                </a:lnTo>
                <a:cubicBezTo>
                  <a:pt x="1061259" y="0"/>
                  <a:pt x="1095375" y="34116"/>
                  <a:pt x="1095375" y="76199"/>
                </a:cubicBezTo>
                <a:lnTo>
                  <a:pt x="1095375" y="266701"/>
                </a:lnTo>
                <a:cubicBezTo>
                  <a:pt x="1095375" y="308784"/>
                  <a:pt x="1061259" y="342900"/>
                  <a:pt x="1019176" y="342900"/>
                </a:cubicBezTo>
                <a:lnTo>
                  <a:pt x="76199" y="342900"/>
                </a:lnTo>
                <a:cubicBezTo>
                  <a:pt x="34144" y="342900"/>
                  <a:pt x="0" y="308756"/>
                  <a:pt x="0" y="266701"/>
                </a:cubicBezTo>
                <a:lnTo>
                  <a:pt x="0" y="76199"/>
                </a:lnTo>
                <a:cubicBezTo>
                  <a:pt x="0" y="34144"/>
                  <a:pt x="34144" y="0"/>
                  <a:pt x="76199" y="0"/>
                </a:cubicBezTo>
                <a:close/>
              </a:path>
            </a:pathLst>
          </a:custGeom>
          <a:solidFill>
            <a:srgbClr val="FFFFFF">
              <a:alpha val="10196"/>
            </a:srgbClr>
          </a:solidFill>
          <a:ln/>
        </p:spPr>
      </p:sp>
      <p:sp>
        <p:nvSpPr>
          <p:cNvPr id="21" name="Text 18"/>
          <p:cNvSpPr/>
          <p:nvPr/>
        </p:nvSpPr>
        <p:spPr>
          <a:xfrm>
            <a:off x="4551238" y="5791200"/>
            <a:ext cx="1162050" cy="342900"/>
          </a:xfrm>
          <a:prstGeom prst="rect">
            <a:avLst/>
          </a:prstGeom>
          <a:noFill/>
          <a:ln/>
        </p:spPr>
        <p:txBody>
          <a:bodyPr wrap="square" lIns="152400" tIns="76200" rIns="152400" bIns="76200" rtlCol="0" anchor="ctr"/>
          <a:lstStyle/>
          <a:p>
            <a:pPr>
              <a:lnSpc>
                <a:spcPct val="120000"/>
              </a:lnSpc>
            </a:pPr>
            <a:r>
              <a:rPr lang="en-US" sz="1050" dirty="0">
                <a:solidFill>
                  <a:srgbClr val="FFFFFF"/>
                </a:solidFill>
                <a:latin typeface="MiSans" pitchFamily="34" charset="0"/>
                <a:ea typeface="MiSans" pitchFamily="34" charset="-122"/>
                <a:cs typeface="MiSans" pitchFamily="34" charset="-120"/>
              </a:rPr>
              <a:t>bangkim.com</a:t>
            </a:r>
            <a:endParaRPr lang="en-US" sz="1600" dirty="0"/>
          </a:p>
        </p:txBody>
      </p:sp>
      <p:sp>
        <p:nvSpPr>
          <p:cNvPr id="22" name="Shape 19"/>
          <p:cNvSpPr/>
          <p:nvPr/>
        </p:nvSpPr>
        <p:spPr>
          <a:xfrm>
            <a:off x="5801469" y="5791200"/>
            <a:ext cx="1333500" cy="342900"/>
          </a:xfrm>
          <a:custGeom>
            <a:avLst/>
            <a:gdLst/>
            <a:ahLst/>
            <a:cxnLst/>
            <a:rect l="l" t="t" r="r" b="b"/>
            <a:pathLst>
              <a:path w="1333500" h="342900">
                <a:moveTo>
                  <a:pt x="76199" y="0"/>
                </a:moveTo>
                <a:lnTo>
                  <a:pt x="1257301" y="0"/>
                </a:lnTo>
                <a:cubicBezTo>
                  <a:pt x="1299384" y="0"/>
                  <a:pt x="1333500" y="34116"/>
                  <a:pt x="1333500" y="76199"/>
                </a:cubicBezTo>
                <a:lnTo>
                  <a:pt x="1333500" y="266701"/>
                </a:lnTo>
                <a:cubicBezTo>
                  <a:pt x="1333500" y="308784"/>
                  <a:pt x="1299384" y="342900"/>
                  <a:pt x="1257301" y="342900"/>
                </a:cubicBezTo>
                <a:lnTo>
                  <a:pt x="76199" y="342900"/>
                </a:lnTo>
                <a:cubicBezTo>
                  <a:pt x="34144" y="342900"/>
                  <a:pt x="0" y="308756"/>
                  <a:pt x="0" y="266701"/>
                </a:cubicBezTo>
                <a:lnTo>
                  <a:pt x="0" y="76199"/>
                </a:lnTo>
                <a:cubicBezTo>
                  <a:pt x="0" y="34144"/>
                  <a:pt x="34144" y="0"/>
                  <a:pt x="76199" y="0"/>
                </a:cubicBezTo>
                <a:close/>
              </a:path>
            </a:pathLst>
          </a:custGeom>
          <a:solidFill>
            <a:srgbClr val="FFFFFF">
              <a:alpha val="10196"/>
            </a:srgbClr>
          </a:solidFill>
          <a:ln/>
        </p:spPr>
      </p:sp>
      <p:sp>
        <p:nvSpPr>
          <p:cNvPr id="23" name="Text 20"/>
          <p:cNvSpPr/>
          <p:nvPr/>
        </p:nvSpPr>
        <p:spPr>
          <a:xfrm>
            <a:off x="5801469" y="5791200"/>
            <a:ext cx="1400175" cy="342900"/>
          </a:xfrm>
          <a:prstGeom prst="rect">
            <a:avLst/>
          </a:prstGeom>
          <a:noFill/>
          <a:ln/>
        </p:spPr>
        <p:txBody>
          <a:bodyPr wrap="square" lIns="152400" tIns="76200" rIns="152400" bIns="76200" rtlCol="0" anchor="ctr"/>
          <a:lstStyle/>
          <a:p>
            <a:pPr>
              <a:lnSpc>
                <a:spcPct val="120000"/>
              </a:lnSpc>
            </a:pPr>
            <a:r>
              <a:rPr lang="en-US" sz="1050" dirty="0">
                <a:solidFill>
                  <a:srgbClr val="FFFFFF"/>
                </a:solidFill>
                <a:latin typeface="MiSans" pitchFamily="34" charset="0"/>
                <a:ea typeface="MiSans" pitchFamily="34" charset="-122"/>
                <a:cs typeface="MiSans" pitchFamily="34" charset="-120"/>
              </a:rPr>
              <a:t>Database Kumuh</a:t>
            </a:r>
            <a:endParaRPr lang="en-US" sz="1600" dirty="0"/>
          </a:p>
        </p:txBody>
      </p:sp>
      <p:sp>
        <p:nvSpPr>
          <p:cNvPr id="24" name="Shape 21"/>
          <p:cNvSpPr/>
          <p:nvPr/>
        </p:nvSpPr>
        <p:spPr>
          <a:xfrm>
            <a:off x="7289081" y="5791200"/>
            <a:ext cx="1352550" cy="342900"/>
          </a:xfrm>
          <a:custGeom>
            <a:avLst/>
            <a:gdLst/>
            <a:ahLst/>
            <a:cxnLst/>
            <a:rect l="l" t="t" r="r" b="b"/>
            <a:pathLst>
              <a:path w="1352550" h="342900">
                <a:moveTo>
                  <a:pt x="76199" y="0"/>
                </a:moveTo>
                <a:lnTo>
                  <a:pt x="1276351" y="0"/>
                </a:lnTo>
                <a:cubicBezTo>
                  <a:pt x="1318434" y="0"/>
                  <a:pt x="1352550" y="34116"/>
                  <a:pt x="1352550" y="76199"/>
                </a:cubicBezTo>
                <a:lnTo>
                  <a:pt x="1352550" y="266701"/>
                </a:lnTo>
                <a:cubicBezTo>
                  <a:pt x="1352550" y="308784"/>
                  <a:pt x="1318434" y="342900"/>
                  <a:pt x="1276351" y="342900"/>
                </a:cubicBezTo>
                <a:lnTo>
                  <a:pt x="76199" y="342900"/>
                </a:lnTo>
                <a:cubicBezTo>
                  <a:pt x="34144" y="342900"/>
                  <a:pt x="0" y="308756"/>
                  <a:pt x="0" y="266701"/>
                </a:cubicBezTo>
                <a:lnTo>
                  <a:pt x="0" y="76199"/>
                </a:lnTo>
                <a:cubicBezTo>
                  <a:pt x="0" y="34144"/>
                  <a:pt x="34144" y="0"/>
                  <a:pt x="76199" y="0"/>
                </a:cubicBezTo>
                <a:close/>
              </a:path>
            </a:pathLst>
          </a:custGeom>
          <a:solidFill>
            <a:srgbClr val="FFFFFF">
              <a:alpha val="10196"/>
            </a:srgbClr>
          </a:solidFill>
          <a:ln/>
        </p:spPr>
      </p:sp>
      <p:sp>
        <p:nvSpPr>
          <p:cNvPr id="25" name="Text 22"/>
          <p:cNvSpPr/>
          <p:nvPr/>
        </p:nvSpPr>
        <p:spPr>
          <a:xfrm>
            <a:off x="7289081" y="5791200"/>
            <a:ext cx="1419225" cy="342900"/>
          </a:xfrm>
          <a:prstGeom prst="rect">
            <a:avLst/>
          </a:prstGeom>
          <a:noFill/>
          <a:ln/>
        </p:spPr>
        <p:txBody>
          <a:bodyPr wrap="square" lIns="152400" tIns="76200" rIns="152400" bIns="76200" rtlCol="0" anchor="ctr"/>
          <a:lstStyle/>
          <a:p>
            <a:pPr>
              <a:lnSpc>
                <a:spcPct val="120000"/>
              </a:lnSpc>
            </a:pPr>
            <a:r>
              <a:rPr lang="en-US" sz="1050" dirty="0">
                <a:solidFill>
                  <a:srgbClr val="FFFFFF"/>
                </a:solidFill>
                <a:latin typeface="MiSans" pitchFamily="34" charset="0"/>
                <a:ea typeface="MiSans" pitchFamily="34" charset="-122"/>
                <a:cs typeface="MiSans" pitchFamily="34" charset="-120"/>
              </a:rPr>
              <a:t>BSPS Dashboard</a:t>
            </a:r>
            <a:endParaRPr lang="en-US" sz="1600" dirty="0"/>
          </a:p>
        </p:txBody>
      </p:sp>
      <p:sp>
        <p:nvSpPr>
          <p:cNvPr id="26" name="Text 23"/>
          <p:cNvSpPr/>
          <p:nvPr/>
        </p:nvSpPr>
        <p:spPr>
          <a:xfrm>
            <a:off x="347663" y="6286500"/>
            <a:ext cx="11496675" cy="190500"/>
          </a:xfrm>
          <a:prstGeom prst="rect">
            <a:avLst/>
          </a:prstGeom>
          <a:noFill/>
          <a:ln/>
        </p:spPr>
        <p:txBody>
          <a:bodyPr wrap="square" lIns="0" tIns="0" rIns="0" bIns="0" rtlCol="0" anchor="ctr"/>
          <a:lstStyle/>
          <a:p>
            <a:pPr algn="ctr">
              <a:lnSpc>
                <a:spcPct val="120000"/>
              </a:lnSpc>
            </a:pPr>
            <a:r>
              <a:rPr lang="en-US" sz="1050" dirty="0">
                <a:solidFill>
                  <a:srgbClr val="FFFFFF">
                    <a:alpha val="60000"/>
                  </a:srgbClr>
                </a:solidFill>
                <a:latin typeface="MiSans" pitchFamily="34" charset="0"/>
                <a:ea typeface="MiSans" pitchFamily="34" charset="-122"/>
                <a:cs typeface="MiSans" pitchFamily="34" charset="-120"/>
              </a:rPr>
              <a:t>SuperApp Bangkim v1.3-beta | Direktorat Pengembangan Kawasan Permukiman | KemenPKP RI © 2025</a:t>
            </a:r>
            <a:endParaRPr lang="en-US" sz="1600" dirty="0"/>
          </a:p>
        </p:txBody>
      </p:sp>
    </p:spTree>
  </p:cSld>
  <p:clrMapOvr>
    <a:masterClrMapping/>
  </p:clrMapOvr>
  <p:transition>
    <p:fade/>
    <p:spd val="med"/>
  </p:transition>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1A3C34"/>
        </a:solidFill>
      </p:bgPr>
    </p:bg>
    <p:spTree>
      <p:nvGrpSpPr>
        <p:cNvPr id="1" name=""/>
        <p:cNvGrpSpPr/>
        <p:nvPr/>
      </p:nvGrpSpPr>
      <p:grpSpPr>
        <a:xfrm>
          <a:off x="0" y="0"/>
          <a:ext cx="0" cy="0"/>
          <a:chOff x="0" y="0"/>
          <a:chExt cx="0" cy="0"/>
        </a:xfrm>
      </p:grpSpPr>
      <p:sp>
        <p:nvSpPr>
          <p:cNvPr id="2" name="Shape 0"/>
          <p:cNvSpPr/>
          <p:nvPr/>
        </p:nvSpPr>
        <p:spPr>
          <a:xfrm>
            <a:off x="381000" y="400050"/>
            <a:ext cx="38100" cy="304800"/>
          </a:xfrm>
          <a:custGeom>
            <a:avLst/>
            <a:gdLst/>
            <a:ahLst/>
            <a:cxnLst/>
            <a:rect l="l" t="t" r="r" b="b"/>
            <a:pathLst>
              <a:path w="38100" h="304800">
                <a:moveTo>
                  <a:pt x="0" y="0"/>
                </a:moveTo>
                <a:lnTo>
                  <a:pt x="38100" y="0"/>
                </a:lnTo>
                <a:lnTo>
                  <a:pt x="38100" y="304800"/>
                </a:lnTo>
                <a:lnTo>
                  <a:pt x="0" y="304800"/>
                </a:lnTo>
                <a:lnTo>
                  <a:pt x="0" y="0"/>
                </a:lnTo>
                <a:close/>
              </a:path>
            </a:pathLst>
          </a:custGeom>
          <a:solidFill>
            <a:srgbClr val="D4A017"/>
          </a:solidFill>
          <a:ln/>
        </p:spPr>
      </p:sp>
      <p:sp>
        <p:nvSpPr>
          <p:cNvPr id="3" name="Text 1"/>
          <p:cNvSpPr/>
          <p:nvPr/>
        </p:nvSpPr>
        <p:spPr>
          <a:xfrm>
            <a:off x="533400" y="381000"/>
            <a:ext cx="3429000" cy="342900"/>
          </a:xfrm>
          <a:prstGeom prst="rect">
            <a:avLst/>
          </a:prstGeom>
          <a:noFill/>
          <a:ln/>
        </p:spPr>
        <p:txBody>
          <a:bodyPr wrap="square" lIns="0" tIns="0" rIns="0" bIns="0" rtlCol="0" anchor="ctr"/>
          <a:lstStyle/>
          <a:p>
            <a:pPr>
              <a:lnSpc>
                <a:spcPct val="100000"/>
              </a:lnSpc>
            </a:pPr>
            <a:r>
              <a:rPr lang="en-US" sz="2250" b="1" dirty="0">
                <a:solidFill>
                  <a:srgbClr val="FFFFFF"/>
                </a:solidFill>
                <a:latin typeface="Noto Sans SC" pitchFamily="34" charset="0"/>
                <a:ea typeface="Noto Sans SC" pitchFamily="34" charset="-122"/>
                <a:cs typeface="Noto Sans SC" pitchFamily="34" charset="-120"/>
              </a:rPr>
              <a:t>Snapshot Capaian Utama</a:t>
            </a:r>
            <a:endParaRPr lang="en-US" sz="1600" dirty="0"/>
          </a:p>
        </p:txBody>
      </p:sp>
      <p:sp>
        <p:nvSpPr>
          <p:cNvPr id="4" name="Text 2"/>
          <p:cNvSpPr/>
          <p:nvPr/>
        </p:nvSpPr>
        <p:spPr>
          <a:xfrm>
            <a:off x="533400" y="800100"/>
            <a:ext cx="11353800" cy="228600"/>
          </a:xfrm>
          <a:prstGeom prst="rect">
            <a:avLst/>
          </a:prstGeom>
          <a:noFill/>
          <a:ln/>
        </p:spPr>
        <p:txBody>
          <a:bodyPr wrap="square" lIns="0" tIns="0" rIns="0" bIns="0" rtlCol="0" anchor="ctr"/>
          <a:lstStyle/>
          <a:p>
            <a:pPr>
              <a:lnSpc>
                <a:spcPct val="130000"/>
              </a:lnSpc>
            </a:pPr>
            <a:r>
              <a:rPr lang="en-US" sz="1200" dirty="0">
                <a:solidFill>
                  <a:srgbClr val="FFFFFF">
                    <a:alpha val="70000"/>
                  </a:srgbClr>
                </a:solidFill>
                <a:latin typeface="MiSans" pitchFamily="34" charset="0"/>
                <a:ea typeface="MiSans" pitchFamily="34" charset="-122"/>
                <a:cs typeface="MiSans" pitchFamily="34" charset="-120"/>
              </a:rPr>
              <a:t>Data kumulatif program Direktorat Pengembangan Kawasan Permukiman</a:t>
            </a:r>
            <a:endParaRPr lang="en-US" sz="1600" dirty="0"/>
          </a:p>
        </p:txBody>
      </p:sp>
      <p:sp>
        <p:nvSpPr>
          <p:cNvPr id="5" name="Shape 3"/>
          <p:cNvSpPr/>
          <p:nvPr/>
        </p:nvSpPr>
        <p:spPr>
          <a:xfrm>
            <a:off x="385763" y="1262063"/>
            <a:ext cx="3676650" cy="2333625"/>
          </a:xfrm>
          <a:custGeom>
            <a:avLst/>
            <a:gdLst/>
            <a:ahLst/>
            <a:cxnLst/>
            <a:rect l="l" t="t" r="r" b="b"/>
            <a:pathLst>
              <a:path w="3676650" h="2333625">
                <a:moveTo>
                  <a:pt x="114301" y="0"/>
                </a:moveTo>
                <a:lnTo>
                  <a:pt x="3562349" y="0"/>
                </a:lnTo>
                <a:cubicBezTo>
                  <a:pt x="3625476" y="0"/>
                  <a:pt x="3676650" y="51174"/>
                  <a:pt x="3676650" y="114301"/>
                </a:cubicBezTo>
                <a:lnTo>
                  <a:pt x="3676650" y="2219324"/>
                </a:lnTo>
                <a:cubicBezTo>
                  <a:pt x="3676650" y="2282451"/>
                  <a:pt x="3625476" y="2333625"/>
                  <a:pt x="3562349" y="2333625"/>
                </a:cubicBezTo>
                <a:lnTo>
                  <a:pt x="114301" y="2333625"/>
                </a:lnTo>
                <a:cubicBezTo>
                  <a:pt x="51174" y="2333625"/>
                  <a:pt x="0" y="2282451"/>
                  <a:pt x="0" y="2219324"/>
                </a:cubicBezTo>
                <a:lnTo>
                  <a:pt x="0" y="114301"/>
                </a:lnTo>
                <a:cubicBezTo>
                  <a:pt x="0" y="51217"/>
                  <a:pt x="51217" y="0"/>
                  <a:pt x="114301" y="0"/>
                </a:cubicBezTo>
                <a:close/>
              </a:path>
            </a:pathLst>
          </a:custGeom>
          <a:solidFill>
            <a:srgbClr val="FFFFFF">
              <a:alpha val="10196"/>
            </a:srgbClr>
          </a:solidFill>
          <a:ln w="12700">
            <a:solidFill>
              <a:srgbClr val="FFFFFF">
                <a:alpha val="20000"/>
              </a:srgbClr>
            </a:solidFill>
            <a:prstDash val="solid"/>
          </a:ln>
        </p:spPr>
      </p:sp>
      <p:sp>
        <p:nvSpPr>
          <p:cNvPr id="6" name="Text 4"/>
          <p:cNvSpPr/>
          <p:nvPr/>
        </p:nvSpPr>
        <p:spPr>
          <a:xfrm>
            <a:off x="1031453" y="1704975"/>
            <a:ext cx="2381250" cy="571500"/>
          </a:xfrm>
          <a:prstGeom prst="rect">
            <a:avLst/>
          </a:prstGeom>
          <a:noFill/>
          <a:ln/>
        </p:spPr>
        <p:txBody>
          <a:bodyPr wrap="square" lIns="0" tIns="0" rIns="0" bIns="0" rtlCol="0" anchor="ctr"/>
          <a:lstStyle/>
          <a:p>
            <a:pPr algn="ctr">
              <a:lnSpc>
                <a:spcPct val="80000"/>
              </a:lnSpc>
            </a:pPr>
            <a:r>
              <a:rPr lang="en-US" sz="4500" dirty="0">
                <a:solidFill>
                  <a:srgbClr val="D4A017"/>
                </a:solidFill>
                <a:latin typeface="Noto Sans SC" pitchFamily="34" charset="0"/>
                <a:ea typeface="Noto Sans SC" pitchFamily="34" charset="-122"/>
                <a:cs typeface="Noto Sans SC" pitchFamily="34" charset="-120"/>
              </a:rPr>
              <a:t>20.100</a:t>
            </a:r>
            <a:endParaRPr lang="en-US" sz="1600" dirty="0"/>
          </a:p>
        </p:txBody>
      </p:sp>
      <p:sp>
        <p:nvSpPr>
          <p:cNvPr id="7" name="Text 5"/>
          <p:cNvSpPr/>
          <p:nvPr/>
        </p:nvSpPr>
        <p:spPr>
          <a:xfrm>
            <a:off x="2053084" y="2352675"/>
            <a:ext cx="342900" cy="266700"/>
          </a:xfrm>
          <a:prstGeom prst="rect">
            <a:avLst/>
          </a:prstGeom>
          <a:noFill/>
          <a:ln/>
        </p:spPr>
        <p:txBody>
          <a:bodyPr wrap="square" lIns="0" tIns="0" rIns="0" bIns="0" rtlCol="0" anchor="ctr"/>
          <a:lstStyle/>
          <a:p>
            <a:pPr algn="ctr">
              <a:lnSpc>
                <a:spcPct val="120000"/>
              </a:lnSpc>
            </a:pPr>
            <a:r>
              <a:rPr lang="en-US" sz="1500" b="1" dirty="0">
                <a:solidFill>
                  <a:srgbClr val="FFFFFF"/>
                </a:solidFill>
                <a:latin typeface="Noto Sans SC" pitchFamily="34" charset="0"/>
                <a:ea typeface="Noto Sans SC" pitchFamily="34" charset="-122"/>
                <a:cs typeface="Noto Sans SC" pitchFamily="34" charset="-120"/>
              </a:rPr>
              <a:t>Ha</a:t>
            </a:r>
            <a:endParaRPr lang="en-US" sz="1600" dirty="0"/>
          </a:p>
        </p:txBody>
      </p:sp>
      <p:sp>
        <p:nvSpPr>
          <p:cNvPr id="8" name="Text 6"/>
          <p:cNvSpPr/>
          <p:nvPr/>
        </p:nvSpPr>
        <p:spPr>
          <a:xfrm>
            <a:off x="1557486" y="2657475"/>
            <a:ext cx="1333500" cy="228600"/>
          </a:xfrm>
          <a:prstGeom prst="rect">
            <a:avLst/>
          </a:prstGeom>
          <a:noFill/>
          <a:ln/>
        </p:spPr>
        <p:txBody>
          <a:bodyPr wrap="square" lIns="0" tIns="0" rIns="0" bIns="0" rtlCol="0" anchor="ctr"/>
          <a:lstStyle/>
          <a:p>
            <a:pPr algn="ctr">
              <a:lnSpc>
                <a:spcPct val="130000"/>
              </a:lnSpc>
            </a:pPr>
            <a:r>
              <a:rPr lang="en-US" sz="1200" dirty="0">
                <a:solidFill>
                  <a:srgbClr val="FFFFFF">
                    <a:alpha val="80000"/>
                  </a:srgbClr>
                </a:solidFill>
                <a:latin typeface="MiSans" pitchFamily="34" charset="0"/>
                <a:ea typeface="MiSans" pitchFamily="34" charset="-122"/>
                <a:cs typeface="MiSans" pitchFamily="34" charset="-120"/>
              </a:rPr>
              <a:t>Kumuh Tertangani</a:t>
            </a:r>
            <a:endParaRPr lang="en-US" sz="1600" dirty="0"/>
          </a:p>
        </p:txBody>
      </p:sp>
      <p:sp>
        <p:nvSpPr>
          <p:cNvPr id="9" name="Text 7"/>
          <p:cNvSpPr/>
          <p:nvPr/>
        </p:nvSpPr>
        <p:spPr>
          <a:xfrm>
            <a:off x="1611213" y="2962275"/>
            <a:ext cx="1219200" cy="190500"/>
          </a:xfrm>
          <a:prstGeom prst="rect">
            <a:avLst/>
          </a:prstGeom>
          <a:noFill/>
          <a:ln/>
        </p:spPr>
        <p:txBody>
          <a:bodyPr wrap="square" lIns="0" tIns="0" rIns="0" bIns="0" rtlCol="0" anchor="ctr"/>
          <a:lstStyle/>
          <a:p>
            <a:pPr algn="ctr">
              <a:lnSpc>
                <a:spcPct val="120000"/>
              </a:lnSpc>
            </a:pPr>
            <a:r>
              <a:rPr lang="en-US" sz="1050" b="1" dirty="0">
                <a:solidFill>
                  <a:srgbClr val="52B788"/>
                </a:solidFill>
                <a:latin typeface="MiSans" pitchFamily="34" charset="0"/>
                <a:ea typeface="MiSans" pitchFamily="34" charset="-122"/>
                <a:cs typeface="MiSans" pitchFamily="34" charset="-120"/>
              </a:rPr>
              <a:t>Program KOTAKU</a:t>
            </a:r>
            <a:endParaRPr lang="en-US" sz="1600" dirty="0"/>
          </a:p>
        </p:txBody>
      </p:sp>
      <p:sp>
        <p:nvSpPr>
          <p:cNvPr id="10" name="Shape 8"/>
          <p:cNvSpPr/>
          <p:nvPr/>
        </p:nvSpPr>
        <p:spPr>
          <a:xfrm>
            <a:off x="4259238" y="1262063"/>
            <a:ext cx="3676650" cy="2333625"/>
          </a:xfrm>
          <a:custGeom>
            <a:avLst/>
            <a:gdLst/>
            <a:ahLst/>
            <a:cxnLst/>
            <a:rect l="l" t="t" r="r" b="b"/>
            <a:pathLst>
              <a:path w="3676650" h="2333625">
                <a:moveTo>
                  <a:pt x="114301" y="0"/>
                </a:moveTo>
                <a:lnTo>
                  <a:pt x="3562349" y="0"/>
                </a:lnTo>
                <a:cubicBezTo>
                  <a:pt x="3625476" y="0"/>
                  <a:pt x="3676650" y="51174"/>
                  <a:pt x="3676650" y="114301"/>
                </a:cubicBezTo>
                <a:lnTo>
                  <a:pt x="3676650" y="2219324"/>
                </a:lnTo>
                <a:cubicBezTo>
                  <a:pt x="3676650" y="2282451"/>
                  <a:pt x="3625476" y="2333625"/>
                  <a:pt x="3562349" y="2333625"/>
                </a:cubicBezTo>
                <a:lnTo>
                  <a:pt x="114301" y="2333625"/>
                </a:lnTo>
                <a:cubicBezTo>
                  <a:pt x="51174" y="2333625"/>
                  <a:pt x="0" y="2282451"/>
                  <a:pt x="0" y="2219324"/>
                </a:cubicBezTo>
                <a:lnTo>
                  <a:pt x="0" y="114301"/>
                </a:lnTo>
                <a:cubicBezTo>
                  <a:pt x="0" y="51217"/>
                  <a:pt x="51217" y="0"/>
                  <a:pt x="114301" y="0"/>
                </a:cubicBezTo>
                <a:close/>
              </a:path>
            </a:pathLst>
          </a:custGeom>
          <a:solidFill>
            <a:srgbClr val="FFFFFF">
              <a:alpha val="10196"/>
            </a:srgbClr>
          </a:solidFill>
          <a:ln w="12700">
            <a:solidFill>
              <a:srgbClr val="FFFFFF">
                <a:alpha val="20000"/>
              </a:srgbClr>
            </a:solidFill>
            <a:prstDash val="solid"/>
          </a:ln>
        </p:spPr>
      </p:sp>
      <p:sp>
        <p:nvSpPr>
          <p:cNvPr id="11" name="Text 9"/>
          <p:cNvSpPr/>
          <p:nvPr/>
        </p:nvSpPr>
        <p:spPr>
          <a:xfrm>
            <a:off x="5381253" y="1704975"/>
            <a:ext cx="1428750" cy="571500"/>
          </a:xfrm>
          <a:prstGeom prst="rect">
            <a:avLst/>
          </a:prstGeom>
          <a:noFill/>
          <a:ln/>
        </p:spPr>
        <p:txBody>
          <a:bodyPr wrap="square" lIns="0" tIns="0" rIns="0" bIns="0" rtlCol="0" anchor="ctr"/>
          <a:lstStyle/>
          <a:p>
            <a:pPr algn="ctr">
              <a:lnSpc>
                <a:spcPct val="80000"/>
              </a:lnSpc>
            </a:pPr>
            <a:r>
              <a:rPr lang="en-US" sz="4500" dirty="0">
                <a:solidFill>
                  <a:srgbClr val="D4A017"/>
                </a:solidFill>
                <a:latin typeface="Noto Sans SC" pitchFamily="34" charset="0"/>
                <a:ea typeface="Noto Sans SC" pitchFamily="34" charset="-122"/>
                <a:cs typeface="Noto Sans SC" pitchFamily="34" charset="-120"/>
              </a:rPr>
              <a:t>269</a:t>
            </a:r>
            <a:endParaRPr lang="en-US" sz="1600" dirty="0"/>
          </a:p>
        </p:txBody>
      </p:sp>
      <p:sp>
        <p:nvSpPr>
          <p:cNvPr id="12" name="Text 10"/>
          <p:cNvSpPr/>
          <p:nvPr/>
        </p:nvSpPr>
        <p:spPr>
          <a:xfrm>
            <a:off x="5630242" y="2352675"/>
            <a:ext cx="933450" cy="266700"/>
          </a:xfrm>
          <a:prstGeom prst="rect">
            <a:avLst/>
          </a:prstGeom>
          <a:noFill/>
          <a:ln/>
        </p:spPr>
        <p:txBody>
          <a:bodyPr wrap="square" lIns="0" tIns="0" rIns="0" bIns="0" rtlCol="0" anchor="ctr"/>
          <a:lstStyle/>
          <a:p>
            <a:pPr algn="ctr">
              <a:lnSpc>
                <a:spcPct val="120000"/>
              </a:lnSpc>
            </a:pPr>
            <a:r>
              <a:rPr lang="en-US" sz="1500" b="1" dirty="0">
                <a:solidFill>
                  <a:srgbClr val="FFFFFF"/>
                </a:solidFill>
                <a:latin typeface="Noto Sans SC" pitchFamily="34" charset="0"/>
                <a:ea typeface="Noto Sans SC" pitchFamily="34" charset="-122"/>
                <a:cs typeface="Noto Sans SC" pitchFamily="34" charset="-120"/>
              </a:rPr>
              <a:t>Kab/Kota</a:t>
            </a:r>
            <a:endParaRPr lang="en-US" sz="1600" dirty="0"/>
          </a:p>
        </p:txBody>
      </p:sp>
      <p:sp>
        <p:nvSpPr>
          <p:cNvPr id="13" name="Text 11"/>
          <p:cNvSpPr/>
          <p:nvPr/>
        </p:nvSpPr>
        <p:spPr>
          <a:xfrm>
            <a:off x="5486102" y="2657475"/>
            <a:ext cx="1219200" cy="228600"/>
          </a:xfrm>
          <a:prstGeom prst="rect">
            <a:avLst/>
          </a:prstGeom>
          <a:noFill/>
          <a:ln/>
        </p:spPr>
        <p:txBody>
          <a:bodyPr wrap="square" lIns="0" tIns="0" rIns="0" bIns="0" rtlCol="0" anchor="ctr"/>
          <a:lstStyle/>
          <a:p>
            <a:pPr algn="ctr">
              <a:lnSpc>
                <a:spcPct val="130000"/>
              </a:lnSpc>
            </a:pPr>
            <a:r>
              <a:rPr lang="en-US" sz="1200" dirty="0">
                <a:solidFill>
                  <a:srgbClr val="FFFFFF">
                    <a:alpha val="80000"/>
                  </a:srgbClr>
                </a:solidFill>
                <a:latin typeface="MiSans" pitchFamily="34" charset="0"/>
                <a:ea typeface="MiSans" pitchFamily="34" charset="-122"/>
                <a:cs typeface="MiSans" pitchFamily="34" charset="-120"/>
              </a:rPr>
              <a:t>Binaan KOTAKU</a:t>
            </a:r>
            <a:endParaRPr lang="en-US" sz="1600" dirty="0"/>
          </a:p>
        </p:txBody>
      </p:sp>
      <p:sp>
        <p:nvSpPr>
          <p:cNvPr id="14" name="Text 12"/>
          <p:cNvSpPr/>
          <p:nvPr/>
        </p:nvSpPr>
        <p:spPr>
          <a:xfrm>
            <a:off x="5784726" y="2962275"/>
            <a:ext cx="619125" cy="190500"/>
          </a:xfrm>
          <a:prstGeom prst="rect">
            <a:avLst/>
          </a:prstGeom>
          <a:noFill/>
          <a:ln/>
        </p:spPr>
        <p:txBody>
          <a:bodyPr wrap="square" lIns="0" tIns="0" rIns="0" bIns="0" rtlCol="0" anchor="ctr"/>
          <a:lstStyle/>
          <a:p>
            <a:pPr algn="ctr">
              <a:lnSpc>
                <a:spcPct val="120000"/>
              </a:lnSpc>
            </a:pPr>
            <a:r>
              <a:rPr lang="en-US" sz="1050" b="1" dirty="0">
                <a:solidFill>
                  <a:srgbClr val="52B788"/>
                </a:solidFill>
                <a:latin typeface="MiSans" pitchFamily="34" charset="0"/>
                <a:ea typeface="MiSans" pitchFamily="34" charset="-122"/>
                <a:cs typeface="MiSans" pitchFamily="34" charset="-120"/>
              </a:rPr>
              <a:t>Nasional</a:t>
            </a:r>
            <a:endParaRPr lang="en-US" sz="1600" dirty="0"/>
          </a:p>
        </p:txBody>
      </p:sp>
      <p:sp>
        <p:nvSpPr>
          <p:cNvPr id="15" name="Shape 13"/>
          <p:cNvSpPr/>
          <p:nvPr/>
        </p:nvSpPr>
        <p:spPr>
          <a:xfrm>
            <a:off x="8132713" y="1262063"/>
            <a:ext cx="3676650" cy="2333625"/>
          </a:xfrm>
          <a:custGeom>
            <a:avLst/>
            <a:gdLst/>
            <a:ahLst/>
            <a:cxnLst/>
            <a:rect l="l" t="t" r="r" b="b"/>
            <a:pathLst>
              <a:path w="3676650" h="2333625">
                <a:moveTo>
                  <a:pt x="114301" y="0"/>
                </a:moveTo>
                <a:lnTo>
                  <a:pt x="3562349" y="0"/>
                </a:lnTo>
                <a:cubicBezTo>
                  <a:pt x="3625476" y="0"/>
                  <a:pt x="3676650" y="51174"/>
                  <a:pt x="3676650" y="114301"/>
                </a:cubicBezTo>
                <a:lnTo>
                  <a:pt x="3676650" y="2219324"/>
                </a:lnTo>
                <a:cubicBezTo>
                  <a:pt x="3676650" y="2282451"/>
                  <a:pt x="3625476" y="2333625"/>
                  <a:pt x="3562349" y="2333625"/>
                </a:cubicBezTo>
                <a:lnTo>
                  <a:pt x="114301" y="2333625"/>
                </a:lnTo>
                <a:cubicBezTo>
                  <a:pt x="51174" y="2333625"/>
                  <a:pt x="0" y="2282451"/>
                  <a:pt x="0" y="2219324"/>
                </a:cubicBezTo>
                <a:lnTo>
                  <a:pt x="0" y="114301"/>
                </a:lnTo>
                <a:cubicBezTo>
                  <a:pt x="0" y="51217"/>
                  <a:pt x="51217" y="0"/>
                  <a:pt x="114301" y="0"/>
                </a:cubicBezTo>
                <a:close/>
              </a:path>
            </a:pathLst>
          </a:custGeom>
          <a:solidFill>
            <a:srgbClr val="FFFFFF">
              <a:alpha val="10196"/>
            </a:srgbClr>
          </a:solidFill>
          <a:ln w="12700">
            <a:solidFill>
              <a:srgbClr val="FFFFFF">
                <a:alpha val="20000"/>
              </a:srgbClr>
            </a:solidFill>
            <a:prstDash val="solid"/>
          </a:ln>
        </p:spPr>
      </p:sp>
      <p:sp>
        <p:nvSpPr>
          <p:cNvPr id="16" name="Text 14"/>
          <p:cNvSpPr/>
          <p:nvPr/>
        </p:nvSpPr>
        <p:spPr>
          <a:xfrm>
            <a:off x="8778404" y="1704975"/>
            <a:ext cx="2381250" cy="571500"/>
          </a:xfrm>
          <a:prstGeom prst="rect">
            <a:avLst/>
          </a:prstGeom>
          <a:noFill/>
          <a:ln/>
        </p:spPr>
        <p:txBody>
          <a:bodyPr wrap="square" lIns="0" tIns="0" rIns="0" bIns="0" rtlCol="0" anchor="ctr"/>
          <a:lstStyle/>
          <a:p>
            <a:pPr algn="ctr">
              <a:lnSpc>
                <a:spcPct val="80000"/>
              </a:lnSpc>
            </a:pPr>
            <a:r>
              <a:rPr lang="en-US" sz="4500" dirty="0">
                <a:solidFill>
                  <a:srgbClr val="D4A017"/>
                </a:solidFill>
                <a:latin typeface="Noto Sans SC" pitchFamily="34" charset="0"/>
                <a:ea typeface="Noto Sans SC" pitchFamily="34" charset="-122"/>
                <a:cs typeface="Noto Sans SC" pitchFamily="34" charset="-120"/>
              </a:rPr>
              <a:t>11.067</a:t>
            </a:r>
            <a:endParaRPr lang="en-US" sz="1600" dirty="0"/>
          </a:p>
        </p:txBody>
      </p:sp>
      <p:sp>
        <p:nvSpPr>
          <p:cNvPr id="17" name="Text 15"/>
          <p:cNvSpPr/>
          <p:nvPr/>
        </p:nvSpPr>
        <p:spPr>
          <a:xfrm>
            <a:off x="9519419" y="2352675"/>
            <a:ext cx="895350" cy="266700"/>
          </a:xfrm>
          <a:prstGeom prst="rect">
            <a:avLst/>
          </a:prstGeom>
          <a:noFill/>
          <a:ln/>
        </p:spPr>
        <p:txBody>
          <a:bodyPr wrap="square" lIns="0" tIns="0" rIns="0" bIns="0" rtlCol="0" anchor="ctr"/>
          <a:lstStyle/>
          <a:p>
            <a:pPr algn="ctr">
              <a:lnSpc>
                <a:spcPct val="120000"/>
              </a:lnSpc>
            </a:pPr>
            <a:r>
              <a:rPr lang="en-US" sz="1500" b="1" dirty="0">
                <a:solidFill>
                  <a:srgbClr val="FFFFFF"/>
                </a:solidFill>
                <a:latin typeface="Noto Sans SC" pitchFamily="34" charset="0"/>
                <a:ea typeface="Noto Sans SC" pitchFamily="34" charset="-122"/>
                <a:cs typeface="Noto Sans SC" pitchFamily="34" charset="-120"/>
              </a:rPr>
              <a:t>Desa/Kel</a:t>
            </a:r>
            <a:endParaRPr lang="en-US" sz="1600" dirty="0"/>
          </a:p>
        </p:txBody>
      </p:sp>
      <p:sp>
        <p:nvSpPr>
          <p:cNvPr id="18" name="Text 16"/>
          <p:cNvSpPr/>
          <p:nvPr/>
        </p:nvSpPr>
        <p:spPr>
          <a:xfrm>
            <a:off x="9334128" y="2657475"/>
            <a:ext cx="1266825" cy="228600"/>
          </a:xfrm>
          <a:prstGeom prst="rect">
            <a:avLst/>
          </a:prstGeom>
          <a:noFill/>
          <a:ln/>
        </p:spPr>
        <p:txBody>
          <a:bodyPr wrap="square" lIns="0" tIns="0" rIns="0" bIns="0" rtlCol="0" anchor="ctr"/>
          <a:lstStyle/>
          <a:p>
            <a:pPr algn="ctr">
              <a:lnSpc>
                <a:spcPct val="130000"/>
              </a:lnSpc>
            </a:pPr>
            <a:r>
              <a:rPr lang="en-US" sz="1200" dirty="0">
                <a:solidFill>
                  <a:srgbClr val="FFFFFF">
                    <a:alpha val="80000"/>
                  </a:srgbClr>
                </a:solidFill>
                <a:latin typeface="MiSans" pitchFamily="34" charset="0"/>
                <a:ea typeface="MiSans" pitchFamily="34" charset="-122"/>
                <a:cs typeface="MiSans" pitchFamily="34" charset="-120"/>
              </a:rPr>
              <a:t>Sasaran Program</a:t>
            </a:r>
            <a:endParaRPr lang="en-US" sz="1600" dirty="0"/>
          </a:p>
        </p:txBody>
      </p:sp>
      <p:sp>
        <p:nvSpPr>
          <p:cNvPr id="19" name="Text 17"/>
          <p:cNvSpPr/>
          <p:nvPr/>
        </p:nvSpPr>
        <p:spPr>
          <a:xfrm>
            <a:off x="9580364" y="2962275"/>
            <a:ext cx="781050" cy="190500"/>
          </a:xfrm>
          <a:prstGeom prst="rect">
            <a:avLst/>
          </a:prstGeom>
          <a:noFill/>
          <a:ln/>
        </p:spPr>
        <p:txBody>
          <a:bodyPr wrap="square" lIns="0" tIns="0" rIns="0" bIns="0" rtlCol="0" anchor="ctr"/>
          <a:lstStyle/>
          <a:p>
            <a:pPr algn="ctr">
              <a:lnSpc>
                <a:spcPct val="120000"/>
              </a:lnSpc>
            </a:pPr>
            <a:r>
              <a:rPr lang="en-US" sz="1050" b="1" dirty="0">
                <a:solidFill>
                  <a:srgbClr val="52B788"/>
                </a:solidFill>
                <a:latin typeface="MiSans" pitchFamily="34" charset="0"/>
                <a:ea typeface="MiSans" pitchFamily="34" charset="-122"/>
                <a:cs typeface="MiSans" pitchFamily="34" charset="-120"/>
              </a:rPr>
              <a:t>Terjangkau</a:t>
            </a:r>
            <a:endParaRPr lang="en-US" sz="1600" dirty="0"/>
          </a:p>
        </p:txBody>
      </p:sp>
      <p:sp>
        <p:nvSpPr>
          <p:cNvPr id="20" name="Shape 18"/>
          <p:cNvSpPr/>
          <p:nvPr/>
        </p:nvSpPr>
        <p:spPr>
          <a:xfrm>
            <a:off x="385763" y="3795713"/>
            <a:ext cx="3676650" cy="2333625"/>
          </a:xfrm>
          <a:custGeom>
            <a:avLst/>
            <a:gdLst/>
            <a:ahLst/>
            <a:cxnLst/>
            <a:rect l="l" t="t" r="r" b="b"/>
            <a:pathLst>
              <a:path w="3676650" h="2333625">
                <a:moveTo>
                  <a:pt x="114301" y="0"/>
                </a:moveTo>
                <a:lnTo>
                  <a:pt x="3562349" y="0"/>
                </a:lnTo>
                <a:cubicBezTo>
                  <a:pt x="3625476" y="0"/>
                  <a:pt x="3676650" y="51174"/>
                  <a:pt x="3676650" y="114301"/>
                </a:cubicBezTo>
                <a:lnTo>
                  <a:pt x="3676650" y="2219324"/>
                </a:lnTo>
                <a:cubicBezTo>
                  <a:pt x="3676650" y="2282451"/>
                  <a:pt x="3625476" y="2333625"/>
                  <a:pt x="3562349" y="2333625"/>
                </a:cubicBezTo>
                <a:lnTo>
                  <a:pt x="114301" y="2333625"/>
                </a:lnTo>
                <a:cubicBezTo>
                  <a:pt x="51174" y="2333625"/>
                  <a:pt x="0" y="2282451"/>
                  <a:pt x="0" y="2219324"/>
                </a:cubicBezTo>
                <a:lnTo>
                  <a:pt x="0" y="114301"/>
                </a:lnTo>
                <a:cubicBezTo>
                  <a:pt x="0" y="51217"/>
                  <a:pt x="51217" y="0"/>
                  <a:pt x="114301" y="0"/>
                </a:cubicBezTo>
                <a:close/>
              </a:path>
            </a:pathLst>
          </a:custGeom>
          <a:solidFill>
            <a:srgbClr val="FFFFFF">
              <a:alpha val="10196"/>
            </a:srgbClr>
          </a:solidFill>
          <a:ln w="12700">
            <a:solidFill>
              <a:srgbClr val="FFFFFF">
                <a:alpha val="20000"/>
              </a:srgbClr>
            </a:solidFill>
            <a:prstDash val="solid"/>
          </a:ln>
        </p:spPr>
      </p:sp>
      <p:sp>
        <p:nvSpPr>
          <p:cNvPr id="21" name="Text 19"/>
          <p:cNvSpPr/>
          <p:nvPr/>
        </p:nvSpPr>
        <p:spPr>
          <a:xfrm>
            <a:off x="1033388" y="4238625"/>
            <a:ext cx="2381250" cy="571500"/>
          </a:xfrm>
          <a:prstGeom prst="rect">
            <a:avLst/>
          </a:prstGeom>
          <a:noFill/>
          <a:ln/>
        </p:spPr>
        <p:txBody>
          <a:bodyPr wrap="square" lIns="0" tIns="0" rIns="0" bIns="0" rtlCol="0" anchor="ctr"/>
          <a:lstStyle/>
          <a:p>
            <a:pPr algn="ctr">
              <a:lnSpc>
                <a:spcPct val="80000"/>
              </a:lnSpc>
            </a:pPr>
            <a:r>
              <a:rPr lang="en-US" sz="4500" dirty="0">
                <a:solidFill>
                  <a:srgbClr val="D4A017"/>
                </a:solidFill>
                <a:latin typeface="Noto Sans SC" pitchFamily="34" charset="0"/>
                <a:ea typeface="Noto Sans SC" pitchFamily="34" charset="-122"/>
                <a:cs typeface="Noto Sans SC" pitchFamily="34" charset="-120"/>
              </a:rPr>
              <a:t>1.664+</a:t>
            </a:r>
            <a:endParaRPr lang="en-US" sz="1600" dirty="0"/>
          </a:p>
        </p:txBody>
      </p:sp>
      <p:sp>
        <p:nvSpPr>
          <p:cNvPr id="22" name="Text 20"/>
          <p:cNvSpPr/>
          <p:nvPr/>
        </p:nvSpPr>
        <p:spPr>
          <a:xfrm>
            <a:off x="1666577" y="4886325"/>
            <a:ext cx="1114425" cy="266700"/>
          </a:xfrm>
          <a:prstGeom prst="rect">
            <a:avLst/>
          </a:prstGeom>
          <a:noFill/>
          <a:ln/>
        </p:spPr>
        <p:txBody>
          <a:bodyPr wrap="square" lIns="0" tIns="0" rIns="0" bIns="0" rtlCol="0" anchor="ctr"/>
          <a:lstStyle/>
          <a:p>
            <a:pPr algn="ctr">
              <a:lnSpc>
                <a:spcPct val="120000"/>
              </a:lnSpc>
            </a:pPr>
            <a:r>
              <a:rPr lang="en-US" sz="1500" b="1" dirty="0">
                <a:solidFill>
                  <a:srgbClr val="FFFFFF"/>
                </a:solidFill>
                <a:latin typeface="Noto Sans SC" pitchFamily="34" charset="0"/>
                <a:ea typeface="Noto Sans SC" pitchFamily="34" charset="-122"/>
                <a:cs typeface="Noto Sans SC" pitchFamily="34" charset="-120"/>
              </a:rPr>
              <a:t>Kecamatan</a:t>
            </a:r>
            <a:endParaRPr lang="en-US" sz="1600" dirty="0"/>
          </a:p>
        </p:txBody>
      </p:sp>
      <p:sp>
        <p:nvSpPr>
          <p:cNvPr id="23" name="Text 21"/>
          <p:cNvSpPr/>
          <p:nvPr/>
        </p:nvSpPr>
        <p:spPr>
          <a:xfrm>
            <a:off x="1769418" y="5191125"/>
            <a:ext cx="904875" cy="228600"/>
          </a:xfrm>
          <a:prstGeom prst="rect">
            <a:avLst/>
          </a:prstGeom>
          <a:noFill/>
          <a:ln/>
        </p:spPr>
        <p:txBody>
          <a:bodyPr wrap="square" lIns="0" tIns="0" rIns="0" bIns="0" rtlCol="0" anchor="ctr"/>
          <a:lstStyle/>
          <a:p>
            <a:pPr algn="ctr">
              <a:lnSpc>
                <a:spcPct val="130000"/>
              </a:lnSpc>
            </a:pPr>
            <a:r>
              <a:rPr lang="en-US" sz="1200" dirty="0">
                <a:solidFill>
                  <a:srgbClr val="FFFFFF">
                    <a:alpha val="80000"/>
                  </a:srgbClr>
                </a:solidFill>
                <a:latin typeface="MiSans" pitchFamily="34" charset="0"/>
                <a:ea typeface="MiSans" pitchFamily="34" charset="-122"/>
                <a:cs typeface="MiSans" pitchFamily="34" charset="-120"/>
              </a:rPr>
              <a:t>PISEW Aktif</a:t>
            </a:r>
            <a:endParaRPr lang="en-US" sz="1600" dirty="0"/>
          </a:p>
        </p:txBody>
      </p:sp>
      <p:sp>
        <p:nvSpPr>
          <p:cNvPr id="24" name="Text 22"/>
          <p:cNvSpPr/>
          <p:nvPr/>
        </p:nvSpPr>
        <p:spPr>
          <a:xfrm>
            <a:off x="1833339" y="5495925"/>
            <a:ext cx="781050" cy="190500"/>
          </a:xfrm>
          <a:prstGeom prst="rect">
            <a:avLst/>
          </a:prstGeom>
          <a:noFill/>
          <a:ln/>
        </p:spPr>
        <p:txBody>
          <a:bodyPr wrap="square" lIns="0" tIns="0" rIns="0" bIns="0" rtlCol="0" anchor="ctr"/>
          <a:lstStyle/>
          <a:p>
            <a:pPr algn="ctr">
              <a:lnSpc>
                <a:spcPct val="120000"/>
              </a:lnSpc>
            </a:pPr>
            <a:r>
              <a:rPr lang="en-US" sz="1050" b="1" dirty="0">
                <a:solidFill>
                  <a:srgbClr val="52B788"/>
                </a:solidFill>
                <a:latin typeface="MiSans" pitchFamily="34" charset="0"/>
                <a:ea typeface="MiSans" pitchFamily="34" charset="-122"/>
                <a:cs typeface="MiSans" pitchFamily="34" charset="-120"/>
              </a:rPr>
              <a:t>34 Provinsi</a:t>
            </a:r>
            <a:endParaRPr lang="en-US" sz="1600" dirty="0"/>
          </a:p>
        </p:txBody>
      </p:sp>
      <p:sp>
        <p:nvSpPr>
          <p:cNvPr id="25" name="Shape 23"/>
          <p:cNvSpPr/>
          <p:nvPr/>
        </p:nvSpPr>
        <p:spPr>
          <a:xfrm>
            <a:off x="4259238" y="3795713"/>
            <a:ext cx="3676650" cy="2333625"/>
          </a:xfrm>
          <a:custGeom>
            <a:avLst/>
            <a:gdLst/>
            <a:ahLst/>
            <a:cxnLst/>
            <a:rect l="l" t="t" r="r" b="b"/>
            <a:pathLst>
              <a:path w="3676650" h="2333625">
                <a:moveTo>
                  <a:pt x="114301" y="0"/>
                </a:moveTo>
                <a:lnTo>
                  <a:pt x="3562349" y="0"/>
                </a:lnTo>
                <a:cubicBezTo>
                  <a:pt x="3625476" y="0"/>
                  <a:pt x="3676650" y="51174"/>
                  <a:pt x="3676650" y="114301"/>
                </a:cubicBezTo>
                <a:lnTo>
                  <a:pt x="3676650" y="2219324"/>
                </a:lnTo>
                <a:cubicBezTo>
                  <a:pt x="3676650" y="2282451"/>
                  <a:pt x="3625476" y="2333625"/>
                  <a:pt x="3562349" y="2333625"/>
                </a:cubicBezTo>
                <a:lnTo>
                  <a:pt x="114301" y="2333625"/>
                </a:lnTo>
                <a:cubicBezTo>
                  <a:pt x="51174" y="2333625"/>
                  <a:pt x="0" y="2282451"/>
                  <a:pt x="0" y="2219324"/>
                </a:cubicBezTo>
                <a:lnTo>
                  <a:pt x="0" y="114301"/>
                </a:lnTo>
                <a:cubicBezTo>
                  <a:pt x="0" y="51217"/>
                  <a:pt x="51217" y="0"/>
                  <a:pt x="114301" y="0"/>
                </a:cubicBezTo>
                <a:close/>
              </a:path>
            </a:pathLst>
          </a:custGeom>
          <a:solidFill>
            <a:srgbClr val="FFFFFF">
              <a:alpha val="10196"/>
            </a:srgbClr>
          </a:solidFill>
          <a:ln w="12700">
            <a:solidFill>
              <a:srgbClr val="FFFFFF">
                <a:alpha val="20000"/>
              </a:srgbClr>
            </a:solidFill>
            <a:prstDash val="solid"/>
          </a:ln>
        </p:spPr>
      </p:sp>
      <p:sp>
        <p:nvSpPr>
          <p:cNvPr id="26" name="Text 24"/>
          <p:cNvSpPr/>
          <p:nvPr/>
        </p:nvSpPr>
        <p:spPr>
          <a:xfrm>
            <a:off x="5095503" y="4238625"/>
            <a:ext cx="2000250" cy="571500"/>
          </a:xfrm>
          <a:prstGeom prst="rect">
            <a:avLst/>
          </a:prstGeom>
          <a:noFill/>
          <a:ln/>
        </p:spPr>
        <p:txBody>
          <a:bodyPr wrap="square" lIns="0" tIns="0" rIns="0" bIns="0" rtlCol="0" anchor="ctr"/>
          <a:lstStyle/>
          <a:p>
            <a:pPr algn="ctr">
              <a:lnSpc>
                <a:spcPct val="80000"/>
              </a:lnSpc>
            </a:pPr>
            <a:r>
              <a:rPr lang="en-US" sz="4500" dirty="0">
                <a:solidFill>
                  <a:srgbClr val="D4A017"/>
                </a:solidFill>
                <a:latin typeface="Noto Sans SC" pitchFamily="34" charset="0"/>
                <a:ea typeface="Noto Sans SC" pitchFamily="34" charset="-122"/>
                <a:cs typeface="Noto Sans SC" pitchFamily="34" charset="-120"/>
              </a:rPr>
              <a:t>5.548</a:t>
            </a:r>
            <a:endParaRPr lang="en-US" sz="1600" dirty="0"/>
          </a:p>
        </p:txBody>
      </p:sp>
      <p:sp>
        <p:nvSpPr>
          <p:cNvPr id="27" name="Text 25"/>
          <p:cNvSpPr/>
          <p:nvPr/>
        </p:nvSpPr>
        <p:spPr>
          <a:xfrm>
            <a:off x="5926559" y="4886325"/>
            <a:ext cx="342900" cy="266700"/>
          </a:xfrm>
          <a:prstGeom prst="rect">
            <a:avLst/>
          </a:prstGeom>
          <a:noFill/>
          <a:ln/>
        </p:spPr>
        <p:txBody>
          <a:bodyPr wrap="square" lIns="0" tIns="0" rIns="0" bIns="0" rtlCol="0" anchor="ctr"/>
          <a:lstStyle/>
          <a:p>
            <a:pPr algn="ctr">
              <a:lnSpc>
                <a:spcPct val="120000"/>
              </a:lnSpc>
            </a:pPr>
            <a:r>
              <a:rPr lang="en-US" sz="1500" b="1" dirty="0">
                <a:solidFill>
                  <a:srgbClr val="FFFFFF"/>
                </a:solidFill>
                <a:latin typeface="Noto Sans SC" pitchFamily="34" charset="0"/>
                <a:ea typeface="Noto Sans SC" pitchFamily="34" charset="-122"/>
                <a:cs typeface="Noto Sans SC" pitchFamily="34" charset="-120"/>
              </a:rPr>
              <a:t>Ha</a:t>
            </a:r>
            <a:endParaRPr lang="en-US" sz="1600" dirty="0"/>
          </a:p>
        </p:txBody>
      </p:sp>
      <p:sp>
        <p:nvSpPr>
          <p:cNvPr id="28" name="Text 26"/>
          <p:cNvSpPr/>
          <p:nvPr/>
        </p:nvSpPr>
        <p:spPr>
          <a:xfrm>
            <a:off x="5469062" y="5191125"/>
            <a:ext cx="1257300" cy="228600"/>
          </a:xfrm>
          <a:prstGeom prst="rect">
            <a:avLst/>
          </a:prstGeom>
          <a:noFill/>
          <a:ln/>
        </p:spPr>
        <p:txBody>
          <a:bodyPr wrap="square" lIns="0" tIns="0" rIns="0" bIns="0" rtlCol="0" anchor="ctr"/>
          <a:lstStyle/>
          <a:p>
            <a:pPr algn="ctr">
              <a:lnSpc>
                <a:spcPct val="130000"/>
              </a:lnSpc>
            </a:pPr>
            <a:r>
              <a:rPr lang="en-US" sz="1200" dirty="0">
                <a:solidFill>
                  <a:srgbClr val="FFFFFF">
                    <a:alpha val="80000"/>
                  </a:srgbClr>
                </a:solidFill>
                <a:latin typeface="MiSans" pitchFamily="34" charset="0"/>
                <a:ea typeface="MiSans" pitchFamily="34" charset="-122"/>
                <a:cs typeface="MiSans" pitchFamily="34" charset="-120"/>
              </a:rPr>
              <a:t>Kawasan Khusus</a:t>
            </a:r>
            <a:endParaRPr lang="en-US" sz="1600" dirty="0"/>
          </a:p>
        </p:txBody>
      </p:sp>
      <p:sp>
        <p:nvSpPr>
          <p:cNvPr id="29" name="Text 27"/>
          <p:cNvSpPr/>
          <p:nvPr/>
        </p:nvSpPr>
        <p:spPr>
          <a:xfrm>
            <a:off x="5339953" y="5495925"/>
            <a:ext cx="1514475" cy="190500"/>
          </a:xfrm>
          <a:prstGeom prst="rect">
            <a:avLst/>
          </a:prstGeom>
          <a:noFill/>
          <a:ln/>
        </p:spPr>
        <p:txBody>
          <a:bodyPr wrap="square" lIns="0" tIns="0" rIns="0" bIns="0" rtlCol="0" anchor="ctr"/>
          <a:lstStyle/>
          <a:p>
            <a:pPr algn="ctr">
              <a:lnSpc>
                <a:spcPct val="120000"/>
              </a:lnSpc>
            </a:pPr>
            <a:r>
              <a:rPr lang="en-US" sz="1050" b="1" dirty="0">
                <a:solidFill>
                  <a:srgbClr val="52B788"/>
                </a:solidFill>
                <a:latin typeface="MiSans" pitchFamily="34" charset="0"/>
                <a:ea typeface="MiSans" pitchFamily="34" charset="-122"/>
                <a:cs typeface="MiSans" pitchFamily="34" charset="-120"/>
              </a:rPr>
              <a:t>Perbatasan &amp; Bencana</a:t>
            </a:r>
            <a:endParaRPr lang="en-US" sz="1600" dirty="0"/>
          </a:p>
        </p:txBody>
      </p:sp>
      <p:sp>
        <p:nvSpPr>
          <p:cNvPr id="30" name="Shape 28"/>
          <p:cNvSpPr/>
          <p:nvPr/>
        </p:nvSpPr>
        <p:spPr>
          <a:xfrm>
            <a:off x="8132713" y="3795713"/>
            <a:ext cx="3676650" cy="2333625"/>
          </a:xfrm>
          <a:custGeom>
            <a:avLst/>
            <a:gdLst/>
            <a:ahLst/>
            <a:cxnLst/>
            <a:rect l="l" t="t" r="r" b="b"/>
            <a:pathLst>
              <a:path w="3676650" h="2333625">
                <a:moveTo>
                  <a:pt x="114301" y="0"/>
                </a:moveTo>
                <a:lnTo>
                  <a:pt x="3562349" y="0"/>
                </a:lnTo>
                <a:cubicBezTo>
                  <a:pt x="3625476" y="0"/>
                  <a:pt x="3676650" y="51174"/>
                  <a:pt x="3676650" y="114301"/>
                </a:cubicBezTo>
                <a:lnTo>
                  <a:pt x="3676650" y="2219324"/>
                </a:lnTo>
                <a:cubicBezTo>
                  <a:pt x="3676650" y="2282451"/>
                  <a:pt x="3625476" y="2333625"/>
                  <a:pt x="3562349" y="2333625"/>
                </a:cubicBezTo>
                <a:lnTo>
                  <a:pt x="114301" y="2333625"/>
                </a:lnTo>
                <a:cubicBezTo>
                  <a:pt x="51174" y="2333625"/>
                  <a:pt x="0" y="2282451"/>
                  <a:pt x="0" y="2219324"/>
                </a:cubicBezTo>
                <a:lnTo>
                  <a:pt x="0" y="114301"/>
                </a:lnTo>
                <a:cubicBezTo>
                  <a:pt x="0" y="51217"/>
                  <a:pt x="51217" y="0"/>
                  <a:pt x="114301" y="0"/>
                </a:cubicBezTo>
                <a:close/>
              </a:path>
            </a:pathLst>
          </a:custGeom>
          <a:solidFill>
            <a:srgbClr val="FFFFFF">
              <a:alpha val="10196"/>
            </a:srgbClr>
          </a:solidFill>
          <a:ln w="12700">
            <a:solidFill>
              <a:srgbClr val="FFFFFF">
                <a:alpha val="20000"/>
              </a:srgbClr>
            </a:solidFill>
            <a:prstDash val="solid"/>
          </a:ln>
        </p:spPr>
      </p:sp>
      <p:sp>
        <p:nvSpPr>
          <p:cNvPr id="31" name="Text 29"/>
          <p:cNvSpPr/>
          <p:nvPr/>
        </p:nvSpPr>
        <p:spPr>
          <a:xfrm>
            <a:off x="9635951" y="4238625"/>
            <a:ext cx="666750" cy="571500"/>
          </a:xfrm>
          <a:prstGeom prst="rect">
            <a:avLst/>
          </a:prstGeom>
          <a:noFill/>
          <a:ln/>
        </p:spPr>
        <p:txBody>
          <a:bodyPr wrap="square" lIns="0" tIns="0" rIns="0" bIns="0" rtlCol="0" anchor="ctr"/>
          <a:lstStyle/>
          <a:p>
            <a:pPr algn="ctr">
              <a:lnSpc>
                <a:spcPct val="80000"/>
              </a:lnSpc>
            </a:pPr>
            <a:r>
              <a:rPr lang="en-US" sz="4500" dirty="0">
                <a:solidFill>
                  <a:srgbClr val="D4A017"/>
                </a:solidFill>
                <a:latin typeface="Noto Sans SC" pitchFamily="34" charset="0"/>
                <a:ea typeface="Noto Sans SC" pitchFamily="34" charset="-122"/>
                <a:cs typeface="Noto Sans SC" pitchFamily="34" charset="-120"/>
              </a:rPr>
              <a:t>6</a:t>
            </a:r>
            <a:endParaRPr lang="en-US" sz="1600" dirty="0"/>
          </a:p>
        </p:txBody>
      </p:sp>
      <p:sp>
        <p:nvSpPr>
          <p:cNvPr id="32" name="Text 30"/>
          <p:cNvSpPr/>
          <p:nvPr/>
        </p:nvSpPr>
        <p:spPr>
          <a:xfrm>
            <a:off x="9556477" y="4886325"/>
            <a:ext cx="828675" cy="266700"/>
          </a:xfrm>
          <a:prstGeom prst="rect">
            <a:avLst/>
          </a:prstGeom>
          <a:noFill/>
          <a:ln/>
        </p:spPr>
        <p:txBody>
          <a:bodyPr wrap="square" lIns="0" tIns="0" rIns="0" bIns="0" rtlCol="0" anchor="ctr"/>
          <a:lstStyle/>
          <a:p>
            <a:pPr algn="ctr">
              <a:lnSpc>
                <a:spcPct val="120000"/>
              </a:lnSpc>
            </a:pPr>
            <a:r>
              <a:rPr lang="en-US" sz="1500" b="1" dirty="0">
                <a:solidFill>
                  <a:srgbClr val="FFFFFF"/>
                </a:solidFill>
                <a:latin typeface="Noto Sans SC" pitchFamily="34" charset="0"/>
                <a:ea typeface="Noto Sans SC" pitchFamily="34" charset="-122"/>
                <a:cs typeface="Noto Sans SC" pitchFamily="34" charset="-120"/>
              </a:rPr>
              <a:t>Aplikasi</a:t>
            </a:r>
            <a:endParaRPr lang="en-US" sz="1600" dirty="0"/>
          </a:p>
        </p:txBody>
      </p:sp>
      <p:sp>
        <p:nvSpPr>
          <p:cNvPr id="33" name="Text 31"/>
          <p:cNvSpPr/>
          <p:nvPr/>
        </p:nvSpPr>
        <p:spPr>
          <a:xfrm>
            <a:off x="9558635" y="5191125"/>
            <a:ext cx="819150" cy="228600"/>
          </a:xfrm>
          <a:prstGeom prst="rect">
            <a:avLst/>
          </a:prstGeom>
          <a:noFill/>
          <a:ln/>
        </p:spPr>
        <p:txBody>
          <a:bodyPr wrap="square" lIns="0" tIns="0" rIns="0" bIns="0" rtlCol="0" anchor="ctr"/>
          <a:lstStyle/>
          <a:p>
            <a:pPr algn="ctr">
              <a:lnSpc>
                <a:spcPct val="130000"/>
              </a:lnSpc>
            </a:pPr>
            <a:r>
              <a:rPr lang="en-US" sz="1200" dirty="0">
                <a:solidFill>
                  <a:srgbClr val="FFFFFF">
                    <a:alpha val="80000"/>
                  </a:srgbClr>
                </a:solidFill>
                <a:latin typeface="MiSans" pitchFamily="34" charset="0"/>
                <a:ea typeface="MiSans" pitchFamily="34" charset="-122"/>
                <a:cs typeface="MiSans" pitchFamily="34" charset="-120"/>
              </a:rPr>
              <a:t>Digital Live</a:t>
            </a:r>
            <a:endParaRPr lang="en-US" sz="1600" dirty="0"/>
          </a:p>
        </p:txBody>
      </p:sp>
      <p:sp>
        <p:nvSpPr>
          <p:cNvPr id="34" name="Text 32"/>
          <p:cNvSpPr/>
          <p:nvPr/>
        </p:nvSpPr>
        <p:spPr>
          <a:xfrm>
            <a:off x="9502527" y="5495925"/>
            <a:ext cx="933450" cy="190500"/>
          </a:xfrm>
          <a:prstGeom prst="rect">
            <a:avLst/>
          </a:prstGeom>
          <a:noFill/>
          <a:ln/>
        </p:spPr>
        <p:txBody>
          <a:bodyPr wrap="square" lIns="0" tIns="0" rIns="0" bIns="0" rtlCol="0" anchor="ctr"/>
          <a:lstStyle/>
          <a:p>
            <a:pPr algn="ctr">
              <a:lnSpc>
                <a:spcPct val="120000"/>
              </a:lnSpc>
            </a:pPr>
            <a:r>
              <a:rPr lang="en-US" sz="1050" b="1" dirty="0">
                <a:solidFill>
                  <a:srgbClr val="52B788"/>
                </a:solidFill>
                <a:latin typeface="MiSans" pitchFamily="34" charset="0"/>
                <a:ea typeface="MiSans" pitchFamily="34" charset="-122"/>
                <a:cs typeface="MiSans" pitchFamily="34" charset="-120"/>
              </a:rPr>
              <a:t>99.7% Uptime</a:t>
            </a:r>
            <a:endParaRPr lang="en-US" sz="1600" dirty="0"/>
          </a:p>
        </p:txBody>
      </p:sp>
      <p:sp>
        <p:nvSpPr>
          <p:cNvPr id="35" name="Text 33"/>
          <p:cNvSpPr/>
          <p:nvPr/>
        </p:nvSpPr>
        <p:spPr>
          <a:xfrm>
            <a:off x="381000" y="6286500"/>
            <a:ext cx="3990975" cy="190500"/>
          </a:xfrm>
          <a:prstGeom prst="rect">
            <a:avLst/>
          </a:prstGeom>
          <a:noFill/>
          <a:ln/>
        </p:spPr>
        <p:txBody>
          <a:bodyPr wrap="square" lIns="0" tIns="0" rIns="0" bIns="0" rtlCol="0" anchor="ctr"/>
          <a:lstStyle/>
          <a:p>
            <a:pPr>
              <a:lnSpc>
                <a:spcPct val="120000"/>
              </a:lnSpc>
            </a:pPr>
            <a:r>
              <a:rPr lang="en-US" sz="1050" dirty="0">
                <a:solidFill>
                  <a:srgbClr val="FFFFFF">
                    <a:alpha val="60000"/>
                  </a:srgbClr>
                </a:solidFill>
                <a:latin typeface="MiSans" pitchFamily="34" charset="0"/>
                <a:ea typeface="MiSans" pitchFamily="34" charset="-122"/>
                <a:cs typeface="MiSans" pitchFamily="34" charset="-120"/>
              </a:rPr>
              <a:t>* Data berdasarkan capaian kumulatif program Direktorat Bangkim</a:t>
            </a:r>
            <a:endParaRPr lang="en-US" sz="1600" dirty="0"/>
          </a:p>
        </p:txBody>
      </p:sp>
      <p:sp>
        <p:nvSpPr>
          <p:cNvPr id="36" name="Text 34"/>
          <p:cNvSpPr/>
          <p:nvPr/>
        </p:nvSpPr>
        <p:spPr>
          <a:xfrm>
            <a:off x="10736163" y="6286500"/>
            <a:ext cx="1143000" cy="190500"/>
          </a:xfrm>
          <a:prstGeom prst="rect">
            <a:avLst/>
          </a:prstGeom>
          <a:noFill/>
          <a:ln/>
        </p:spPr>
        <p:txBody>
          <a:bodyPr wrap="square" lIns="0" tIns="0" rIns="0" bIns="0" rtlCol="0" anchor="ctr"/>
          <a:lstStyle/>
          <a:p>
            <a:pPr>
              <a:lnSpc>
                <a:spcPct val="120000"/>
              </a:lnSpc>
            </a:pPr>
            <a:r>
              <a:rPr lang="en-US" sz="1050" dirty="0">
                <a:solidFill>
                  <a:srgbClr val="FFFFFF">
                    <a:alpha val="60000"/>
                  </a:srgbClr>
                </a:solidFill>
                <a:latin typeface="MiSans" pitchFamily="34" charset="0"/>
                <a:ea typeface="MiSans" pitchFamily="34" charset="-122"/>
                <a:cs typeface="MiSans" pitchFamily="34" charset="-120"/>
              </a:rPr>
              <a:t>Per Februari 2025</a:t>
            </a:r>
            <a:endParaRPr lang="en-US" sz="1600" dirty="0"/>
          </a:p>
        </p:txBody>
      </p:sp>
    </p:spTree>
  </p:cSld>
  <p:clrMapOvr>
    <a:masterClrMapping/>
  </p:clrMapOvr>
  <p:transition>
    <p:fade/>
    <p:spd val="med"/>
  </p:transition>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7F5F0"/>
        </a:solidFill>
      </p:bgPr>
    </p:bg>
    <p:spTree>
      <p:nvGrpSpPr>
        <p:cNvPr id="1" name=""/>
        <p:cNvGrpSpPr/>
        <p:nvPr/>
      </p:nvGrpSpPr>
      <p:grpSpPr>
        <a:xfrm>
          <a:off x="0" y="0"/>
          <a:ext cx="0" cy="0"/>
          <a:chOff x="0" y="0"/>
          <a:chExt cx="0" cy="0"/>
        </a:xfrm>
      </p:grpSpPr>
      <p:sp>
        <p:nvSpPr>
          <p:cNvPr id="2" name="Shape 0"/>
          <p:cNvSpPr/>
          <p:nvPr/>
        </p:nvSpPr>
        <p:spPr>
          <a:xfrm>
            <a:off x="381000" y="400050"/>
            <a:ext cx="38100" cy="304800"/>
          </a:xfrm>
          <a:custGeom>
            <a:avLst/>
            <a:gdLst/>
            <a:ahLst/>
            <a:cxnLst/>
            <a:rect l="l" t="t" r="r" b="b"/>
            <a:pathLst>
              <a:path w="38100" h="304800">
                <a:moveTo>
                  <a:pt x="0" y="0"/>
                </a:moveTo>
                <a:lnTo>
                  <a:pt x="38100" y="0"/>
                </a:lnTo>
                <a:lnTo>
                  <a:pt x="38100" y="304800"/>
                </a:lnTo>
                <a:lnTo>
                  <a:pt x="0" y="304800"/>
                </a:lnTo>
                <a:lnTo>
                  <a:pt x="0" y="0"/>
                </a:lnTo>
                <a:close/>
              </a:path>
            </a:pathLst>
          </a:custGeom>
          <a:solidFill>
            <a:srgbClr val="D4A017"/>
          </a:solidFill>
          <a:ln/>
        </p:spPr>
      </p:sp>
      <p:sp>
        <p:nvSpPr>
          <p:cNvPr id="3" name="Text 1"/>
          <p:cNvSpPr/>
          <p:nvPr/>
        </p:nvSpPr>
        <p:spPr>
          <a:xfrm>
            <a:off x="533400" y="381000"/>
            <a:ext cx="2333625" cy="342900"/>
          </a:xfrm>
          <a:prstGeom prst="rect">
            <a:avLst/>
          </a:prstGeom>
          <a:noFill/>
          <a:ln/>
        </p:spPr>
        <p:txBody>
          <a:bodyPr wrap="square" lIns="0" tIns="0" rIns="0" bIns="0" rtlCol="0" anchor="ctr"/>
          <a:lstStyle/>
          <a:p>
            <a:pPr>
              <a:lnSpc>
                <a:spcPct val="100000"/>
              </a:lnSpc>
            </a:pPr>
            <a:r>
              <a:rPr lang="en-US" sz="2250" b="1" dirty="0">
                <a:solidFill>
                  <a:srgbClr val="1A3C34"/>
                </a:solidFill>
                <a:latin typeface="Noto Sans SC" pitchFamily="34" charset="0"/>
                <a:ea typeface="Noto Sans SC" pitchFamily="34" charset="-122"/>
                <a:cs typeface="Noto Sans SC" pitchFamily="34" charset="-120"/>
              </a:rPr>
              <a:t>Profil Direktorat</a:t>
            </a:r>
            <a:endParaRPr lang="en-US" sz="1600" dirty="0"/>
          </a:p>
        </p:txBody>
      </p:sp>
      <p:sp>
        <p:nvSpPr>
          <p:cNvPr id="4" name="Text 2"/>
          <p:cNvSpPr/>
          <p:nvPr/>
        </p:nvSpPr>
        <p:spPr>
          <a:xfrm>
            <a:off x="533400" y="800100"/>
            <a:ext cx="11353800" cy="228600"/>
          </a:xfrm>
          <a:prstGeom prst="rect">
            <a:avLst/>
          </a:prstGeom>
          <a:noFill/>
          <a:ln/>
        </p:spPr>
        <p:txBody>
          <a:bodyPr wrap="square" lIns="0" tIns="0" rIns="0" bIns="0" rtlCol="0" anchor="ctr"/>
          <a:lstStyle/>
          <a:p>
            <a:pPr>
              <a:lnSpc>
                <a:spcPct val="130000"/>
              </a:lnSpc>
            </a:pPr>
            <a:r>
              <a:rPr lang="en-US" sz="1200" dirty="0">
                <a:solidFill>
                  <a:srgbClr val="6B7280"/>
                </a:solidFill>
                <a:latin typeface="MiSans" pitchFamily="34" charset="0"/>
                <a:ea typeface="MiSans" pitchFamily="34" charset="-122"/>
                <a:cs typeface="MiSans" pitchFamily="34" charset="-120"/>
              </a:rPr>
              <a:t>Direktorat Pengembangan Kawasan Permukiman</a:t>
            </a:r>
            <a:endParaRPr lang="en-US" sz="1600" dirty="0"/>
          </a:p>
        </p:txBody>
      </p:sp>
      <p:sp>
        <p:nvSpPr>
          <p:cNvPr id="5" name="Shape 3"/>
          <p:cNvSpPr/>
          <p:nvPr/>
        </p:nvSpPr>
        <p:spPr>
          <a:xfrm>
            <a:off x="400050" y="1219200"/>
            <a:ext cx="6610350" cy="1714500"/>
          </a:xfrm>
          <a:custGeom>
            <a:avLst/>
            <a:gdLst/>
            <a:ahLst/>
            <a:cxnLst/>
            <a:rect l="l" t="t" r="r" b="b"/>
            <a:pathLst>
              <a:path w="6610350" h="1714500">
                <a:moveTo>
                  <a:pt x="38100" y="0"/>
                </a:moveTo>
                <a:lnTo>
                  <a:pt x="6496044" y="0"/>
                </a:lnTo>
                <a:cubicBezTo>
                  <a:pt x="6559174" y="0"/>
                  <a:pt x="6610350" y="51176"/>
                  <a:pt x="6610350" y="114306"/>
                </a:cubicBezTo>
                <a:lnTo>
                  <a:pt x="6610350" y="1600194"/>
                </a:lnTo>
                <a:cubicBezTo>
                  <a:pt x="6610350" y="1663324"/>
                  <a:pt x="6559174" y="1714500"/>
                  <a:pt x="6496044" y="1714500"/>
                </a:cubicBezTo>
                <a:lnTo>
                  <a:pt x="38100" y="1714500"/>
                </a:lnTo>
                <a:cubicBezTo>
                  <a:pt x="17072" y="1714500"/>
                  <a:pt x="0" y="1697428"/>
                  <a:pt x="0" y="1676400"/>
                </a:cubicBezTo>
                <a:lnTo>
                  <a:pt x="0" y="38100"/>
                </a:lnTo>
                <a:cubicBezTo>
                  <a:pt x="0" y="17072"/>
                  <a:pt x="17072" y="0"/>
                  <a:pt x="38100" y="0"/>
                </a:cubicBezTo>
                <a:close/>
              </a:path>
            </a:pathLst>
          </a:custGeom>
          <a:solidFill>
            <a:srgbClr val="FFFFFF"/>
          </a:solidFill>
          <a:ln/>
          <a:effectLst>
            <a:outerShdw sx="100000" sy="100000" kx="0" ky="0" algn="bl" rotWithShape="0" blurRad="57150" dist="38100" dir="5400000">
              <a:srgbClr val="000000">
                <a:alpha val="10196"/>
              </a:srgbClr>
            </a:outerShdw>
          </a:effectLst>
        </p:spPr>
      </p:sp>
      <p:sp>
        <p:nvSpPr>
          <p:cNvPr id="6" name="Shape 4"/>
          <p:cNvSpPr/>
          <p:nvPr/>
        </p:nvSpPr>
        <p:spPr>
          <a:xfrm>
            <a:off x="400050" y="1219200"/>
            <a:ext cx="38100" cy="1714500"/>
          </a:xfrm>
          <a:custGeom>
            <a:avLst/>
            <a:gdLst/>
            <a:ahLst/>
            <a:cxnLst/>
            <a:rect l="l" t="t" r="r" b="b"/>
            <a:pathLst>
              <a:path w="38100" h="1714500">
                <a:moveTo>
                  <a:pt x="38100" y="0"/>
                </a:moveTo>
                <a:lnTo>
                  <a:pt x="38100" y="0"/>
                </a:lnTo>
                <a:lnTo>
                  <a:pt x="38100" y="1714500"/>
                </a:lnTo>
                <a:lnTo>
                  <a:pt x="38100" y="1714500"/>
                </a:lnTo>
                <a:cubicBezTo>
                  <a:pt x="17072" y="1714500"/>
                  <a:pt x="0" y="1697428"/>
                  <a:pt x="0" y="1676400"/>
                </a:cubicBezTo>
                <a:lnTo>
                  <a:pt x="0" y="38100"/>
                </a:lnTo>
                <a:cubicBezTo>
                  <a:pt x="0" y="17072"/>
                  <a:pt x="17072" y="0"/>
                  <a:pt x="38100" y="0"/>
                </a:cubicBezTo>
                <a:close/>
              </a:path>
            </a:pathLst>
          </a:custGeom>
          <a:solidFill>
            <a:srgbClr val="2D6A4F"/>
          </a:solidFill>
          <a:ln/>
        </p:spPr>
      </p:sp>
      <p:sp>
        <p:nvSpPr>
          <p:cNvPr id="7" name="Text 5"/>
          <p:cNvSpPr/>
          <p:nvPr/>
        </p:nvSpPr>
        <p:spPr>
          <a:xfrm>
            <a:off x="609600" y="1409700"/>
            <a:ext cx="6296025" cy="266700"/>
          </a:xfrm>
          <a:prstGeom prst="rect">
            <a:avLst/>
          </a:prstGeom>
          <a:noFill/>
          <a:ln/>
        </p:spPr>
        <p:txBody>
          <a:bodyPr wrap="square" lIns="0" tIns="0" rIns="0" bIns="0" rtlCol="0" anchor="ctr"/>
          <a:lstStyle/>
          <a:p>
            <a:pPr>
              <a:lnSpc>
                <a:spcPct val="130000"/>
              </a:lnSpc>
            </a:pPr>
            <a:r>
              <a:rPr lang="en-US" sz="1350" b="1" dirty="0">
                <a:solidFill>
                  <a:srgbClr val="1A3C34"/>
                </a:solidFill>
                <a:latin typeface="MiSans" pitchFamily="34" charset="0"/>
                <a:ea typeface="MiSans" pitchFamily="34" charset="-122"/>
                <a:cs typeface="MiSans" pitchFamily="34" charset="-120"/>
              </a:rPr>
              <a:t>Deskripsi</a:t>
            </a:r>
            <a:endParaRPr lang="en-US" sz="1600" dirty="0"/>
          </a:p>
        </p:txBody>
      </p:sp>
      <p:sp>
        <p:nvSpPr>
          <p:cNvPr id="8" name="Text 6"/>
          <p:cNvSpPr/>
          <p:nvPr/>
        </p:nvSpPr>
        <p:spPr>
          <a:xfrm>
            <a:off x="609600" y="1752600"/>
            <a:ext cx="6286500" cy="990600"/>
          </a:xfrm>
          <a:prstGeom prst="rect">
            <a:avLst/>
          </a:prstGeom>
          <a:noFill/>
          <a:ln/>
        </p:spPr>
        <p:txBody>
          <a:bodyPr wrap="square" lIns="0" tIns="0" rIns="0" bIns="0" rtlCol="0" anchor="ctr"/>
          <a:lstStyle/>
          <a:p>
            <a:pPr>
              <a:lnSpc>
                <a:spcPct val="140000"/>
              </a:lnSpc>
            </a:pPr>
            <a:r>
              <a:rPr lang="en-US" sz="1200" dirty="0">
                <a:solidFill>
                  <a:srgbClr val="1C1C1C"/>
                </a:solidFill>
                <a:latin typeface="MiSans" pitchFamily="34" charset="0"/>
                <a:ea typeface="MiSans" pitchFamily="34" charset="-122"/>
                <a:cs typeface="MiSans" pitchFamily="34" charset="-120"/>
              </a:rPr>
              <a:t>Direktorat Pengembangan Kawasan Permukiman (Dit. Bangkim) adalah unit eselon II di bawah Direktorat Jenderal Kawasan Permukiman, Kementerian Perumahan dan Kawasan Permukiman Republik Indonesia yang bertanggung jawab atas pengembangan dan penanganan kawasan permukiman di seluruh Indonesia.</a:t>
            </a:r>
            <a:endParaRPr lang="en-US" sz="1600" dirty="0"/>
          </a:p>
        </p:txBody>
      </p:sp>
      <p:sp>
        <p:nvSpPr>
          <p:cNvPr id="9" name="Shape 7"/>
          <p:cNvSpPr/>
          <p:nvPr/>
        </p:nvSpPr>
        <p:spPr>
          <a:xfrm>
            <a:off x="400050" y="3086100"/>
            <a:ext cx="6610350" cy="1866900"/>
          </a:xfrm>
          <a:custGeom>
            <a:avLst/>
            <a:gdLst/>
            <a:ahLst/>
            <a:cxnLst/>
            <a:rect l="l" t="t" r="r" b="b"/>
            <a:pathLst>
              <a:path w="6610350" h="1866900">
                <a:moveTo>
                  <a:pt x="38100" y="0"/>
                </a:moveTo>
                <a:lnTo>
                  <a:pt x="6496058" y="0"/>
                </a:lnTo>
                <a:cubicBezTo>
                  <a:pt x="6559180" y="0"/>
                  <a:pt x="6610350" y="51170"/>
                  <a:pt x="6610350" y="114292"/>
                </a:cubicBezTo>
                <a:lnTo>
                  <a:pt x="6610350" y="1752608"/>
                </a:lnTo>
                <a:cubicBezTo>
                  <a:pt x="6610350" y="1815730"/>
                  <a:pt x="6559180" y="1866900"/>
                  <a:pt x="6496058" y="1866900"/>
                </a:cubicBezTo>
                <a:lnTo>
                  <a:pt x="38100" y="1866900"/>
                </a:lnTo>
                <a:cubicBezTo>
                  <a:pt x="17072" y="1866900"/>
                  <a:pt x="0" y="1849828"/>
                  <a:pt x="0" y="1828800"/>
                </a:cubicBezTo>
                <a:lnTo>
                  <a:pt x="0" y="38100"/>
                </a:lnTo>
                <a:cubicBezTo>
                  <a:pt x="0" y="17072"/>
                  <a:pt x="17072" y="0"/>
                  <a:pt x="38100" y="0"/>
                </a:cubicBezTo>
                <a:close/>
              </a:path>
            </a:pathLst>
          </a:custGeom>
          <a:solidFill>
            <a:srgbClr val="FFFFFF"/>
          </a:solidFill>
          <a:ln/>
          <a:effectLst>
            <a:outerShdw sx="100000" sy="100000" kx="0" ky="0" algn="bl" rotWithShape="0" blurRad="57150" dist="38100" dir="5400000">
              <a:srgbClr val="000000">
                <a:alpha val="10196"/>
              </a:srgbClr>
            </a:outerShdw>
          </a:effectLst>
        </p:spPr>
      </p:sp>
      <p:sp>
        <p:nvSpPr>
          <p:cNvPr id="10" name="Shape 8"/>
          <p:cNvSpPr/>
          <p:nvPr/>
        </p:nvSpPr>
        <p:spPr>
          <a:xfrm>
            <a:off x="400050" y="3086100"/>
            <a:ext cx="38100" cy="1866900"/>
          </a:xfrm>
          <a:custGeom>
            <a:avLst/>
            <a:gdLst/>
            <a:ahLst/>
            <a:cxnLst/>
            <a:rect l="l" t="t" r="r" b="b"/>
            <a:pathLst>
              <a:path w="38100" h="1866900">
                <a:moveTo>
                  <a:pt x="38100" y="0"/>
                </a:moveTo>
                <a:lnTo>
                  <a:pt x="38100" y="0"/>
                </a:lnTo>
                <a:lnTo>
                  <a:pt x="38100" y="1866900"/>
                </a:lnTo>
                <a:lnTo>
                  <a:pt x="38100" y="1866900"/>
                </a:lnTo>
                <a:cubicBezTo>
                  <a:pt x="17072" y="1866900"/>
                  <a:pt x="0" y="1849828"/>
                  <a:pt x="0" y="1828800"/>
                </a:cubicBezTo>
                <a:lnTo>
                  <a:pt x="0" y="38100"/>
                </a:lnTo>
                <a:cubicBezTo>
                  <a:pt x="0" y="17072"/>
                  <a:pt x="17072" y="0"/>
                  <a:pt x="38100" y="0"/>
                </a:cubicBezTo>
                <a:close/>
              </a:path>
            </a:pathLst>
          </a:custGeom>
          <a:solidFill>
            <a:srgbClr val="D4A017"/>
          </a:solidFill>
          <a:ln/>
        </p:spPr>
      </p:sp>
      <p:sp>
        <p:nvSpPr>
          <p:cNvPr id="11" name="Text 9"/>
          <p:cNvSpPr/>
          <p:nvPr/>
        </p:nvSpPr>
        <p:spPr>
          <a:xfrm>
            <a:off x="609600" y="3276600"/>
            <a:ext cx="6296025" cy="266700"/>
          </a:xfrm>
          <a:prstGeom prst="rect">
            <a:avLst/>
          </a:prstGeom>
          <a:noFill/>
          <a:ln/>
        </p:spPr>
        <p:txBody>
          <a:bodyPr wrap="square" lIns="0" tIns="0" rIns="0" bIns="0" rtlCol="0" anchor="ctr"/>
          <a:lstStyle/>
          <a:p>
            <a:pPr>
              <a:lnSpc>
                <a:spcPct val="130000"/>
              </a:lnSpc>
            </a:pPr>
            <a:r>
              <a:rPr lang="en-US" sz="1350" b="1" dirty="0">
                <a:solidFill>
                  <a:srgbClr val="1A3C34"/>
                </a:solidFill>
                <a:latin typeface="MiSans" pitchFamily="34" charset="0"/>
                <a:ea typeface="MiSans" pitchFamily="34" charset="-122"/>
                <a:cs typeface="MiSans" pitchFamily="34" charset="-120"/>
              </a:rPr>
              <a:t>Tugas Pokok</a:t>
            </a:r>
            <a:endParaRPr lang="en-US" sz="1600" dirty="0"/>
          </a:p>
        </p:txBody>
      </p:sp>
      <p:sp>
        <p:nvSpPr>
          <p:cNvPr id="12" name="Shape 10"/>
          <p:cNvSpPr/>
          <p:nvPr/>
        </p:nvSpPr>
        <p:spPr>
          <a:xfrm>
            <a:off x="628650" y="3657600"/>
            <a:ext cx="152400" cy="152400"/>
          </a:xfrm>
          <a:custGeom>
            <a:avLst/>
            <a:gdLst/>
            <a:ahLst/>
            <a:cxnLst/>
            <a:rect l="l" t="t" r="r" b="b"/>
            <a:pathLst>
              <a:path w="152400" h="152400">
                <a:moveTo>
                  <a:pt x="76200" y="152400"/>
                </a:moveTo>
                <a:cubicBezTo>
                  <a:pt x="118256" y="152400"/>
                  <a:pt x="152400" y="118256"/>
                  <a:pt x="152400" y="76200"/>
                </a:cubicBezTo>
                <a:cubicBezTo>
                  <a:pt x="152400" y="34144"/>
                  <a:pt x="118256" y="0"/>
                  <a:pt x="76200" y="0"/>
                </a:cubicBezTo>
                <a:cubicBezTo>
                  <a:pt x="34144" y="0"/>
                  <a:pt x="0" y="34144"/>
                  <a:pt x="0" y="76200"/>
                </a:cubicBezTo>
                <a:cubicBezTo>
                  <a:pt x="0" y="118256"/>
                  <a:pt x="34144" y="152400"/>
                  <a:pt x="76200" y="152400"/>
                </a:cubicBezTo>
                <a:close/>
                <a:moveTo>
                  <a:pt x="101322" y="63311"/>
                </a:moveTo>
                <a:lnTo>
                  <a:pt x="77510" y="101411"/>
                </a:lnTo>
                <a:cubicBezTo>
                  <a:pt x="76260" y="103406"/>
                  <a:pt x="74116" y="104656"/>
                  <a:pt x="71765" y="104775"/>
                </a:cubicBezTo>
                <a:cubicBezTo>
                  <a:pt x="69413" y="104894"/>
                  <a:pt x="67151" y="103823"/>
                  <a:pt x="65752" y="101918"/>
                </a:cubicBezTo>
                <a:lnTo>
                  <a:pt x="51465" y="82867"/>
                </a:lnTo>
                <a:cubicBezTo>
                  <a:pt x="49084" y="79712"/>
                  <a:pt x="49738" y="75248"/>
                  <a:pt x="52894" y="72866"/>
                </a:cubicBezTo>
                <a:cubicBezTo>
                  <a:pt x="56049" y="70485"/>
                  <a:pt x="60514" y="71140"/>
                  <a:pt x="62895" y="74295"/>
                </a:cubicBezTo>
                <a:lnTo>
                  <a:pt x="70931" y="85011"/>
                </a:lnTo>
                <a:lnTo>
                  <a:pt x="89208" y="55751"/>
                </a:lnTo>
                <a:cubicBezTo>
                  <a:pt x="91291" y="52417"/>
                  <a:pt x="95696" y="51375"/>
                  <a:pt x="99060" y="53489"/>
                </a:cubicBezTo>
                <a:cubicBezTo>
                  <a:pt x="102424" y="55602"/>
                  <a:pt x="103436" y="59978"/>
                  <a:pt x="101322" y="63341"/>
                </a:cubicBezTo>
                <a:close/>
              </a:path>
            </a:pathLst>
          </a:custGeom>
          <a:solidFill>
            <a:srgbClr val="52B788"/>
          </a:solidFill>
          <a:ln/>
        </p:spPr>
      </p:sp>
      <p:sp>
        <p:nvSpPr>
          <p:cNvPr id="13" name="Text 11"/>
          <p:cNvSpPr/>
          <p:nvPr/>
        </p:nvSpPr>
        <p:spPr>
          <a:xfrm>
            <a:off x="876300" y="3619500"/>
            <a:ext cx="4238625" cy="228600"/>
          </a:xfrm>
          <a:prstGeom prst="rect">
            <a:avLst/>
          </a:prstGeom>
          <a:noFill/>
          <a:ln/>
        </p:spPr>
        <p:txBody>
          <a:bodyPr wrap="square" lIns="0" tIns="0" rIns="0" bIns="0" rtlCol="0" anchor="ctr"/>
          <a:lstStyle/>
          <a:p>
            <a:pPr>
              <a:lnSpc>
                <a:spcPct val="130000"/>
              </a:lnSpc>
            </a:pPr>
            <a:r>
              <a:rPr lang="en-US" sz="1200" dirty="0">
                <a:solidFill>
                  <a:srgbClr val="1C1C1C"/>
                </a:solidFill>
                <a:latin typeface="MiSans" pitchFamily="34" charset="0"/>
                <a:ea typeface="MiSans" pitchFamily="34" charset="-122"/>
                <a:cs typeface="MiSans" pitchFamily="34" charset="-120"/>
              </a:rPr>
              <a:t>Penyusunan kebijakan pengembangan kawasan permukiman</a:t>
            </a:r>
            <a:endParaRPr lang="en-US" sz="1600" dirty="0"/>
          </a:p>
        </p:txBody>
      </p:sp>
      <p:sp>
        <p:nvSpPr>
          <p:cNvPr id="14" name="Shape 12"/>
          <p:cNvSpPr/>
          <p:nvPr/>
        </p:nvSpPr>
        <p:spPr>
          <a:xfrm>
            <a:off x="628650" y="3962400"/>
            <a:ext cx="152400" cy="152400"/>
          </a:xfrm>
          <a:custGeom>
            <a:avLst/>
            <a:gdLst/>
            <a:ahLst/>
            <a:cxnLst/>
            <a:rect l="l" t="t" r="r" b="b"/>
            <a:pathLst>
              <a:path w="152400" h="152400">
                <a:moveTo>
                  <a:pt x="76200" y="152400"/>
                </a:moveTo>
                <a:cubicBezTo>
                  <a:pt x="118256" y="152400"/>
                  <a:pt x="152400" y="118256"/>
                  <a:pt x="152400" y="76200"/>
                </a:cubicBezTo>
                <a:cubicBezTo>
                  <a:pt x="152400" y="34144"/>
                  <a:pt x="118256" y="0"/>
                  <a:pt x="76200" y="0"/>
                </a:cubicBezTo>
                <a:cubicBezTo>
                  <a:pt x="34144" y="0"/>
                  <a:pt x="0" y="34144"/>
                  <a:pt x="0" y="76200"/>
                </a:cubicBezTo>
                <a:cubicBezTo>
                  <a:pt x="0" y="118256"/>
                  <a:pt x="34144" y="152400"/>
                  <a:pt x="76200" y="152400"/>
                </a:cubicBezTo>
                <a:close/>
                <a:moveTo>
                  <a:pt x="101322" y="63311"/>
                </a:moveTo>
                <a:lnTo>
                  <a:pt x="77510" y="101411"/>
                </a:lnTo>
                <a:cubicBezTo>
                  <a:pt x="76260" y="103406"/>
                  <a:pt x="74116" y="104656"/>
                  <a:pt x="71765" y="104775"/>
                </a:cubicBezTo>
                <a:cubicBezTo>
                  <a:pt x="69413" y="104894"/>
                  <a:pt x="67151" y="103823"/>
                  <a:pt x="65752" y="101918"/>
                </a:cubicBezTo>
                <a:lnTo>
                  <a:pt x="51465" y="82867"/>
                </a:lnTo>
                <a:cubicBezTo>
                  <a:pt x="49084" y="79712"/>
                  <a:pt x="49738" y="75248"/>
                  <a:pt x="52894" y="72866"/>
                </a:cubicBezTo>
                <a:cubicBezTo>
                  <a:pt x="56049" y="70485"/>
                  <a:pt x="60514" y="71140"/>
                  <a:pt x="62895" y="74295"/>
                </a:cubicBezTo>
                <a:lnTo>
                  <a:pt x="70931" y="85011"/>
                </a:lnTo>
                <a:lnTo>
                  <a:pt x="89208" y="55751"/>
                </a:lnTo>
                <a:cubicBezTo>
                  <a:pt x="91291" y="52417"/>
                  <a:pt x="95696" y="51375"/>
                  <a:pt x="99060" y="53489"/>
                </a:cubicBezTo>
                <a:cubicBezTo>
                  <a:pt x="102424" y="55602"/>
                  <a:pt x="103436" y="59978"/>
                  <a:pt x="101322" y="63341"/>
                </a:cubicBezTo>
                <a:close/>
              </a:path>
            </a:pathLst>
          </a:custGeom>
          <a:solidFill>
            <a:srgbClr val="52B788"/>
          </a:solidFill>
          <a:ln/>
        </p:spPr>
      </p:sp>
      <p:sp>
        <p:nvSpPr>
          <p:cNvPr id="15" name="Text 13"/>
          <p:cNvSpPr/>
          <p:nvPr/>
        </p:nvSpPr>
        <p:spPr>
          <a:xfrm>
            <a:off x="876300" y="3924300"/>
            <a:ext cx="3600450" cy="228600"/>
          </a:xfrm>
          <a:prstGeom prst="rect">
            <a:avLst/>
          </a:prstGeom>
          <a:noFill/>
          <a:ln/>
        </p:spPr>
        <p:txBody>
          <a:bodyPr wrap="square" lIns="0" tIns="0" rIns="0" bIns="0" rtlCol="0" anchor="ctr"/>
          <a:lstStyle/>
          <a:p>
            <a:pPr>
              <a:lnSpc>
                <a:spcPct val="130000"/>
              </a:lnSpc>
            </a:pPr>
            <a:r>
              <a:rPr lang="en-US" sz="1200" dirty="0">
                <a:solidFill>
                  <a:srgbClr val="1C1C1C"/>
                </a:solidFill>
                <a:latin typeface="MiSans" pitchFamily="34" charset="0"/>
                <a:ea typeface="MiSans" pitchFamily="34" charset="-122"/>
                <a:cs typeface="MiSans" pitchFamily="34" charset="-120"/>
              </a:rPr>
              <a:t>Pelaksanaan program penanganan kawasan kumuh</a:t>
            </a:r>
            <a:endParaRPr lang="en-US" sz="1600" dirty="0"/>
          </a:p>
        </p:txBody>
      </p:sp>
      <p:sp>
        <p:nvSpPr>
          <p:cNvPr id="16" name="Shape 14"/>
          <p:cNvSpPr/>
          <p:nvPr/>
        </p:nvSpPr>
        <p:spPr>
          <a:xfrm>
            <a:off x="628650" y="4267200"/>
            <a:ext cx="152400" cy="152400"/>
          </a:xfrm>
          <a:custGeom>
            <a:avLst/>
            <a:gdLst/>
            <a:ahLst/>
            <a:cxnLst/>
            <a:rect l="l" t="t" r="r" b="b"/>
            <a:pathLst>
              <a:path w="152400" h="152400">
                <a:moveTo>
                  <a:pt x="76200" y="152400"/>
                </a:moveTo>
                <a:cubicBezTo>
                  <a:pt x="118256" y="152400"/>
                  <a:pt x="152400" y="118256"/>
                  <a:pt x="152400" y="76200"/>
                </a:cubicBezTo>
                <a:cubicBezTo>
                  <a:pt x="152400" y="34144"/>
                  <a:pt x="118256" y="0"/>
                  <a:pt x="76200" y="0"/>
                </a:cubicBezTo>
                <a:cubicBezTo>
                  <a:pt x="34144" y="0"/>
                  <a:pt x="0" y="34144"/>
                  <a:pt x="0" y="76200"/>
                </a:cubicBezTo>
                <a:cubicBezTo>
                  <a:pt x="0" y="118256"/>
                  <a:pt x="34144" y="152400"/>
                  <a:pt x="76200" y="152400"/>
                </a:cubicBezTo>
                <a:close/>
                <a:moveTo>
                  <a:pt x="101322" y="63311"/>
                </a:moveTo>
                <a:lnTo>
                  <a:pt x="77510" y="101411"/>
                </a:lnTo>
                <a:cubicBezTo>
                  <a:pt x="76260" y="103406"/>
                  <a:pt x="74116" y="104656"/>
                  <a:pt x="71765" y="104775"/>
                </a:cubicBezTo>
                <a:cubicBezTo>
                  <a:pt x="69413" y="104894"/>
                  <a:pt x="67151" y="103823"/>
                  <a:pt x="65752" y="101918"/>
                </a:cubicBezTo>
                <a:lnTo>
                  <a:pt x="51465" y="82867"/>
                </a:lnTo>
                <a:cubicBezTo>
                  <a:pt x="49084" y="79712"/>
                  <a:pt x="49738" y="75248"/>
                  <a:pt x="52894" y="72866"/>
                </a:cubicBezTo>
                <a:cubicBezTo>
                  <a:pt x="56049" y="70485"/>
                  <a:pt x="60514" y="71140"/>
                  <a:pt x="62895" y="74295"/>
                </a:cubicBezTo>
                <a:lnTo>
                  <a:pt x="70931" y="85011"/>
                </a:lnTo>
                <a:lnTo>
                  <a:pt x="89208" y="55751"/>
                </a:lnTo>
                <a:cubicBezTo>
                  <a:pt x="91291" y="52417"/>
                  <a:pt x="95696" y="51375"/>
                  <a:pt x="99060" y="53489"/>
                </a:cubicBezTo>
                <a:cubicBezTo>
                  <a:pt x="102424" y="55602"/>
                  <a:pt x="103436" y="59978"/>
                  <a:pt x="101322" y="63341"/>
                </a:cubicBezTo>
                <a:close/>
              </a:path>
            </a:pathLst>
          </a:custGeom>
          <a:solidFill>
            <a:srgbClr val="52B788"/>
          </a:solidFill>
          <a:ln/>
        </p:spPr>
      </p:sp>
      <p:sp>
        <p:nvSpPr>
          <p:cNvPr id="17" name="Text 15"/>
          <p:cNvSpPr/>
          <p:nvPr/>
        </p:nvSpPr>
        <p:spPr>
          <a:xfrm>
            <a:off x="876300" y="4229100"/>
            <a:ext cx="4229100" cy="228600"/>
          </a:xfrm>
          <a:prstGeom prst="rect">
            <a:avLst/>
          </a:prstGeom>
          <a:noFill/>
          <a:ln/>
        </p:spPr>
        <p:txBody>
          <a:bodyPr wrap="square" lIns="0" tIns="0" rIns="0" bIns="0" rtlCol="0" anchor="ctr"/>
          <a:lstStyle/>
          <a:p>
            <a:pPr>
              <a:lnSpc>
                <a:spcPct val="130000"/>
              </a:lnSpc>
            </a:pPr>
            <a:r>
              <a:rPr lang="en-US" sz="1200" dirty="0">
                <a:solidFill>
                  <a:srgbClr val="1C1C1C"/>
                </a:solidFill>
                <a:latin typeface="MiSans" pitchFamily="34" charset="0"/>
                <a:ea typeface="MiSans" pitchFamily="34" charset="-122"/>
                <a:cs typeface="MiSans" pitchFamily="34" charset="-120"/>
              </a:rPr>
              <a:t>Pengembangan infrastruktur perdesaan dan kawasan khusus</a:t>
            </a:r>
            <a:endParaRPr lang="en-US" sz="1600" dirty="0"/>
          </a:p>
        </p:txBody>
      </p:sp>
      <p:sp>
        <p:nvSpPr>
          <p:cNvPr id="18" name="Shape 16"/>
          <p:cNvSpPr/>
          <p:nvPr/>
        </p:nvSpPr>
        <p:spPr>
          <a:xfrm>
            <a:off x="628650" y="4572000"/>
            <a:ext cx="152400" cy="152400"/>
          </a:xfrm>
          <a:custGeom>
            <a:avLst/>
            <a:gdLst/>
            <a:ahLst/>
            <a:cxnLst/>
            <a:rect l="l" t="t" r="r" b="b"/>
            <a:pathLst>
              <a:path w="152400" h="152400">
                <a:moveTo>
                  <a:pt x="76200" y="152400"/>
                </a:moveTo>
                <a:cubicBezTo>
                  <a:pt x="118256" y="152400"/>
                  <a:pt x="152400" y="118256"/>
                  <a:pt x="152400" y="76200"/>
                </a:cubicBezTo>
                <a:cubicBezTo>
                  <a:pt x="152400" y="34144"/>
                  <a:pt x="118256" y="0"/>
                  <a:pt x="76200" y="0"/>
                </a:cubicBezTo>
                <a:cubicBezTo>
                  <a:pt x="34144" y="0"/>
                  <a:pt x="0" y="34144"/>
                  <a:pt x="0" y="76200"/>
                </a:cubicBezTo>
                <a:cubicBezTo>
                  <a:pt x="0" y="118256"/>
                  <a:pt x="34144" y="152400"/>
                  <a:pt x="76200" y="152400"/>
                </a:cubicBezTo>
                <a:close/>
                <a:moveTo>
                  <a:pt x="101322" y="63311"/>
                </a:moveTo>
                <a:lnTo>
                  <a:pt x="77510" y="101411"/>
                </a:lnTo>
                <a:cubicBezTo>
                  <a:pt x="76260" y="103406"/>
                  <a:pt x="74116" y="104656"/>
                  <a:pt x="71765" y="104775"/>
                </a:cubicBezTo>
                <a:cubicBezTo>
                  <a:pt x="69413" y="104894"/>
                  <a:pt x="67151" y="103823"/>
                  <a:pt x="65752" y="101918"/>
                </a:cubicBezTo>
                <a:lnTo>
                  <a:pt x="51465" y="82867"/>
                </a:lnTo>
                <a:cubicBezTo>
                  <a:pt x="49084" y="79712"/>
                  <a:pt x="49738" y="75248"/>
                  <a:pt x="52894" y="72866"/>
                </a:cubicBezTo>
                <a:cubicBezTo>
                  <a:pt x="56049" y="70485"/>
                  <a:pt x="60514" y="71140"/>
                  <a:pt x="62895" y="74295"/>
                </a:cubicBezTo>
                <a:lnTo>
                  <a:pt x="70931" y="85011"/>
                </a:lnTo>
                <a:lnTo>
                  <a:pt x="89208" y="55751"/>
                </a:lnTo>
                <a:cubicBezTo>
                  <a:pt x="91291" y="52417"/>
                  <a:pt x="95696" y="51375"/>
                  <a:pt x="99060" y="53489"/>
                </a:cubicBezTo>
                <a:cubicBezTo>
                  <a:pt x="102424" y="55602"/>
                  <a:pt x="103436" y="59978"/>
                  <a:pt x="101322" y="63341"/>
                </a:cubicBezTo>
                <a:close/>
              </a:path>
            </a:pathLst>
          </a:custGeom>
          <a:solidFill>
            <a:srgbClr val="52B788"/>
          </a:solidFill>
          <a:ln/>
        </p:spPr>
      </p:sp>
      <p:sp>
        <p:nvSpPr>
          <p:cNvPr id="19" name="Text 17"/>
          <p:cNvSpPr/>
          <p:nvPr/>
        </p:nvSpPr>
        <p:spPr>
          <a:xfrm>
            <a:off x="876300" y="4533900"/>
            <a:ext cx="3238500" cy="228600"/>
          </a:xfrm>
          <a:prstGeom prst="rect">
            <a:avLst/>
          </a:prstGeom>
          <a:noFill/>
          <a:ln/>
        </p:spPr>
        <p:txBody>
          <a:bodyPr wrap="square" lIns="0" tIns="0" rIns="0" bIns="0" rtlCol="0" anchor="ctr"/>
          <a:lstStyle/>
          <a:p>
            <a:pPr>
              <a:lnSpc>
                <a:spcPct val="130000"/>
              </a:lnSpc>
            </a:pPr>
            <a:r>
              <a:rPr lang="en-US" sz="1200" dirty="0">
                <a:solidFill>
                  <a:srgbClr val="1C1C1C"/>
                </a:solidFill>
                <a:latin typeface="MiSans" pitchFamily="34" charset="0"/>
                <a:ea typeface="MiSans" pitchFamily="34" charset="-122"/>
                <a:cs typeface="MiSans" pitchFamily="34" charset="-120"/>
              </a:rPr>
              <a:t>Pendataan dan evaluasi kawasan permukiman</a:t>
            </a:r>
            <a:endParaRPr lang="en-US" sz="1600" dirty="0"/>
          </a:p>
        </p:txBody>
      </p:sp>
      <p:sp>
        <p:nvSpPr>
          <p:cNvPr id="20" name="Shape 18"/>
          <p:cNvSpPr/>
          <p:nvPr/>
        </p:nvSpPr>
        <p:spPr>
          <a:xfrm>
            <a:off x="400050" y="5105400"/>
            <a:ext cx="6610350" cy="1257300"/>
          </a:xfrm>
          <a:custGeom>
            <a:avLst/>
            <a:gdLst/>
            <a:ahLst/>
            <a:cxnLst/>
            <a:rect l="l" t="t" r="r" b="b"/>
            <a:pathLst>
              <a:path w="6610350" h="1257300">
                <a:moveTo>
                  <a:pt x="38100" y="0"/>
                </a:moveTo>
                <a:lnTo>
                  <a:pt x="6496049" y="0"/>
                </a:lnTo>
                <a:cubicBezTo>
                  <a:pt x="6559133" y="0"/>
                  <a:pt x="6610350" y="51217"/>
                  <a:pt x="6610350" y="114301"/>
                </a:cubicBezTo>
                <a:lnTo>
                  <a:pt x="6610350" y="1142999"/>
                </a:lnTo>
                <a:cubicBezTo>
                  <a:pt x="6610350" y="1206083"/>
                  <a:pt x="6559133" y="1257300"/>
                  <a:pt x="6496049" y="1257300"/>
                </a:cubicBezTo>
                <a:lnTo>
                  <a:pt x="38100" y="1257300"/>
                </a:lnTo>
                <a:cubicBezTo>
                  <a:pt x="17072" y="1257300"/>
                  <a:pt x="0" y="1240228"/>
                  <a:pt x="0" y="1219200"/>
                </a:cubicBezTo>
                <a:lnTo>
                  <a:pt x="0" y="38100"/>
                </a:lnTo>
                <a:cubicBezTo>
                  <a:pt x="0" y="17072"/>
                  <a:pt x="17072" y="0"/>
                  <a:pt x="38100" y="0"/>
                </a:cubicBezTo>
                <a:close/>
              </a:path>
            </a:pathLst>
          </a:custGeom>
          <a:solidFill>
            <a:srgbClr val="FFFFFF"/>
          </a:solidFill>
          <a:ln/>
          <a:effectLst>
            <a:outerShdw sx="100000" sy="100000" kx="0" ky="0" algn="bl" rotWithShape="0" blurRad="57150" dist="38100" dir="5400000">
              <a:srgbClr val="000000">
                <a:alpha val="10196"/>
              </a:srgbClr>
            </a:outerShdw>
          </a:effectLst>
        </p:spPr>
      </p:sp>
      <p:sp>
        <p:nvSpPr>
          <p:cNvPr id="21" name="Shape 19"/>
          <p:cNvSpPr/>
          <p:nvPr/>
        </p:nvSpPr>
        <p:spPr>
          <a:xfrm>
            <a:off x="400050" y="5105400"/>
            <a:ext cx="38100" cy="1257300"/>
          </a:xfrm>
          <a:custGeom>
            <a:avLst/>
            <a:gdLst/>
            <a:ahLst/>
            <a:cxnLst/>
            <a:rect l="l" t="t" r="r" b="b"/>
            <a:pathLst>
              <a:path w="38100" h="1257300">
                <a:moveTo>
                  <a:pt x="38100" y="0"/>
                </a:moveTo>
                <a:lnTo>
                  <a:pt x="38100" y="0"/>
                </a:lnTo>
                <a:lnTo>
                  <a:pt x="38100" y="1257300"/>
                </a:lnTo>
                <a:lnTo>
                  <a:pt x="38100" y="1257300"/>
                </a:lnTo>
                <a:cubicBezTo>
                  <a:pt x="17072" y="1257300"/>
                  <a:pt x="0" y="1240228"/>
                  <a:pt x="0" y="1219200"/>
                </a:cubicBezTo>
                <a:lnTo>
                  <a:pt x="0" y="38100"/>
                </a:lnTo>
                <a:cubicBezTo>
                  <a:pt x="0" y="17072"/>
                  <a:pt x="17072" y="0"/>
                  <a:pt x="38100" y="0"/>
                </a:cubicBezTo>
                <a:close/>
              </a:path>
            </a:pathLst>
          </a:custGeom>
          <a:solidFill>
            <a:srgbClr val="1A3C34"/>
          </a:solidFill>
          <a:ln/>
        </p:spPr>
      </p:sp>
      <p:sp>
        <p:nvSpPr>
          <p:cNvPr id="22" name="Text 20"/>
          <p:cNvSpPr/>
          <p:nvPr/>
        </p:nvSpPr>
        <p:spPr>
          <a:xfrm>
            <a:off x="609600" y="5295900"/>
            <a:ext cx="6296025" cy="266700"/>
          </a:xfrm>
          <a:prstGeom prst="rect">
            <a:avLst/>
          </a:prstGeom>
          <a:noFill/>
          <a:ln/>
        </p:spPr>
        <p:txBody>
          <a:bodyPr wrap="square" lIns="0" tIns="0" rIns="0" bIns="0" rtlCol="0" anchor="ctr"/>
          <a:lstStyle/>
          <a:p>
            <a:pPr>
              <a:lnSpc>
                <a:spcPct val="130000"/>
              </a:lnSpc>
            </a:pPr>
            <a:r>
              <a:rPr lang="en-US" sz="1350" b="1" dirty="0">
                <a:solidFill>
                  <a:srgbClr val="1A3C34"/>
                </a:solidFill>
                <a:latin typeface="MiSans" pitchFamily="34" charset="0"/>
                <a:ea typeface="MiSans" pitchFamily="34" charset="-122"/>
                <a:cs typeface="MiSans" pitchFamily="34" charset="-120"/>
              </a:rPr>
              <a:t>Dasar Hukum</a:t>
            </a:r>
            <a:endParaRPr lang="en-US" sz="1600" dirty="0"/>
          </a:p>
        </p:txBody>
      </p:sp>
      <p:sp>
        <p:nvSpPr>
          <p:cNvPr id="23" name="Shape 21"/>
          <p:cNvSpPr/>
          <p:nvPr/>
        </p:nvSpPr>
        <p:spPr>
          <a:xfrm>
            <a:off x="619125" y="5676900"/>
            <a:ext cx="171450" cy="152400"/>
          </a:xfrm>
          <a:custGeom>
            <a:avLst/>
            <a:gdLst/>
            <a:ahLst/>
            <a:cxnLst/>
            <a:rect l="l" t="t" r="r" b="b"/>
            <a:pathLst>
              <a:path w="171450" h="152400">
                <a:moveTo>
                  <a:pt x="50483" y="45660"/>
                </a:moveTo>
                <a:lnTo>
                  <a:pt x="44916" y="40094"/>
                </a:lnTo>
                <a:cubicBezTo>
                  <a:pt x="41196" y="36374"/>
                  <a:pt x="41196" y="30331"/>
                  <a:pt x="44916" y="26610"/>
                </a:cubicBezTo>
                <a:lnTo>
                  <a:pt x="79058" y="-7560"/>
                </a:lnTo>
                <a:cubicBezTo>
                  <a:pt x="82778" y="-11281"/>
                  <a:pt x="88821" y="-11281"/>
                  <a:pt x="92541" y="-7560"/>
                </a:cubicBezTo>
                <a:lnTo>
                  <a:pt x="98108" y="-1965"/>
                </a:lnTo>
                <a:cubicBezTo>
                  <a:pt x="101828" y="1756"/>
                  <a:pt x="101828" y="7799"/>
                  <a:pt x="98108" y="11519"/>
                </a:cubicBezTo>
                <a:lnTo>
                  <a:pt x="63966" y="45660"/>
                </a:lnTo>
                <a:cubicBezTo>
                  <a:pt x="60246" y="49381"/>
                  <a:pt x="54203" y="49381"/>
                  <a:pt x="50483" y="45660"/>
                </a:cubicBezTo>
                <a:close/>
                <a:moveTo>
                  <a:pt x="82153" y="63014"/>
                </a:moveTo>
                <a:lnTo>
                  <a:pt x="72807" y="53667"/>
                </a:lnTo>
                <a:lnTo>
                  <a:pt x="106144" y="20330"/>
                </a:lnTo>
                <a:lnTo>
                  <a:pt x="141684" y="55870"/>
                </a:lnTo>
                <a:lnTo>
                  <a:pt x="108347" y="89208"/>
                </a:lnTo>
                <a:lnTo>
                  <a:pt x="99000" y="79861"/>
                </a:lnTo>
                <a:lnTo>
                  <a:pt x="29944" y="148917"/>
                </a:lnTo>
                <a:cubicBezTo>
                  <a:pt x="25301" y="153561"/>
                  <a:pt x="17770" y="153561"/>
                  <a:pt x="13097" y="148917"/>
                </a:cubicBezTo>
                <a:cubicBezTo>
                  <a:pt x="8424" y="144274"/>
                  <a:pt x="8453" y="136743"/>
                  <a:pt x="13097" y="132070"/>
                </a:cubicBezTo>
                <a:lnTo>
                  <a:pt x="82153" y="63014"/>
                </a:lnTo>
                <a:close/>
                <a:moveTo>
                  <a:pt x="116354" y="111502"/>
                </a:moveTo>
                <a:cubicBezTo>
                  <a:pt x="112633" y="107781"/>
                  <a:pt x="112633" y="101739"/>
                  <a:pt x="116354" y="98018"/>
                </a:cubicBezTo>
                <a:lnTo>
                  <a:pt x="150495" y="63877"/>
                </a:lnTo>
                <a:cubicBezTo>
                  <a:pt x="154216" y="60156"/>
                  <a:pt x="160258" y="60156"/>
                  <a:pt x="163979" y="63877"/>
                </a:cubicBezTo>
                <a:lnTo>
                  <a:pt x="169545" y="69443"/>
                </a:lnTo>
                <a:cubicBezTo>
                  <a:pt x="173266" y="73164"/>
                  <a:pt x="173266" y="79206"/>
                  <a:pt x="169545" y="82927"/>
                </a:cubicBezTo>
                <a:lnTo>
                  <a:pt x="135404" y="117098"/>
                </a:lnTo>
                <a:cubicBezTo>
                  <a:pt x="131683" y="120819"/>
                  <a:pt x="125641" y="120819"/>
                  <a:pt x="121920" y="117098"/>
                </a:cubicBezTo>
                <a:lnTo>
                  <a:pt x="116354" y="111532"/>
                </a:lnTo>
                <a:close/>
              </a:path>
            </a:pathLst>
          </a:custGeom>
          <a:solidFill>
            <a:srgbClr val="D4A017"/>
          </a:solidFill>
          <a:ln/>
        </p:spPr>
      </p:sp>
      <p:sp>
        <p:nvSpPr>
          <p:cNvPr id="24" name="Text 22"/>
          <p:cNvSpPr/>
          <p:nvPr/>
        </p:nvSpPr>
        <p:spPr>
          <a:xfrm>
            <a:off x="876300" y="5638800"/>
            <a:ext cx="3619500" cy="228600"/>
          </a:xfrm>
          <a:prstGeom prst="rect">
            <a:avLst/>
          </a:prstGeom>
          <a:noFill/>
          <a:ln/>
        </p:spPr>
        <p:txBody>
          <a:bodyPr wrap="square" lIns="0" tIns="0" rIns="0" bIns="0" rtlCol="0" anchor="ctr"/>
          <a:lstStyle/>
          <a:p>
            <a:pPr>
              <a:lnSpc>
                <a:spcPct val="130000"/>
              </a:lnSpc>
            </a:pPr>
            <a:r>
              <a:rPr lang="en-US" sz="1200" b="1" dirty="0">
                <a:solidFill>
                  <a:srgbClr val="1C1C1C"/>
                </a:solidFill>
                <a:latin typeface="MiSans" pitchFamily="34" charset="0"/>
                <a:ea typeface="MiSans" pitchFamily="34" charset="-122"/>
                <a:cs typeface="MiSans" pitchFamily="34" charset="-120"/>
              </a:rPr>
              <a:t>Perpres No. 191/2024</a:t>
            </a:r>
            <a:pPr>
              <a:lnSpc>
                <a:spcPct val="130000"/>
              </a:lnSpc>
            </a:pPr>
            <a:r>
              <a:rPr lang="en-US" sz="1200" dirty="0">
                <a:solidFill>
                  <a:srgbClr val="1C1C1C"/>
                </a:solidFill>
                <a:latin typeface="MiSans" pitchFamily="34" charset="0"/>
                <a:ea typeface="MiSans" pitchFamily="34" charset="-122"/>
                <a:cs typeface="MiSans" pitchFamily="34" charset="-120"/>
              </a:rPr>
              <a:t> — Pembentukan KemenPKP</a:t>
            </a:r>
            <a:endParaRPr lang="en-US" sz="1600" dirty="0"/>
          </a:p>
        </p:txBody>
      </p:sp>
      <p:sp>
        <p:nvSpPr>
          <p:cNvPr id="25" name="Shape 23"/>
          <p:cNvSpPr/>
          <p:nvPr/>
        </p:nvSpPr>
        <p:spPr>
          <a:xfrm>
            <a:off x="619125" y="5981700"/>
            <a:ext cx="171450" cy="152400"/>
          </a:xfrm>
          <a:custGeom>
            <a:avLst/>
            <a:gdLst/>
            <a:ahLst/>
            <a:cxnLst/>
            <a:rect l="l" t="t" r="r" b="b"/>
            <a:pathLst>
              <a:path w="171450" h="152400">
                <a:moveTo>
                  <a:pt x="50483" y="45660"/>
                </a:moveTo>
                <a:lnTo>
                  <a:pt x="44916" y="40094"/>
                </a:lnTo>
                <a:cubicBezTo>
                  <a:pt x="41196" y="36374"/>
                  <a:pt x="41196" y="30331"/>
                  <a:pt x="44916" y="26610"/>
                </a:cubicBezTo>
                <a:lnTo>
                  <a:pt x="79058" y="-7560"/>
                </a:lnTo>
                <a:cubicBezTo>
                  <a:pt x="82778" y="-11281"/>
                  <a:pt x="88821" y="-11281"/>
                  <a:pt x="92541" y="-7560"/>
                </a:cubicBezTo>
                <a:lnTo>
                  <a:pt x="98108" y="-1965"/>
                </a:lnTo>
                <a:cubicBezTo>
                  <a:pt x="101828" y="1756"/>
                  <a:pt x="101828" y="7799"/>
                  <a:pt x="98108" y="11519"/>
                </a:cubicBezTo>
                <a:lnTo>
                  <a:pt x="63966" y="45660"/>
                </a:lnTo>
                <a:cubicBezTo>
                  <a:pt x="60246" y="49381"/>
                  <a:pt x="54203" y="49381"/>
                  <a:pt x="50483" y="45660"/>
                </a:cubicBezTo>
                <a:close/>
                <a:moveTo>
                  <a:pt x="82153" y="63014"/>
                </a:moveTo>
                <a:lnTo>
                  <a:pt x="72807" y="53667"/>
                </a:lnTo>
                <a:lnTo>
                  <a:pt x="106144" y="20330"/>
                </a:lnTo>
                <a:lnTo>
                  <a:pt x="141684" y="55870"/>
                </a:lnTo>
                <a:lnTo>
                  <a:pt x="108347" y="89208"/>
                </a:lnTo>
                <a:lnTo>
                  <a:pt x="99000" y="79861"/>
                </a:lnTo>
                <a:lnTo>
                  <a:pt x="29944" y="148917"/>
                </a:lnTo>
                <a:cubicBezTo>
                  <a:pt x="25301" y="153561"/>
                  <a:pt x="17770" y="153561"/>
                  <a:pt x="13097" y="148917"/>
                </a:cubicBezTo>
                <a:cubicBezTo>
                  <a:pt x="8424" y="144274"/>
                  <a:pt x="8453" y="136743"/>
                  <a:pt x="13097" y="132070"/>
                </a:cubicBezTo>
                <a:lnTo>
                  <a:pt x="82153" y="63014"/>
                </a:lnTo>
                <a:close/>
                <a:moveTo>
                  <a:pt x="116354" y="111502"/>
                </a:moveTo>
                <a:cubicBezTo>
                  <a:pt x="112633" y="107781"/>
                  <a:pt x="112633" y="101739"/>
                  <a:pt x="116354" y="98018"/>
                </a:cubicBezTo>
                <a:lnTo>
                  <a:pt x="150495" y="63877"/>
                </a:lnTo>
                <a:cubicBezTo>
                  <a:pt x="154216" y="60156"/>
                  <a:pt x="160258" y="60156"/>
                  <a:pt x="163979" y="63877"/>
                </a:cubicBezTo>
                <a:lnTo>
                  <a:pt x="169545" y="69443"/>
                </a:lnTo>
                <a:cubicBezTo>
                  <a:pt x="173266" y="73164"/>
                  <a:pt x="173266" y="79206"/>
                  <a:pt x="169545" y="82927"/>
                </a:cubicBezTo>
                <a:lnTo>
                  <a:pt x="135404" y="117098"/>
                </a:lnTo>
                <a:cubicBezTo>
                  <a:pt x="131683" y="120819"/>
                  <a:pt x="125641" y="120819"/>
                  <a:pt x="121920" y="117098"/>
                </a:cubicBezTo>
                <a:lnTo>
                  <a:pt x="116354" y="111532"/>
                </a:lnTo>
                <a:close/>
              </a:path>
            </a:pathLst>
          </a:custGeom>
          <a:solidFill>
            <a:srgbClr val="D4A017"/>
          </a:solidFill>
          <a:ln/>
        </p:spPr>
      </p:sp>
      <p:sp>
        <p:nvSpPr>
          <p:cNvPr id="26" name="Text 24"/>
          <p:cNvSpPr/>
          <p:nvPr/>
        </p:nvSpPr>
        <p:spPr>
          <a:xfrm>
            <a:off x="876300" y="5943600"/>
            <a:ext cx="3505200" cy="228600"/>
          </a:xfrm>
          <a:prstGeom prst="rect">
            <a:avLst/>
          </a:prstGeom>
          <a:noFill/>
          <a:ln/>
        </p:spPr>
        <p:txBody>
          <a:bodyPr wrap="square" lIns="0" tIns="0" rIns="0" bIns="0" rtlCol="0" anchor="ctr"/>
          <a:lstStyle/>
          <a:p>
            <a:pPr>
              <a:lnSpc>
                <a:spcPct val="130000"/>
              </a:lnSpc>
            </a:pPr>
            <a:r>
              <a:rPr lang="en-US" sz="1200" b="1" dirty="0">
                <a:solidFill>
                  <a:srgbClr val="1C1C1C"/>
                </a:solidFill>
                <a:latin typeface="MiSans" pitchFamily="34" charset="0"/>
                <a:ea typeface="MiSans" pitchFamily="34" charset="-122"/>
                <a:cs typeface="MiSans" pitchFamily="34" charset="-120"/>
              </a:rPr>
              <a:t>Permen PKP 1/2024</a:t>
            </a:r>
            <a:pPr>
              <a:lnSpc>
                <a:spcPct val="130000"/>
              </a:lnSpc>
            </a:pPr>
            <a:r>
              <a:rPr lang="en-US" sz="1200" dirty="0">
                <a:solidFill>
                  <a:srgbClr val="1C1C1C"/>
                </a:solidFill>
                <a:latin typeface="MiSans" pitchFamily="34" charset="0"/>
                <a:ea typeface="MiSans" pitchFamily="34" charset="-122"/>
                <a:cs typeface="MiSans" pitchFamily="34" charset="-120"/>
              </a:rPr>
              <a:t> — Organisasi dan Tata Kerja</a:t>
            </a:r>
            <a:endParaRPr lang="en-US" sz="1600" dirty="0"/>
          </a:p>
        </p:txBody>
      </p:sp>
      <p:sp>
        <p:nvSpPr>
          <p:cNvPr id="27" name="Shape 25"/>
          <p:cNvSpPr/>
          <p:nvPr/>
        </p:nvSpPr>
        <p:spPr>
          <a:xfrm>
            <a:off x="7239000" y="1219200"/>
            <a:ext cx="4572000" cy="3314700"/>
          </a:xfrm>
          <a:custGeom>
            <a:avLst/>
            <a:gdLst/>
            <a:ahLst/>
            <a:cxnLst/>
            <a:rect l="l" t="t" r="r" b="b"/>
            <a:pathLst>
              <a:path w="4572000" h="3314700">
                <a:moveTo>
                  <a:pt x="114291" y="0"/>
                </a:moveTo>
                <a:lnTo>
                  <a:pt x="4457709" y="0"/>
                </a:lnTo>
                <a:cubicBezTo>
                  <a:pt x="4520788" y="0"/>
                  <a:pt x="4572000" y="51212"/>
                  <a:pt x="4572000" y="114291"/>
                </a:cubicBezTo>
                <a:lnTo>
                  <a:pt x="4572000" y="3200409"/>
                </a:lnTo>
                <a:cubicBezTo>
                  <a:pt x="4572000" y="3263530"/>
                  <a:pt x="4520830" y="3314700"/>
                  <a:pt x="4457709" y="3314700"/>
                </a:cubicBezTo>
                <a:lnTo>
                  <a:pt x="114291" y="3314700"/>
                </a:lnTo>
                <a:cubicBezTo>
                  <a:pt x="51170" y="3314700"/>
                  <a:pt x="0" y="3263530"/>
                  <a:pt x="0" y="3200409"/>
                </a:cubicBezTo>
                <a:lnTo>
                  <a:pt x="0" y="114291"/>
                </a:lnTo>
                <a:cubicBezTo>
                  <a:pt x="0" y="51170"/>
                  <a:pt x="51170" y="0"/>
                  <a:pt x="114291" y="0"/>
                </a:cubicBezTo>
                <a:close/>
              </a:path>
            </a:pathLst>
          </a:custGeom>
          <a:solidFill>
            <a:srgbClr val="FFFFFF"/>
          </a:solidFill>
          <a:ln/>
          <a:effectLst>
            <a:outerShdw sx="100000" sy="100000" kx="0" ky="0" algn="bl" rotWithShape="0" blurRad="57150" dist="38100" dir="5400000">
              <a:srgbClr val="000000">
                <a:alpha val="10196"/>
              </a:srgbClr>
            </a:outerShdw>
          </a:effectLst>
        </p:spPr>
      </p:sp>
      <p:sp>
        <p:nvSpPr>
          <p:cNvPr id="28" name="Text 26"/>
          <p:cNvSpPr/>
          <p:nvPr/>
        </p:nvSpPr>
        <p:spPr>
          <a:xfrm>
            <a:off x="7386638" y="1409700"/>
            <a:ext cx="4276725" cy="266700"/>
          </a:xfrm>
          <a:prstGeom prst="rect">
            <a:avLst/>
          </a:prstGeom>
          <a:noFill/>
          <a:ln/>
        </p:spPr>
        <p:txBody>
          <a:bodyPr wrap="square" lIns="0" tIns="0" rIns="0" bIns="0" rtlCol="0" anchor="ctr"/>
          <a:lstStyle/>
          <a:p>
            <a:pPr algn="ctr">
              <a:lnSpc>
                <a:spcPct val="130000"/>
              </a:lnSpc>
            </a:pPr>
            <a:r>
              <a:rPr lang="en-US" sz="1350" b="1" dirty="0">
                <a:solidFill>
                  <a:srgbClr val="1A3C34"/>
                </a:solidFill>
                <a:latin typeface="MiSans" pitchFamily="34" charset="0"/>
                <a:ea typeface="MiSans" pitchFamily="34" charset="-122"/>
                <a:cs typeface="MiSans" pitchFamily="34" charset="-120"/>
              </a:rPr>
              <a:t>Struktur Organisasi</a:t>
            </a:r>
            <a:endParaRPr lang="en-US" sz="1600" dirty="0"/>
          </a:p>
        </p:txBody>
      </p:sp>
      <p:sp>
        <p:nvSpPr>
          <p:cNvPr id="29" name="Shape 27"/>
          <p:cNvSpPr/>
          <p:nvPr/>
        </p:nvSpPr>
        <p:spPr>
          <a:xfrm>
            <a:off x="7429500" y="1828800"/>
            <a:ext cx="4191000" cy="647700"/>
          </a:xfrm>
          <a:custGeom>
            <a:avLst/>
            <a:gdLst/>
            <a:ahLst/>
            <a:cxnLst/>
            <a:rect l="l" t="t" r="r" b="b"/>
            <a:pathLst>
              <a:path w="4191000" h="647700">
                <a:moveTo>
                  <a:pt x="76202" y="0"/>
                </a:moveTo>
                <a:lnTo>
                  <a:pt x="4114798" y="0"/>
                </a:lnTo>
                <a:cubicBezTo>
                  <a:pt x="4156883" y="0"/>
                  <a:pt x="4191000" y="34117"/>
                  <a:pt x="4191000" y="76202"/>
                </a:cubicBezTo>
                <a:lnTo>
                  <a:pt x="4191000" y="571498"/>
                </a:lnTo>
                <a:cubicBezTo>
                  <a:pt x="4191000" y="613583"/>
                  <a:pt x="4156883" y="647700"/>
                  <a:pt x="4114798" y="647700"/>
                </a:cubicBezTo>
                <a:lnTo>
                  <a:pt x="76202" y="647700"/>
                </a:lnTo>
                <a:cubicBezTo>
                  <a:pt x="34117" y="647700"/>
                  <a:pt x="0" y="613583"/>
                  <a:pt x="0" y="571498"/>
                </a:cubicBezTo>
                <a:lnTo>
                  <a:pt x="0" y="76202"/>
                </a:lnTo>
                <a:cubicBezTo>
                  <a:pt x="0" y="34117"/>
                  <a:pt x="34117" y="0"/>
                  <a:pt x="76202" y="0"/>
                </a:cubicBezTo>
                <a:close/>
              </a:path>
            </a:pathLst>
          </a:custGeom>
          <a:solidFill>
            <a:srgbClr val="1A3C34"/>
          </a:solidFill>
          <a:ln/>
        </p:spPr>
      </p:sp>
      <p:sp>
        <p:nvSpPr>
          <p:cNvPr id="30" name="Text 28"/>
          <p:cNvSpPr/>
          <p:nvPr/>
        </p:nvSpPr>
        <p:spPr>
          <a:xfrm>
            <a:off x="7510462" y="1943100"/>
            <a:ext cx="4029075" cy="190500"/>
          </a:xfrm>
          <a:prstGeom prst="rect">
            <a:avLst/>
          </a:prstGeom>
          <a:noFill/>
          <a:ln/>
        </p:spPr>
        <p:txBody>
          <a:bodyPr wrap="square" lIns="0" tIns="0" rIns="0" bIns="0" rtlCol="0" anchor="ctr"/>
          <a:lstStyle/>
          <a:p>
            <a:pPr algn="ctr">
              <a:lnSpc>
                <a:spcPct val="120000"/>
              </a:lnSpc>
            </a:pPr>
            <a:r>
              <a:rPr lang="en-US" sz="1050" dirty="0">
                <a:solidFill>
                  <a:srgbClr val="FFFFFF">
                    <a:alpha val="80000"/>
                  </a:srgbClr>
                </a:solidFill>
                <a:latin typeface="MiSans" pitchFamily="34" charset="0"/>
                <a:ea typeface="MiSans" pitchFamily="34" charset="-122"/>
                <a:cs typeface="MiSans" pitchFamily="34" charset="-120"/>
              </a:rPr>
              <a:t>Kementerian PKP RI</a:t>
            </a:r>
            <a:endParaRPr lang="en-US" sz="1600" dirty="0"/>
          </a:p>
        </p:txBody>
      </p:sp>
      <p:sp>
        <p:nvSpPr>
          <p:cNvPr id="31" name="Text 29"/>
          <p:cNvSpPr/>
          <p:nvPr/>
        </p:nvSpPr>
        <p:spPr>
          <a:xfrm>
            <a:off x="7505700" y="2133600"/>
            <a:ext cx="4038600" cy="228600"/>
          </a:xfrm>
          <a:prstGeom prst="rect">
            <a:avLst/>
          </a:prstGeom>
          <a:noFill/>
          <a:ln/>
        </p:spPr>
        <p:txBody>
          <a:bodyPr wrap="square" lIns="0" tIns="0" rIns="0" bIns="0" rtlCol="0" anchor="ctr"/>
          <a:lstStyle/>
          <a:p>
            <a:pPr algn="ctr">
              <a:lnSpc>
                <a:spcPct val="130000"/>
              </a:lnSpc>
            </a:pPr>
            <a:r>
              <a:rPr lang="en-US" sz="1200" b="1" dirty="0">
                <a:solidFill>
                  <a:srgbClr val="FFFFFF"/>
                </a:solidFill>
                <a:latin typeface="MiSans" pitchFamily="34" charset="0"/>
                <a:ea typeface="MiSans" pitchFamily="34" charset="-122"/>
                <a:cs typeface="MiSans" pitchFamily="34" charset="-120"/>
              </a:rPr>
              <a:t>KemenPKP</a:t>
            </a:r>
            <a:endParaRPr lang="en-US" sz="1600" dirty="0"/>
          </a:p>
        </p:txBody>
      </p:sp>
      <p:sp>
        <p:nvSpPr>
          <p:cNvPr id="32" name="Shape 30"/>
          <p:cNvSpPr/>
          <p:nvPr/>
        </p:nvSpPr>
        <p:spPr>
          <a:xfrm>
            <a:off x="9515475" y="2590800"/>
            <a:ext cx="19050" cy="152400"/>
          </a:xfrm>
          <a:custGeom>
            <a:avLst/>
            <a:gdLst/>
            <a:ahLst/>
            <a:cxnLst/>
            <a:rect l="l" t="t" r="r" b="b"/>
            <a:pathLst>
              <a:path w="19050" h="152400">
                <a:moveTo>
                  <a:pt x="0" y="0"/>
                </a:moveTo>
                <a:lnTo>
                  <a:pt x="19050" y="0"/>
                </a:lnTo>
                <a:lnTo>
                  <a:pt x="19050" y="152400"/>
                </a:lnTo>
                <a:lnTo>
                  <a:pt x="0" y="152400"/>
                </a:lnTo>
                <a:lnTo>
                  <a:pt x="0" y="0"/>
                </a:lnTo>
                <a:close/>
              </a:path>
            </a:pathLst>
          </a:custGeom>
          <a:solidFill>
            <a:srgbClr val="D4A017"/>
          </a:solidFill>
          <a:ln/>
        </p:spPr>
      </p:sp>
      <p:sp>
        <p:nvSpPr>
          <p:cNvPr id="33" name="Shape 31"/>
          <p:cNvSpPr/>
          <p:nvPr/>
        </p:nvSpPr>
        <p:spPr>
          <a:xfrm>
            <a:off x="7429500" y="2857500"/>
            <a:ext cx="4191000" cy="647700"/>
          </a:xfrm>
          <a:custGeom>
            <a:avLst/>
            <a:gdLst/>
            <a:ahLst/>
            <a:cxnLst/>
            <a:rect l="l" t="t" r="r" b="b"/>
            <a:pathLst>
              <a:path w="4191000" h="647700">
                <a:moveTo>
                  <a:pt x="76202" y="0"/>
                </a:moveTo>
                <a:lnTo>
                  <a:pt x="4114798" y="0"/>
                </a:lnTo>
                <a:cubicBezTo>
                  <a:pt x="4156883" y="0"/>
                  <a:pt x="4191000" y="34117"/>
                  <a:pt x="4191000" y="76202"/>
                </a:cubicBezTo>
                <a:lnTo>
                  <a:pt x="4191000" y="571498"/>
                </a:lnTo>
                <a:cubicBezTo>
                  <a:pt x="4191000" y="613583"/>
                  <a:pt x="4156883" y="647700"/>
                  <a:pt x="4114798" y="647700"/>
                </a:cubicBezTo>
                <a:lnTo>
                  <a:pt x="76202" y="647700"/>
                </a:lnTo>
                <a:cubicBezTo>
                  <a:pt x="34117" y="647700"/>
                  <a:pt x="0" y="613583"/>
                  <a:pt x="0" y="571498"/>
                </a:cubicBezTo>
                <a:lnTo>
                  <a:pt x="0" y="76202"/>
                </a:lnTo>
                <a:cubicBezTo>
                  <a:pt x="0" y="34117"/>
                  <a:pt x="34117" y="0"/>
                  <a:pt x="76202" y="0"/>
                </a:cubicBezTo>
                <a:close/>
              </a:path>
            </a:pathLst>
          </a:custGeom>
          <a:solidFill>
            <a:srgbClr val="2D6A4F"/>
          </a:solidFill>
          <a:ln/>
        </p:spPr>
      </p:sp>
      <p:sp>
        <p:nvSpPr>
          <p:cNvPr id="34" name="Text 32"/>
          <p:cNvSpPr/>
          <p:nvPr/>
        </p:nvSpPr>
        <p:spPr>
          <a:xfrm>
            <a:off x="7510462" y="2971800"/>
            <a:ext cx="4029075" cy="190500"/>
          </a:xfrm>
          <a:prstGeom prst="rect">
            <a:avLst/>
          </a:prstGeom>
          <a:noFill/>
          <a:ln/>
        </p:spPr>
        <p:txBody>
          <a:bodyPr wrap="square" lIns="0" tIns="0" rIns="0" bIns="0" rtlCol="0" anchor="ctr"/>
          <a:lstStyle/>
          <a:p>
            <a:pPr algn="ctr">
              <a:lnSpc>
                <a:spcPct val="120000"/>
              </a:lnSpc>
            </a:pPr>
            <a:r>
              <a:rPr lang="en-US" sz="1050" dirty="0">
                <a:solidFill>
                  <a:srgbClr val="FFFFFF">
                    <a:alpha val="80000"/>
                  </a:srgbClr>
                </a:solidFill>
                <a:latin typeface="MiSans" pitchFamily="34" charset="0"/>
                <a:ea typeface="MiSans" pitchFamily="34" charset="-122"/>
                <a:cs typeface="MiSans" pitchFamily="34" charset="-120"/>
              </a:rPr>
              <a:t>Direktorat Jenderal</a:t>
            </a:r>
            <a:endParaRPr lang="en-US" sz="1600" dirty="0"/>
          </a:p>
        </p:txBody>
      </p:sp>
      <p:sp>
        <p:nvSpPr>
          <p:cNvPr id="35" name="Text 33"/>
          <p:cNvSpPr/>
          <p:nvPr/>
        </p:nvSpPr>
        <p:spPr>
          <a:xfrm>
            <a:off x="7505700" y="3162300"/>
            <a:ext cx="4038600" cy="228600"/>
          </a:xfrm>
          <a:prstGeom prst="rect">
            <a:avLst/>
          </a:prstGeom>
          <a:noFill/>
          <a:ln/>
        </p:spPr>
        <p:txBody>
          <a:bodyPr wrap="square" lIns="0" tIns="0" rIns="0" bIns="0" rtlCol="0" anchor="ctr"/>
          <a:lstStyle/>
          <a:p>
            <a:pPr algn="ctr">
              <a:lnSpc>
                <a:spcPct val="130000"/>
              </a:lnSpc>
            </a:pPr>
            <a:r>
              <a:rPr lang="en-US" sz="1200" b="1" dirty="0">
                <a:solidFill>
                  <a:srgbClr val="FFFFFF"/>
                </a:solidFill>
                <a:latin typeface="MiSans" pitchFamily="34" charset="0"/>
                <a:ea typeface="MiSans" pitchFamily="34" charset="-122"/>
                <a:cs typeface="MiSans" pitchFamily="34" charset="-120"/>
              </a:rPr>
              <a:t>Ditjen Kawasan Permukiman</a:t>
            </a:r>
            <a:endParaRPr lang="en-US" sz="1600" dirty="0"/>
          </a:p>
        </p:txBody>
      </p:sp>
      <p:sp>
        <p:nvSpPr>
          <p:cNvPr id="36" name="Shape 34"/>
          <p:cNvSpPr/>
          <p:nvPr/>
        </p:nvSpPr>
        <p:spPr>
          <a:xfrm>
            <a:off x="9515475" y="3619500"/>
            <a:ext cx="19050" cy="152400"/>
          </a:xfrm>
          <a:custGeom>
            <a:avLst/>
            <a:gdLst/>
            <a:ahLst/>
            <a:cxnLst/>
            <a:rect l="l" t="t" r="r" b="b"/>
            <a:pathLst>
              <a:path w="19050" h="152400">
                <a:moveTo>
                  <a:pt x="0" y="0"/>
                </a:moveTo>
                <a:lnTo>
                  <a:pt x="19050" y="0"/>
                </a:lnTo>
                <a:lnTo>
                  <a:pt x="19050" y="152400"/>
                </a:lnTo>
                <a:lnTo>
                  <a:pt x="0" y="152400"/>
                </a:lnTo>
                <a:lnTo>
                  <a:pt x="0" y="0"/>
                </a:lnTo>
                <a:close/>
              </a:path>
            </a:pathLst>
          </a:custGeom>
          <a:solidFill>
            <a:srgbClr val="D4A017"/>
          </a:solidFill>
          <a:ln/>
        </p:spPr>
      </p:sp>
      <p:sp>
        <p:nvSpPr>
          <p:cNvPr id="37" name="Shape 35"/>
          <p:cNvSpPr/>
          <p:nvPr/>
        </p:nvSpPr>
        <p:spPr>
          <a:xfrm>
            <a:off x="7429500" y="3886200"/>
            <a:ext cx="4191000" cy="457200"/>
          </a:xfrm>
          <a:custGeom>
            <a:avLst/>
            <a:gdLst/>
            <a:ahLst/>
            <a:cxnLst/>
            <a:rect l="l" t="t" r="r" b="b"/>
            <a:pathLst>
              <a:path w="4191000" h="457200">
                <a:moveTo>
                  <a:pt x="76202" y="0"/>
                </a:moveTo>
                <a:lnTo>
                  <a:pt x="4114798" y="0"/>
                </a:lnTo>
                <a:cubicBezTo>
                  <a:pt x="4156883" y="0"/>
                  <a:pt x="4191000" y="34117"/>
                  <a:pt x="4191000" y="76202"/>
                </a:cubicBezTo>
                <a:lnTo>
                  <a:pt x="4191000" y="380998"/>
                </a:lnTo>
                <a:cubicBezTo>
                  <a:pt x="4191000" y="423083"/>
                  <a:pt x="4156883" y="457200"/>
                  <a:pt x="4114798" y="457200"/>
                </a:cubicBezTo>
                <a:lnTo>
                  <a:pt x="76202" y="457200"/>
                </a:lnTo>
                <a:cubicBezTo>
                  <a:pt x="34145" y="457200"/>
                  <a:pt x="0" y="423055"/>
                  <a:pt x="0" y="380998"/>
                </a:cubicBezTo>
                <a:lnTo>
                  <a:pt x="0" y="76202"/>
                </a:lnTo>
                <a:cubicBezTo>
                  <a:pt x="0" y="34145"/>
                  <a:pt x="34145" y="0"/>
                  <a:pt x="76202" y="0"/>
                </a:cubicBezTo>
                <a:close/>
              </a:path>
            </a:pathLst>
          </a:custGeom>
          <a:solidFill>
            <a:srgbClr val="D4A017"/>
          </a:solidFill>
          <a:ln/>
        </p:spPr>
      </p:sp>
      <p:sp>
        <p:nvSpPr>
          <p:cNvPr id="38" name="Text 36"/>
          <p:cNvSpPr/>
          <p:nvPr/>
        </p:nvSpPr>
        <p:spPr>
          <a:xfrm>
            <a:off x="7391400" y="3886200"/>
            <a:ext cx="4267200" cy="457200"/>
          </a:xfrm>
          <a:prstGeom prst="rect">
            <a:avLst/>
          </a:prstGeom>
          <a:noFill/>
          <a:ln/>
        </p:spPr>
        <p:txBody>
          <a:bodyPr wrap="square" lIns="114300" tIns="114300" rIns="114300" bIns="114300" rtlCol="0" anchor="ctr"/>
          <a:lstStyle/>
          <a:p>
            <a:pPr algn="ctr">
              <a:lnSpc>
                <a:spcPct val="130000"/>
              </a:lnSpc>
            </a:pPr>
            <a:r>
              <a:rPr lang="en-US" sz="1200" b="1" dirty="0">
                <a:solidFill>
                  <a:srgbClr val="1A3C34"/>
                </a:solidFill>
                <a:latin typeface="MiSans" pitchFamily="34" charset="0"/>
                <a:ea typeface="MiSans" pitchFamily="34" charset="-122"/>
                <a:cs typeface="MiSans" pitchFamily="34" charset="-120"/>
              </a:rPr>
              <a:t>Direktorat Pengembangan Kawasan Permukiman</a:t>
            </a:r>
            <a:endParaRPr lang="en-US" sz="1600" dirty="0"/>
          </a:p>
        </p:txBody>
      </p:sp>
      <p:sp>
        <p:nvSpPr>
          <p:cNvPr id="39" name="Shape 37"/>
          <p:cNvSpPr/>
          <p:nvPr/>
        </p:nvSpPr>
        <p:spPr>
          <a:xfrm>
            <a:off x="7239000" y="4686300"/>
            <a:ext cx="4572000" cy="2171700"/>
          </a:xfrm>
          <a:custGeom>
            <a:avLst/>
            <a:gdLst/>
            <a:ahLst/>
            <a:cxnLst/>
            <a:rect l="l" t="t" r="r" b="b"/>
            <a:pathLst>
              <a:path w="4572000" h="2171700">
                <a:moveTo>
                  <a:pt x="114297" y="0"/>
                </a:moveTo>
                <a:lnTo>
                  <a:pt x="4457703" y="0"/>
                </a:lnTo>
                <a:cubicBezTo>
                  <a:pt x="4520828" y="0"/>
                  <a:pt x="4572000" y="51172"/>
                  <a:pt x="4572000" y="114297"/>
                </a:cubicBezTo>
                <a:lnTo>
                  <a:pt x="4572000" y="2057403"/>
                </a:lnTo>
                <a:cubicBezTo>
                  <a:pt x="4572000" y="2120528"/>
                  <a:pt x="4520828" y="2171700"/>
                  <a:pt x="4457703" y="2171700"/>
                </a:cubicBezTo>
                <a:lnTo>
                  <a:pt x="114297" y="2171700"/>
                </a:lnTo>
                <a:cubicBezTo>
                  <a:pt x="51172" y="2171700"/>
                  <a:pt x="0" y="2120528"/>
                  <a:pt x="0" y="2057403"/>
                </a:cubicBezTo>
                <a:lnTo>
                  <a:pt x="0" y="114297"/>
                </a:lnTo>
                <a:cubicBezTo>
                  <a:pt x="0" y="51172"/>
                  <a:pt x="51172" y="0"/>
                  <a:pt x="114297" y="0"/>
                </a:cubicBezTo>
                <a:close/>
              </a:path>
            </a:pathLst>
          </a:custGeom>
          <a:solidFill>
            <a:srgbClr val="FFFFFF"/>
          </a:solidFill>
          <a:ln/>
          <a:effectLst>
            <a:outerShdw sx="100000" sy="100000" kx="0" ky="0" algn="bl" rotWithShape="0" blurRad="57150" dist="38100" dir="5400000">
              <a:srgbClr val="000000">
                <a:alpha val="10196"/>
              </a:srgbClr>
            </a:outerShdw>
          </a:effectLst>
        </p:spPr>
      </p:sp>
      <p:sp>
        <p:nvSpPr>
          <p:cNvPr id="40" name="Text 38"/>
          <p:cNvSpPr/>
          <p:nvPr/>
        </p:nvSpPr>
        <p:spPr>
          <a:xfrm>
            <a:off x="7429500" y="4876800"/>
            <a:ext cx="4267200" cy="228600"/>
          </a:xfrm>
          <a:prstGeom prst="rect">
            <a:avLst/>
          </a:prstGeom>
          <a:noFill/>
          <a:ln/>
        </p:spPr>
        <p:txBody>
          <a:bodyPr wrap="square" lIns="0" tIns="0" rIns="0" bIns="0" rtlCol="0" anchor="ctr"/>
          <a:lstStyle/>
          <a:p>
            <a:pPr>
              <a:lnSpc>
                <a:spcPct val="130000"/>
              </a:lnSpc>
            </a:pPr>
            <a:r>
              <a:rPr lang="en-US" sz="1200" b="1" dirty="0">
                <a:solidFill>
                  <a:srgbClr val="1A3C34"/>
                </a:solidFill>
                <a:latin typeface="MiSans" pitchFamily="34" charset="0"/>
                <a:ea typeface="MiSans" pitchFamily="34" charset="-122"/>
                <a:cs typeface="MiSans" pitchFamily="34" charset="-120"/>
              </a:rPr>
              <a:t>4 Subdirektorat</a:t>
            </a:r>
            <a:endParaRPr lang="en-US" sz="1600" dirty="0"/>
          </a:p>
        </p:txBody>
      </p:sp>
      <p:sp>
        <p:nvSpPr>
          <p:cNvPr id="41" name="Shape 39"/>
          <p:cNvSpPr/>
          <p:nvPr/>
        </p:nvSpPr>
        <p:spPr>
          <a:xfrm>
            <a:off x="7434263" y="5224463"/>
            <a:ext cx="2028825" cy="657225"/>
          </a:xfrm>
          <a:custGeom>
            <a:avLst/>
            <a:gdLst/>
            <a:ahLst/>
            <a:cxnLst/>
            <a:rect l="l" t="t" r="r" b="b"/>
            <a:pathLst>
              <a:path w="2028825" h="657225">
                <a:moveTo>
                  <a:pt x="76199" y="0"/>
                </a:moveTo>
                <a:lnTo>
                  <a:pt x="1952626" y="0"/>
                </a:lnTo>
                <a:cubicBezTo>
                  <a:pt x="1994710" y="0"/>
                  <a:pt x="2028825" y="34115"/>
                  <a:pt x="2028825" y="76199"/>
                </a:cubicBezTo>
                <a:lnTo>
                  <a:pt x="2028825" y="581026"/>
                </a:lnTo>
                <a:cubicBezTo>
                  <a:pt x="2028825" y="623110"/>
                  <a:pt x="1994710" y="657225"/>
                  <a:pt x="1952626" y="657225"/>
                </a:cubicBezTo>
                <a:lnTo>
                  <a:pt x="76199" y="657225"/>
                </a:lnTo>
                <a:cubicBezTo>
                  <a:pt x="34115" y="657225"/>
                  <a:pt x="0" y="623110"/>
                  <a:pt x="0" y="581026"/>
                </a:cubicBezTo>
                <a:lnTo>
                  <a:pt x="0" y="76199"/>
                </a:lnTo>
                <a:cubicBezTo>
                  <a:pt x="0" y="34143"/>
                  <a:pt x="34143" y="0"/>
                  <a:pt x="76199" y="0"/>
                </a:cubicBezTo>
                <a:close/>
              </a:path>
            </a:pathLst>
          </a:custGeom>
          <a:solidFill>
            <a:srgbClr val="F7F5F0"/>
          </a:solidFill>
          <a:ln w="12700">
            <a:solidFill>
              <a:srgbClr val="2D6A4F"/>
            </a:solidFill>
            <a:prstDash val="solid"/>
          </a:ln>
        </p:spPr>
      </p:sp>
      <p:sp>
        <p:nvSpPr>
          <p:cNvPr id="42" name="Text 40"/>
          <p:cNvSpPr/>
          <p:nvPr/>
        </p:nvSpPr>
        <p:spPr>
          <a:xfrm>
            <a:off x="7553325" y="5343525"/>
            <a:ext cx="1857375" cy="190500"/>
          </a:xfrm>
          <a:prstGeom prst="rect">
            <a:avLst/>
          </a:prstGeom>
          <a:noFill/>
          <a:ln/>
        </p:spPr>
        <p:txBody>
          <a:bodyPr wrap="square" lIns="0" tIns="0" rIns="0" bIns="0" rtlCol="0" anchor="ctr"/>
          <a:lstStyle/>
          <a:p>
            <a:pPr>
              <a:lnSpc>
                <a:spcPct val="120000"/>
              </a:lnSpc>
            </a:pPr>
            <a:r>
              <a:rPr lang="en-US" sz="1050" b="1" dirty="0">
                <a:solidFill>
                  <a:srgbClr val="2D6A4F"/>
                </a:solidFill>
                <a:latin typeface="MiSans" pitchFamily="34" charset="0"/>
                <a:ea typeface="MiSans" pitchFamily="34" charset="-122"/>
                <a:cs typeface="MiSans" pitchFamily="34" charset="-120"/>
              </a:rPr>
              <a:t>Subdit 1</a:t>
            </a:r>
            <a:endParaRPr lang="en-US" sz="1600" dirty="0"/>
          </a:p>
        </p:txBody>
      </p:sp>
      <p:sp>
        <p:nvSpPr>
          <p:cNvPr id="43" name="Text 41"/>
          <p:cNvSpPr/>
          <p:nvPr/>
        </p:nvSpPr>
        <p:spPr>
          <a:xfrm>
            <a:off x="7553325" y="5572125"/>
            <a:ext cx="1857375" cy="190500"/>
          </a:xfrm>
          <a:prstGeom prst="rect">
            <a:avLst/>
          </a:prstGeom>
          <a:noFill/>
          <a:ln/>
        </p:spPr>
        <p:txBody>
          <a:bodyPr wrap="square" lIns="0" tIns="0" rIns="0" bIns="0" rtlCol="0" anchor="ctr"/>
          <a:lstStyle/>
          <a:p>
            <a:pPr>
              <a:lnSpc>
                <a:spcPct val="120000"/>
              </a:lnSpc>
            </a:pPr>
            <a:r>
              <a:rPr lang="en-US" sz="1050" b="1" dirty="0">
                <a:solidFill>
                  <a:srgbClr val="1C1C1C"/>
                </a:solidFill>
                <a:latin typeface="MiSans" pitchFamily="34" charset="0"/>
                <a:ea typeface="MiSans" pitchFamily="34" charset="-122"/>
                <a:cs typeface="MiSans" pitchFamily="34" charset="-120"/>
              </a:rPr>
              <a:t>Kawasan Perkotaan</a:t>
            </a:r>
            <a:endParaRPr lang="en-US" sz="1600" dirty="0"/>
          </a:p>
        </p:txBody>
      </p:sp>
      <p:sp>
        <p:nvSpPr>
          <p:cNvPr id="44" name="Shape 42"/>
          <p:cNvSpPr/>
          <p:nvPr/>
        </p:nvSpPr>
        <p:spPr>
          <a:xfrm>
            <a:off x="9586913" y="5224463"/>
            <a:ext cx="2028825" cy="657225"/>
          </a:xfrm>
          <a:custGeom>
            <a:avLst/>
            <a:gdLst/>
            <a:ahLst/>
            <a:cxnLst/>
            <a:rect l="l" t="t" r="r" b="b"/>
            <a:pathLst>
              <a:path w="2028825" h="657225">
                <a:moveTo>
                  <a:pt x="76199" y="0"/>
                </a:moveTo>
                <a:lnTo>
                  <a:pt x="1952626" y="0"/>
                </a:lnTo>
                <a:cubicBezTo>
                  <a:pt x="1994710" y="0"/>
                  <a:pt x="2028825" y="34115"/>
                  <a:pt x="2028825" y="76199"/>
                </a:cubicBezTo>
                <a:lnTo>
                  <a:pt x="2028825" y="581026"/>
                </a:lnTo>
                <a:cubicBezTo>
                  <a:pt x="2028825" y="623110"/>
                  <a:pt x="1994710" y="657225"/>
                  <a:pt x="1952626" y="657225"/>
                </a:cubicBezTo>
                <a:lnTo>
                  <a:pt x="76199" y="657225"/>
                </a:lnTo>
                <a:cubicBezTo>
                  <a:pt x="34115" y="657225"/>
                  <a:pt x="0" y="623110"/>
                  <a:pt x="0" y="581026"/>
                </a:cubicBezTo>
                <a:lnTo>
                  <a:pt x="0" y="76199"/>
                </a:lnTo>
                <a:cubicBezTo>
                  <a:pt x="0" y="34143"/>
                  <a:pt x="34143" y="0"/>
                  <a:pt x="76199" y="0"/>
                </a:cubicBezTo>
                <a:close/>
              </a:path>
            </a:pathLst>
          </a:custGeom>
          <a:solidFill>
            <a:srgbClr val="F7F5F0"/>
          </a:solidFill>
          <a:ln w="12700">
            <a:solidFill>
              <a:srgbClr val="2D6A4F"/>
            </a:solidFill>
            <a:prstDash val="solid"/>
          </a:ln>
        </p:spPr>
      </p:sp>
      <p:sp>
        <p:nvSpPr>
          <p:cNvPr id="45" name="Text 43"/>
          <p:cNvSpPr/>
          <p:nvPr/>
        </p:nvSpPr>
        <p:spPr>
          <a:xfrm>
            <a:off x="9705975" y="5343525"/>
            <a:ext cx="1857375" cy="190500"/>
          </a:xfrm>
          <a:prstGeom prst="rect">
            <a:avLst/>
          </a:prstGeom>
          <a:noFill/>
          <a:ln/>
        </p:spPr>
        <p:txBody>
          <a:bodyPr wrap="square" lIns="0" tIns="0" rIns="0" bIns="0" rtlCol="0" anchor="ctr"/>
          <a:lstStyle/>
          <a:p>
            <a:pPr>
              <a:lnSpc>
                <a:spcPct val="120000"/>
              </a:lnSpc>
            </a:pPr>
            <a:r>
              <a:rPr lang="en-US" sz="1050" b="1" dirty="0">
                <a:solidFill>
                  <a:srgbClr val="2D6A4F"/>
                </a:solidFill>
                <a:latin typeface="MiSans" pitchFamily="34" charset="0"/>
                <a:ea typeface="MiSans" pitchFamily="34" charset="-122"/>
                <a:cs typeface="MiSans" pitchFamily="34" charset="-120"/>
              </a:rPr>
              <a:t>Subdit 2</a:t>
            </a:r>
            <a:endParaRPr lang="en-US" sz="1600" dirty="0"/>
          </a:p>
        </p:txBody>
      </p:sp>
      <p:sp>
        <p:nvSpPr>
          <p:cNvPr id="46" name="Text 44"/>
          <p:cNvSpPr/>
          <p:nvPr/>
        </p:nvSpPr>
        <p:spPr>
          <a:xfrm>
            <a:off x="9705975" y="5572125"/>
            <a:ext cx="1857375" cy="190500"/>
          </a:xfrm>
          <a:prstGeom prst="rect">
            <a:avLst/>
          </a:prstGeom>
          <a:noFill/>
          <a:ln/>
        </p:spPr>
        <p:txBody>
          <a:bodyPr wrap="square" lIns="0" tIns="0" rIns="0" bIns="0" rtlCol="0" anchor="ctr"/>
          <a:lstStyle/>
          <a:p>
            <a:pPr>
              <a:lnSpc>
                <a:spcPct val="120000"/>
              </a:lnSpc>
            </a:pPr>
            <a:r>
              <a:rPr lang="en-US" sz="1050" b="1" dirty="0">
                <a:solidFill>
                  <a:srgbClr val="1C1C1C"/>
                </a:solidFill>
                <a:latin typeface="MiSans" pitchFamily="34" charset="0"/>
                <a:ea typeface="MiSans" pitchFamily="34" charset="-122"/>
                <a:cs typeface="MiSans" pitchFamily="34" charset="-120"/>
              </a:rPr>
              <a:t>Kawasan Perdesaan</a:t>
            </a:r>
            <a:endParaRPr lang="en-US" sz="1600" dirty="0"/>
          </a:p>
        </p:txBody>
      </p:sp>
      <p:sp>
        <p:nvSpPr>
          <p:cNvPr id="47" name="Shape 45"/>
          <p:cNvSpPr/>
          <p:nvPr/>
        </p:nvSpPr>
        <p:spPr>
          <a:xfrm>
            <a:off x="7434263" y="6005513"/>
            <a:ext cx="2028825" cy="657225"/>
          </a:xfrm>
          <a:custGeom>
            <a:avLst/>
            <a:gdLst/>
            <a:ahLst/>
            <a:cxnLst/>
            <a:rect l="l" t="t" r="r" b="b"/>
            <a:pathLst>
              <a:path w="2028825" h="657225">
                <a:moveTo>
                  <a:pt x="76199" y="0"/>
                </a:moveTo>
                <a:lnTo>
                  <a:pt x="1952626" y="0"/>
                </a:lnTo>
                <a:cubicBezTo>
                  <a:pt x="1994710" y="0"/>
                  <a:pt x="2028825" y="34115"/>
                  <a:pt x="2028825" y="76199"/>
                </a:cubicBezTo>
                <a:lnTo>
                  <a:pt x="2028825" y="581026"/>
                </a:lnTo>
                <a:cubicBezTo>
                  <a:pt x="2028825" y="623110"/>
                  <a:pt x="1994710" y="657225"/>
                  <a:pt x="1952626" y="657225"/>
                </a:cubicBezTo>
                <a:lnTo>
                  <a:pt x="76199" y="657225"/>
                </a:lnTo>
                <a:cubicBezTo>
                  <a:pt x="34115" y="657225"/>
                  <a:pt x="0" y="623110"/>
                  <a:pt x="0" y="581026"/>
                </a:cubicBezTo>
                <a:lnTo>
                  <a:pt x="0" y="76199"/>
                </a:lnTo>
                <a:cubicBezTo>
                  <a:pt x="0" y="34143"/>
                  <a:pt x="34143" y="0"/>
                  <a:pt x="76199" y="0"/>
                </a:cubicBezTo>
                <a:close/>
              </a:path>
            </a:pathLst>
          </a:custGeom>
          <a:solidFill>
            <a:srgbClr val="F7F5F0"/>
          </a:solidFill>
          <a:ln w="12700">
            <a:solidFill>
              <a:srgbClr val="2D6A4F"/>
            </a:solidFill>
            <a:prstDash val="solid"/>
          </a:ln>
        </p:spPr>
      </p:sp>
      <p:sp>
        <p:nvSpPr>
          <p:cNvPr id="48" name="Text 46"/>
          <p:cNvSpPr/>
          <p:nvPr/>
        </p:nvSpPr>
        <p:spPr>
          <a:xfrm>
            <a:off x="7553325" y="6124575"/>
            <a:ext cx="1857375" cy="190500"/>
          </a:xfrm>
          <a:prstGeom prst="rect">
            <a:avLst/>
          </a:prstGeom>
          <a:noFill/>
          <a:ln/>
        </p:spPr>
        <p:txBody>
          <a:bodyPr wrap="square" lIns="0" tIns="0" rIns="0" bIns="0" rtlCol="0" anchor="ctr"/>
          <a:lstStyle/>
          <a:p>
            <a:pPr>
              <a:lnSpc>
                <a:spcPct val="120000"/>
              </a:lnSpc>
            </a:pPr>
            <a:r>
              <a:rPr lang="en-US" sz="1050" b="1" dirty="0">
                <a:solidFill>
                  <a:srgbClr val="2D6A4F"/>
                </a:solidFill>
                <a:latin typeface="MiSans" pitchFamily="34" charset="0"/>
                <a:ea typeface="MiSans" pitchFamily="34" charset="-122"/>
                <a:cs typeface="MiSans" pitchFamily="34" charset="-120"/>
              </a:rPr>
              <a:t>Subdit 3</a:t>
            </a:r>
            <a:endParaRPr lang="en-US" sz="1600" dirty="0"/>
          </a:p>
        </p:txBody>
      </p:sp>
      <p:sp>
        <p:nvSpPr>
          <p:cNvPr id="49" name="Text 47"/>
          <p:cNvSpPr/>
          <p:nvPr/>
        </p:nvSpPr>
        <p:spPr>
          <a:xfrm>
            <a:off x="7553325" y="6353175"/>
            <a:ext cx="1857375" cy="190500"/>
          </a:xfrm>
          <a:prstGeom prst="rect">
            <a:avLst/>
          </a:prstGeom>
          <a:noFill/>
          <a:ln/>
        </p:spPr>
        <p:txBody>
          <a:bodyPr wrap="square" lIns="0" tIns="0" rIns="0" bIns="0" rtlCol="0" anchor="ctr"/>
          <a:lstStyle/>
          <a:p>
            <a:pPr>
              <a:lnSpc>
                <a:spcPct val="120000"/>
              </a:lnSpc>
            </a:pPr>
            <a:r>
              <a:rPr lang="en-US" sz="1050" b="1" dirty="0">
                <a:solidFill>
                  <a:srgbClr val="1C1C1C"/>
                </a:solidFill>
                <a:latin typeface="MiSans" pitchFamily="34" charset="0"/>
                <a:ea typeface="MiSans" pitchFamily="34" charset="-122"/>
                <a:cs typeface="MiSans" pitchFamily="34" charset="-120"/>
              </a:rPr>
              <a:t>Kawasan Khusus</a:t>
            </a:r>
            <a:endParaRPr lang="en-US" sz="1600" dirty="0"/>
          </a:p>
        </p:txBody>
      </p:sp>
      <p:sp>
        <p:nvSpPr>
          <p:cNvPr id="50" name="Shape 48"/>
          <p:cNvSpPr/>
          <p:nvPr/>
        </p:nvSpPr>
        <p:spPr>
          <a:xfrm>
            <a:off x="9586913" y="6005513"/>
            <a:ext cx="2028825" cy="657225"/>
          </a:xfrm>
          <a:custGeom>
            <a:avLst/>
            <a:gdLst/>
            <a:ahLst/>
            <a:cxnLst/>
            <a:rect l="l" t="t" r="r" b="b"/>
            <a:pathLst>
              <a:path w="2028825" h="657225">
                <a:moveTo>
                  <a:pt x="76199" y="0"/>
                </a:moveTo>
                <a:lnTo>
                  <a:pt x="1952626" y="0"/>
                </a:lnTo>
                <a:cubicBezTo>
                  <a:pt x="1994710" y="0"/>
                  <a:pt x="2028825" y="34115"/>
                  <a:pt x="2028825" y="76199"/>
                </a:cubicBezTo>
                <a:lnTo>
                  <a:pt x="2028825" y="581026"/>
                </a:lnTo>
                <a:cubicBezTo>
                  <a:pt x="2028825" y="623110"/>
                  <a:pt x="1994710" y="657225"/>
                  <a:pt x="1952626" y="657225"/>
                </a:cubicBezTo>
                <a:lnTo>
                  <a:pt x="76199" y="657225"/>
                </a:lnTo>
                <a:cubicBezTo>
                  <a:pt x="34115" y="657225"/>
                  <a:pt x="0" y="623110"/>
                  <a:pt x="0" y="581026"/>
                </a:cubicBezTo>
                <a:lnTo>
                  <a:pt x="0" y="76199"/>
                </a:lnTo>
                <a:cubicBezTo>
                  <a:pt x="0" y="34143"/>
                  <a:pt x="34143" y="0"/>
                  <a:pt x="76199" y="0"/>
                </a:cubicBezTo>
                <a:close/>
              </a:path>
            </a:pathLst>
          </a:custGeom>
          <a:solidFill>
            <a:srgbClr val="F7F5F0"/>
          </a:solidFill>
          <a:ln w="12700">
            <a:solidFill>
              <a:srgbClr val="2D6A4F"/>
            </a:solidFill>
            <a:prstDash val="solid"/>
          </a:ln>
        </p:spPr>
      </p:sp>
      <p:sp>
        <p:nvSpPr>
          <p:cNvPr id="51" name="Text 49"/>
          <p:cNvSpPr/>
          <p:nvPr/>
        </p:nvSpPr>
        <p:spPr>
          <a:xfrm>
            <a:off x="9705975" y="6124575"/>
            <a:ext cx="1857375" cy="190500"/>
          </a:xfrm>
          <a:prstGeom prst="rect">
            <a:avLst/>
          </a:prstGeom>
          <a:noFill/>
          <a:ln/>
        </p:spPr>
        <p:txBody>
          <a:bodyPr wrap="square" lIns="0" tIns="0" rIns="0" bIns="0" rtlCol="0" anchor="ctr"/>
          <a:lstStyle/>
          <a:p>
            <a:pPr>
              <a:lnSpc>
                <a:spcPct val="120000"/>
              </a:lnSpc>
            </a:pPr>
            <a:r>
              <a:rPr lang="en-US" sz="1050" b="1" dirty="0">
                <a:solidFill>
                  <a:srgbClr val="2D6A4F"/>
                </a:solidFill>
                <a:latin typeface="MiSans" pitchFamily="34" charset="0"/>
                <a:ea typeface="MiSans" pitchFamily="34" charset="-122"/>
                <a:cs typeface="MiSans" pitchFamily="34" charset="-120"/>
              </a:rPr>
              <a:t>Subdit 4</a:t>
            </a:r>
            <a:endParaRPr lang="en-US" sz="1600" dirty="0"/>
          </a:p>
        </p:txBody>
      </p:sp>
      <p:sp>
        <p:nvSpPr>
          <p:cNvPr id="52" name="Text 50"/>
          <p:cNvSpPr/>
          <p:nvPr/>
        </p:nvSpPr>
        <p:spPr>
          <a:xfrm>
            <a:off x="9705975" y="6353175"/>
            <a:ext cx="1857375" cy="190500"/>
          </a:xfrm>
          <a:prstGeom prst="rect">
            <a:avLst/>
          </a:prstGeom>
          <a:noFill/>
          <a:ln/>
        </p:spPr>
        <p:txBody>
          <a:bodyPr wrap="square" lIns="0" tIns="0" rIns="0" bIns="0" rtlCol="0" anchor="ctr"/>
          <a:lstStyle/>
          <a:p>
            <a:pPr>
              <a:lnSpc>
                <a:spcPct val="120000"/>
              </a:lnSpc>
            </a:pPr>
            <a:r>
              <a:rPr lang="en-US" sz="1050" b="1" dirty="0">
                <a:solidFill>
                  <a:srgbClr val="1C1C1C"/>
                </a:solidFill>
                <a:latin typeface="MiSans" pitchFamily="34" charset="0"/>
                <a:ea typeface="MiSans" pitchFamily="34" charset="-122"/>
                <a:cs typeface="MiSans" pitchFamily="34" charset="-120"/>
              </a:rPr>
              <a:t>Pendataan &amp; Evaluasi</a:t>
            </a:r>
            <a:endParaRPr lang="en-US" sz="1600" dirty="0"/>
          </a:p>
        </p:txBody>
      </p:sp>
    </p:spTree>
  </p:cSld>
  <p:clrMapOvr>
    <a:masterClrMapping/>
  </p:clrMapOvr>
  <p:transition>
    <p:fade/>
    <p:spd val="med"/>
  </p:transition>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7F5F0"/>
        </a:solidFill>
      </p:bgPr>
    </p:bg>
    <p:spTree>
      <p:nvGrpSpPr>
        <p:cNvPr id="1" name=""/>
        <p:cNvGrpSpPr/>
        <p:nvPr/>
      </p:nvGrpSpPr>
      <p:grpSpPr>
        <a:xfrm>
          <a:off x="0" y="0"/>
          <a:ext cx="0" cy="0"/>
          <a:chOff x="0" y="0"/>
          <a:chExt cx="0" cy="0"/>
        </a:xfrm>
      </p:grpSpPr>
      <p:sp>
        <p:nvSpPr>
          <p:cNvPr id="2" name="Shape 0"/>
          <p:cNvSpPr/>
          <p:nvPr/>
        </p:nvSpPr>
        <p:spPr>
          <a:xfrm>
            <a:off x="381000" y="400050"/>
            <a:ext cx="38100" cy="304800"/>
          </a:xfrm>
          <a:custGeom>
            <a:avLst/>
            <a:gdLst/>
            <a:ahLst/>
            <a:cxnLst/>
            <a:rect l="l" t="t" r="r" b="b"/>
            <a:pathLst>
              <a:path w="38100" h="304800">
                <a:moveTo>
                  <a:pt x="0" y="0"/>
                </a:moveTo>
                <a:lnTo>
                  <a:pt x="38100" y="0"/>
                </a:lnTo>
                <a:lnTo>
                  <a:pt x="38100" y="304800"/>
                </a:lnTo>
                <a:lnTo>
                  <a:pt x="0" y="304800"/>
                </a:lnTo>
                <a:lnTo>
                  <a:pt x="0" y="0"/>
                </a:lnTo>
                <a:close/>
              </a:path>
            </a:pathLst>
          </a:custGeom>
          <a:solidFill>
            <a:srgbClr val="D4A017"/>
          </a:solidFill>
          <a:ln/>
        </p:spPr>
      </p:sp>
      <p:sp>
        <p:nvSpPr>
          <p:cNvPr id="3" name="Text 1"/>
          <p:cNvSpPr/>
          <p:nvPr/>
        </p:nvSpPr>
        <p:spPr>
          <a:xfrm>
            <a:off x="533400" y="381000"/>
            <a:ext cx="2800350" cy="342900"/>
          </a:xfrm>
          <a:prstGeom prst="rect">
            <a:avLst/>
          </a:prstGeom>
          <a:noFill/>
          <a:ln/>
        </p:spPr>
        <p:txBody>
          <a:bodyPr wrap="square" lIns="0" tIns="0" rIns="0" bIns="0" rtlCol="0" anchor="ctr"/>
          <a:lstStyle/>
          <a:p>
            <a:pPr>
              <a:lnSpc>
                <a:spcPct val="100000"/>
              </a:lnSpc>
            </a:pPr>
            <a:r>
              <a:rPr lang="en-US" sz="2250" b="1" dirty="0">
                <a:solidFill>
                  <a:srgbClr val="1A3C34"/>
                </a:solidFill>
                <a:latin typeface="Noto Sans SC" pitchFamily="34" charset="0"/>
                <a:ea typeface="Noto Sans SC" pitchFamily="34" charset="-122"/>
                <a:cs typeface="Noto Sans SC" pitchFamily="34" charset="-120"/>
              </a:rPr>
              <a:t>Tiga Fokus Kawasan</a:t>
            </a:r>
            <a:endParaRPr lang="en-US" sz="1600" dirty="0"/>
          </a:p>
        </p:txBody>
      </p:sp>
      <p:sp>
        <p:nvSpPr>
          <p:cNvPr id="4" name="Text 2"/>
          <p:cNvSpPr/>
          <p:nvPr/>
        </p:nvSpPr>
        <p:spPr>
          <a:xfrm>
            <a:off x="533400" y="800100"/>
            <a:ext cx="11353800" cy="228600"/>
          </a:xfrm>
          <a:prstGeom prst="rect">
            <a:avLst/>
          </a:prstGeom>
          <a:noFill/>
          <a:ln/>
        </p:spPr>
        <p:txBody>
          <a:bodyPr wrap="square" lIns="0" tIns="0" rIns="0" bIns="0" rtlCol="0" anchor="ctr"/>
          <a:lstStyle/>
          <a:p>
            <a:pPr>
              <a:lnSpc>
                <a:spcPct val="130000"/>
              </a:lnSpc>
            </a:pPr>
            <a:r>
              <a:rPr lang="en-US" sz="1200" dirty="0">
                <a:solidFill>
                  <a:srgbClr val="6B7280"/>
                </a:solidFill>
                <a:latin typeface="MiSans" pitchFamily="34" charset="0"/>
                <a:ea typeface="MiSans" pitchFamily="34" charset="-122"/>
                <a:cs typeface="MiSans" pitchFamily="34" charset="-120"/>
              </a:rPr>
              <a:t>Pendekatan komprehensif untuk seluruh wilayah Indonesia</a:t>
            </a:r>
            <a:endParaRPr lang="en-US" sz="1600" dirty="0"/>
          </a:p>
        </p:txBody>
      </p:sp>
      <p:sp>
        <p:nvSpPr>
          <p:cNvPr id="5" name="Shape 3"/>
          <p:cNvSpPr/>
          <p:nvPr/>
        </p:nvSpPr>
        <p:spPr>
          <a:xfrm>
            <a:off x="381000" y="1238250"/>
            <a:ext cx="3686175" cy="5238750"/>
          </a:xfrm>
          <a:custGeom>
            <a:avLst/>
            <a:gdLst/>
            <a:ahLst/>
            <a:cxnLst/>
            <a:rect l="l" t="t" r="r" b="b"/>
            <a:pathLst>
              <a:path w="3686175" h="5238750">
                <a:moveTo>
                  <a:pt x="38100" y="0"/>
                </a:moveTo>
                <a:lnTo>
                  <a:pt x="3648075" y="0"/>
                </a:lnTo>
                <a:cubicBezTo>
                  <a:pt x="3669103" y="0"/>
                  <a:pt x="3686175" y="17072"/>
                  <a:pt x="3686175" y="38100"/>
                </a:cubicBezTo>
                <a:lnTo>
                  <a:pt x="3686175" y="5124442"/>
                </a:lnTo>
                <a:cubicBezTo>
                  <a:pt x="3686175" y="5187572"/>
                  <a:pt x="3634997" y="5238750"/>
                  <a:pt x="3571867" y="5238750"/>
                </a:cubicBezTo>
                <a:lnTo>
                  <a:pt x="114308" y="5238750"/>
                </a:lnTo>
                <a:cubicBezTo>
                  <a:pt x="51178" y="5238750"/>
                  <a:pt x="0" y="5187572"/>
                  <a:pt x="0" y="5124442"/>
                </a:cubicBezTo>
                <a:lnTo>
                  <a:pt x="0" y="38100"/>
                </a:lnTo>
                <a:cubicBezTo>
                  <a:pt x="0" y="17072"/>
                  <a:pt x="17072" y="0"/>
                  <a:pt x="38100" y="0"/>
                </a:cubicBezTo>
                <a:close/>
              </a:path>
            </a:pathLst>
          </a:custGeom>
          <a:solidFill>
            <a:srgbClr val="FFFFFF"/>
          </a:solidFill>
          <a:ln/>
          <a:effectLst>
            <a:outerShdw sx="100000" sy="100000" kx="0" ky="0" algn="bl" rotWithShape="0" blurRad="142875" dist="95250" dir="5400000">
              <a:srgbClr val="000000">
                <a:alpha val="10196"/>
              </a:srgbClr>
            </a:outerShdw>
          </a:effectLst>
        </p:spPr>
      </p:sp>
      <p:sp>
        <p:nvSpPr>
          <p:cNvPr id="6" name="Shape 4"/>
          <p:cNvSpPr/>
          <p:nvPr/>
        </p:nvSpPr>
        <p:spPr>
          <a:xfrm>
            <a:off x="381000" y="1238250"/>
            <a:ext cx="3686175" cy="38100"/>
          </a:xfrm>
          <a:custGeom>
            <a:avLst/>
            <a:gdLst/>
            <a:ahLst/>
            <a:cxnLst/>
            <a:rect l="l" t="t" r="r" b="b"/>
            <a:pathLst>
              <a:path w="3686175" h="38100">
                <a:moveTo>
                  <a:pt x="38100" y="0"/>
                </a:moveTo>
                <a:lnTo>
                  <a:pt x="3648075" y="0"/>
                </a:lnTo>
                <a:cubicBezTo>
                  <a:pt x="3669103" y="0"/>
                  <a:pt x="3686175" y="17072"/>
                  <a:pt x="3686175" y="38100"/>
                </a:cubicBezTo>
                <a:lnTo>
                  <a:pt x="3686175" y="38100"/>
                </a:lnTo>
                <a:lnTo>
                  <a:pt x="0" y="38100"/>
                </a:lnTo>
                <a:lnTo>
                  <a:pt x="0" y="38100"/>
                </a:lnTo>
                <a:cubicBezTo>
                  <a:pt x="0" y="17072"/>
                  <a:pt x="17072" y="0"/>
                  <a:pt x="38100" y="0"/>
                </a:cubicBezTo>
                <a:close/>
              </a:path>
            </a:pathLst>
          </a:custGeom>
          <a:solidFill>
            <a:srgbClr val="2D6A4F"/>
          </a:solidFill>
          <a:ln/>
        </p:spPr>
      </p:sp>
      <p:pic>
        <p:nvPicPr>
          <p:cNvPr id="7" name="Image 0" descr="https://kimi-web-img.moonshot.cn/img/img.jakpost.net/7a2d95019b822c5a04006747e1181df9d03b0bf3.jpg">    </p:cNvPr>
          <p:cNvPicPr>
            <a:picLocks noChangeAspect="1"/>
          </p:cNvPicPr>
          <p:nvPr/>
        </p:nvPicPr>
        <p:blipFill>
          <a:blip r:embed="rId1"/>
          <a:srcRect l="0" r="0" t="18962" b="18962"/>
          <a:stretch/>
        </p:blipFill>
        <p:spPr>
          <a:xfrm>
            <a:off x="381000" y="1257300"/>
            <a:ext cx="3686175" cy="1524000"/>
          </a:xfrm>
          <a:prstGeom prst="roundRect">
            <a:avLst>
              <a:gd name="adj" fmla="val 0"/>
            </a:avLst>
          </a:prstGeom>
        </p:spPr>
      </p:pic>
      <p:sp>
        <p:nvSpPr>
          <p:cNvPr id="8" name="Text 5"/>
          <p:cNvSpPr/>
          <p:nvPr/>
        </p:nvSpPr>
        <p:spPr>
          <a:xfrm>
            <a:off x="571500" y="2971800"/>
            <a:ext cx="1828800" cy="266700"/>
          </a:xfrm>
          <a:prstGeom prst="rect">
            <a:avLst/>
          </a:prstGeom>
          <a:noFill/>
          <a:ln/>
        </p:spPr>
        <p:txBody>
          <a:bodyPr wrap="square" lIns="0" tIns="0" rIns="0" bIns="0" rtlCol="0" anchor="ctr"/>
          <a:lstStyle/>
          <a:p>
            <a:pPr>
              <a:lnSpc>
                <a:spcPct val="120000"/>
              </a:lnSpc>
            </a:pPr>
            <a:r>
              <a:rPr lang="en-US" sz="1500" b="1" dirty="0">
                <a:solidFill>
                  <a:srgbClr val="1A3C34"/>
                </a:solidFill>
                <a:latin typeface="Noto Sans SC" pitchFamily="34" charset="0"/>
                <a:ea typeface="Noto Sans SC" pitchFamily="34" charset="-122"/>
                <a:cs typeface="Noto Sans SC" pitchFamily="34" charset="-120"/>
              </a:rPr>
              <a:t>Kawasan Perkotaan</a:t>
            </a:r>
            <a:endParaRPr lang="en-US" sz="1600" dirty="0"/>
          </a:p>
        </p:txBody>
      </p:sp>
      <p:sp>
        <p:nvSpPr>
          <p:cNvPr id="9" name="Shape 6"/>
          <p:cNvSpPr/>
          <p:nvPr/>
        </p:nvSpPr>
        <p:spPr>
          <a:xfrm>
            <a:off x="3155975" y="2990850"/>
            <a:ext cx="714375" cy="228600"/>
          </a:xfrm>
          <a:custGeom>
            <a:avLst/>
            <a:gdLst/>
            <a:ahLst/>
            <a:cxnLst/>
            <a:rect l="l" t="t" r="r" b="b"/>
            <a:pathLst>
              <a:path w="714375" h="228600">
                <a:moveTo>
                  <a:pt x="114300" y="0"/>
                </a:moveTo>
                <a:lnTo>
                  <a:pt x="600075" y="0"/>
                </a:lnTo>
                <a:cubicBezTo>
                  <a:pt x="663159" y="0"/>
                  <a:pt x="714375" y="51216"/>
                  <a:pt x="714375" y="114300"/>
                </a:cubicBezTo>
                <a:lnTo>
                  <a:pt x="714375" y="114300"/>
                </a:lnTo>
                <a:cubicBezTo>
                  <a:pt x="714375" y="177384"/>
                  <a:pt x="663159" y="228600"/>
                  <a:pt x="600075" y="228600"/>
                </a:cubicBezTo>
                <a:lnTo>
                  <a:pt x="114300" y="228600"/>
                </a:lnTo>
                <a:cubicBezTo>
                  <a:pt x="51216" y="228600"/>
                  <a:pt x="0" y="177384"/>
                  <a:pt x="0" y="114300"/>
                </a:cubicBezTo>
                <a:lnTo>
                  <a:pt x="0" y="114300"/>
                </a:lnTo>
                <a:cubicBezTo>
                  <a:pt x="0" y="51216"/>
                  <a:pt x="51216" y="0"/>
                  <a:pt x="114300" y="0"/>
                </a:cubicBezTo>
                <a:close/>
              </a:path>
            </a:pathLst>
          </a:custGeom>
          <a:solidFill>
            <a:srgbClr val="2D6A4F"/>
          </a:solidFill>
          <a:ln/>
        </p:spPr>
      </p:sp>
      <p:sp>
        <p:nvSpPr>
          <p:cNvPr id="10" name="Text 7"/>
          <p:cNvSpPr/>
          <p:nvPr/>
        </p:nvSpPr>
        <p:spPr>
          <a:xfrm>
            <a:off x="3155975" y="2990850"/>
            <a:ext cx="771525" cy="228600"/>
          </a:xfrm>
          <a:prstGeom prst="rect">
            <a:avLst/>
          </a:prstGeom>
          <a:noFill/>
          <a:ln/>
        </p:spPr>
        <p:txBody>
          <a:bodyPr wrap="square" lIns="114300" tIns="38100" rIns="114300" bIns="38100" rtlCol="0" anchor="ctr"/>
          <a:lstStyle/>
          <a:p>
            <a:pPr>
              <a:lnSpc>
                <a:spcPct val="110000"/>
              </a:lnSpc>
            </a:pPr>
            <a:r>
              <a:rPr lang="en-US" sz="900" b="1" dirty="0">
                <a:solidFill>
                  <a:srgbClr val="FFFFFF"/>
                </a:solidFill>
                <a:latin typeface="MiSans" pitchFamily="34" charset="0"/>
                <a:ea typeface="MiSans" pitchFamily="34" charset="-122"/>
                <a:cs typeface="MiSans" pitchFamily="34" charset="-120"/>
              </a:rPr>
              <a:t>KOTAKU</a:t>
            </a:r>
            <a:endParaRPr lang="en-US" sz="1600" dirty="0"/>
          </a:p>
        </p:txBody>
      </p:sp>
      <p:sp>
        <p:nvSpPr>
          <p:cNvPr id="11" name="Text 8"/>
          <p:cNvSpPr/>
          <p:nvPr/>
        </p:nvSpPr>
        <p:spPr>
          <a:xfrm>
            <a:off x="571500" y="3352800"/>
            <a:ext cx="3381375" cy="2057400"/>
          </a:xfrm>
          <a:prstGeom prst="rect">
            <a:avLst/>
          </a:prstGeom>
          <a:noFill/>
          <a:ln/>
        </p:spPr>
        <p:txBody>
          <a:bodyPr wrap="square" lIns="0" tIns="0" rIns="0" bIns="0" rtlCol="0" anchor="ctr"/>
          <a:lstStyle/>
          <a:p>
            <a:pPr>
              <a:lnSpc>
                <a:spcPct val="140000"/>
              </a:lnSpc>
            </a:pPr>
            <a:r>
              <a:rPr lang="en-US" sz="1200" dirty="0">
                <a:solidFill>
                  <a:srgbClr val="1C1C1C"/>
                </a:solidFill>
                <a:latin typeface="MiSans" pitchFamily="34" charset="0"/>
                <a:ea typeface="MiSans" pitchFamily="34" charset="-122"/>
                <a:cs typeface="MiSans" pitchFamily="34" charset="-120"/>
              </a:rPr>
              <a:t>Revitalisasi permukiman kumuh perkotaan melalui peningkatan infrastruktur dasar, sanitasi, drainase, dan ruang terbuka hijau.</a:t>
            </a:r>
            <a:endParaRPr lang="en-US" sz="1600" dirty="0"/>
          </a:p>
        </p:txBody>
      </p:sp>
      <p:sp>
        <p:nvSpPr>
          <p:cNvPr id="12" name="Shape 9"/>
          <p:cNvSpPr/>
          <p:nvPr/>
        </p:nvSpPr>
        <p:spPr>
          <a:xfrm>
            <a:off x="607219" y="5591175"/>
            <a:ext cx="100013" cy="133350"/>
          </a:xfrm>
          <a:custGeom>
            <a:avLst/>
            <a:gdLst/>
            <a:ahLst/>
            <a:cxnLst/>
            <a:rect l="l" t="t" r="r" b="b"/>
            <a:pathLst>
              <a:path w="100013" h="133350">
                <a:moveTo>
                  <a:pt x="0" y="49121"/>
                </a:moveTo>
                <a:cubicBezTo>
                  <a:pt x="0" y="21982"/>
                  <a:pt x="22399" y="0"/>
                  <a:pt x="50006" y="0"/>
                </a:cubicBezTo>
                <a:cubicBezTo>
                  <a:pt x="77614" y="0"/>
                  <a:pt x="100013" y="21982"/>
                  <a:pt x="100013" y="49121"/>
                </a:cubicBezTo>
                <a:cubicBezTo>
                  <a:pt x="100013" y="80192"/>
                  <a:pt x="68707" y="117437"/>
                  <a:pt x="55632" y="131631"/>
                </a:cubicBezTo>
                <a:cubicBezTo>
                  <a:pt x="52559" y="134965"/>
                  <a:pt x="47428" y="134965"/>
                  <a:pt x="44355" y="131631"/>
                </a:cubicBezTo>
                <a:cubicBezTo>
                  <a:pt x="31280" y="117437"/>
                  <a:pt x="-26" y="80192"/>
                  <a:pt x="-26" y="49121"/>
                </a:cubicBezTo>
                <a:close/>
                <a:moveTo>
                  <a:pt x="50006" y="66675"/>
                </a:moveTo>
                <a:cubicBezTo>
                  <a:pt x="59206" y="66675"/>
                  <a:pt x="66675" y="59206"/>
                  <a:pt x="66675" y="50006"/>
                </a:cubicBezTo>
                <a:cubicBezTo>
                  <a:pt x="66675" y="40807"/>
                  <a:pt x="59206" y="33337"/>
                  <a:pt x="50006" y="33337"/>
                </a:cubicBezTo>
                <a:cubicBezTo>
                  <a:pt x="40807" y="33337"/>
                  <a:pt x="33337" y="40807"/>
                  <a:pt x="33337" y="50006"/>
                </a:cubicBezTo>
                <a:cubicBezTo>
                  <a:pt x="33337" y="59206"/>
                  <a:pt x="40807" y="66675"/>
                  <a:pt x="50006" y="66675"/>
                </a:cubicBezTo>
                <a:close/>
              </a:path>
            </a:pathLst>
          </a:custGeom>
          <a:solidFill>
            <a:srgbClr val="D4A017"/>
          </a:solidFill>
          <a:ln/>
        </p:spPr>
      </p:sp>
      <p:sp>
        <p:nvSpPr>
          <p:cNvPr id="13" name="Text 10"/>
          <p:cNvSpPr/>
          <p:nvPr/>
        </p:nvSpPr>
        <p:spPr>
          <a:xfrm>
            <a:off x="814388" y="5562600"/>
            <a:ext cx="876300" cy="190500"/>
          </a:xfrm>
          <a:prstGeom prst="rect">
            <a:avLst/>
          </a:prstGeom>
          <a:noFill/>
          <a:ln/>
        </p:spPr>
        <p:txBody>
          <a:bodyPr wrap="square" lIns="0" tIns="0" rIns="0" bIns="0" rtlCol="0" anchor="ctr"/>
          <a:lstStyle/>
          <a:p>
            <a:pPr>
              <a:lnSpc>
                <a:spcPct val="120000"/>
              </a:lnSpc>
            </a:pPr>
            <a:r>
              <a:rPr lang="en-US" sz="1050" dirty="0">
                <a:solidFill>
                  <a:srgbClr val="6B7280"/>
                </a:solidFill>
                <a:latin typeface="MiSans" pitchFamily="34" charset="0"/>
                <a:ea typeface="MiSans" pitchFamily="34" charset="-122"/>
                <a:cs typeface="MiSans" pitchFamily="34" charset="-120"/>
              </a:rPr>
              <a:t>269 Kab/Kota</a:t>
            </a:r>
            <a:endParaRPr lang="en-US" sz="1600" dirty="0"/>
          </a:p>
        </p:txBody>
      </p:sp>
      <p:sp>
        <p:nvSpPr>
          <p:cNvPr id="14" name="Shape 11"/>
          <p:cNvSpPr/>
          <p:nvPr/>
        </p:nvSpPr>
        <p:spPr>
          <a:xfrm>
            <a:off x="590550" y="5857875"/>
            <a:ext cx="133350" cy="133350"/>
          </a:xfrm>
          <a:custGeom>
            <a:avLst/>
            <a:gdLst/>
            <a:ahLst/>
            <a:cxnLst/>
            <a:rect l="l" t="t" r="r" b="b"/>
            <a:pathLst>
              <a:path w="133350" h="133350">
                <a:moveTo>
                  <a:pt x="72353" y="2240"/>
                </a:moveTo>
                <a:cubicBezTo>
                  <a:pt x="69149" y="-729"/>
                  <a:pt x="64201" y="-729"/>
                  <a:pt x="61023" y="2240"/>
                </a:cubicBezTo>
                <a:lnTo>
                  <a:pt x="2683" y="56413"/>
                </a:lnTo>
                <a:cubicBezTo>
                  <a:pt x="182" y="58757"/>
                  <a:pt x="-651" y="62378"/>
                  <a:pt x="599" y="65555"/>
                </a:cubicBezTo>
                <a:cubicBezTo>
                  <a:pt x="1849" y="68733"/>
                  <a:pt x="4896" y="70842"/>
                  <a:pt x="8334" y="70842"/>
                </a:cubicBezTo>
                <a:lnTo>
                  <a:pt x="12502" y="70842"/>
                </a:lnTo>
                <a:lnTo>
                  <a:pt x="12502" y="116681"/>
                </a:lnTo>
                <a:cubicBezTo>
                  <a:pt x="12502" y="125875"/>
                  <a:pt x="19976" y="133350"/>
                  <a:pt x="29170" y="133350"/>
                </a:cubicBezTo>
                <a:lnTo>
                  <a:pt x="104180" y="133350"/>
                </a:lnTo>
                <a:cubicBezTo>
                  <a:pt x="113374" y="133350"/>
                  <a:pt x="120848" y="125875"/>
                  <a:pt x="120848" y="116681"/>
                </a:cubicBezTo>
                <a:lnTo>
                  <a:pt x="120848" y="70842"/>
                </a:lnTo>
                <a:lnTo>
                  <a:pt x="125016" y="70842"/>
                </a:lnTo>
                <a:cubicBezTo>
                  <a:pt x="128454" y="70842"/>
                  <a:pt x="131527" y="68733"/>
                  <a:pt x="132777" y="65555"/>
                </a:cubicBezTo>
                <a:cubicBezTo>
                  <a:pt x="134027" y="62378"/>
                  <a:pt x="133194" y="58731"/>
                  <a:pt x="130693" y="56413"/>
                </a:cubicBezTo>
                <a:lnTo>
                  <a:pt x="72353" y="2240"/>
                </a:lnTo>
                <a:close/>
                <a:moveTo>
                  <a:pt x="62508" y="83344"/>
                </a:moveTo>
                <a:lnTo>
                  <a:pt x="70842" y="83344"/>
                </a:lnTo>
                <a:cubicBezTo>
                  <a:pt x="77744" y="83344"/>
                  <a:pt x="83344" y="88943"/>
                  <a:pt x="83344" y="95845"/>
                </a:cubicBezTo>
                <a:lnTo>
                  <a:pt x="83344" y="120848"/>
                </a:lnTo>
                <a:lnTo>
                  <a:pt x="50006" y="120848"/>
                </a:lnTo>
                <a:lnTo>
                  <a:pt x="50006" y="95845"/>
                </a:lnTo>
                <a:cubicBezTo>
                  <a:pt x="50006" y="88943"/>
                  <a:pt x="55606" y="83344"/>
                  <a:pt x="62508" y="83344"/>
                </a:cubicBezTo>
                <a:close/>
              </a:path>
            </a:pathLst>
          </a:custGeom>
          <a:solidFill>
            <a:srgbClr val="D4A017"/>
          </a:solidFill>
          <a:ln/>
        </p:spPr>
      </p:sp>
      <p:sp>
        <p:nvSpPr>
          <p:cNvPr id="15" name="Text 12"/>
          <p:cNvSpPr/>
          <p:nvPr/>
        </p:nvSpPr>
        <p:spPr>
          <a:xfrm>
            <a:off x="814388" y="5829300"/>
            <a:ext cx="1466850" cy="190500"/>
          </a:xfrm>
          <a:prstGeom prst="rect">
            <a:avLst/>
          </a:prstGeom>
          <a:noFill/>
          <a:ln/>
        </p:spPr>
        <p:txBody>
          <a:bodyPr wrap="square" lIns="0" tIns="0" rIns="0" bIns="0" rtlCol="0" anchor="ctr"/>
          <a:lstStyle/>
          <a:p>
            <a:pPr>
              <a:lnSpc>
                <a:spcPct val="120000"/>
              </a:lnSpc>
            </a:pPr>
            <a:r>
              <a:rPr lang="en-US" sz="1050" dirty="0">
                <a:solidFill>
                  <a:srgbClr val="6B7280"/>
                </a:solidFill>
                <a:latin typeface="MiSans" pitchFamily="34" charset="0"/>
                <a:ea typeface="MiSans" pitchFamily="34" charset="-122"/>
                <a:cs typeface="MiSans" pitchFamily="34" charset="-120"/>
              </a:rPr>
              <a:t>11.067 Desa/Kelurahan</a:t>
            </a:r>
            <a:endParaRPr lang="en-US" sz="1600" dirty="0"/>
          </a:p>
        </p:txBody>
      </p:sp>
      <p:sp>
        <p:nvSpPr>
          <p:cNvPr id="16" name="Shape 13"/>
          <p:cNvSpPr/>
          <p:nvPr/>
        </p:nvSpPr>
        <p:spPr>
          <a:xfrm>
            <a:off x="590550" y="6124575"/>
            <a:ext cx="133350" cy="133350"/>
          </a:xfrm>
          <a:custGeom>
            <a:avLst/>
            <a:gdLst/>
            <a:ahLst/>
            <a:cxnLst/>
            <a:rect l="l" t="t" r="r" b="b"/>
            <a:pathLst>
              <a:path w="133350" h="133350">
                <a:moveTo>
                  <a:pt x="16669" y="16669"/>
                </a:moveTo>
                <a:cubicBezTo>
                  <a:pt x="16669" y="12059"/>
                  <a:pt x="12944" y="8334"/>
                  <a:pt x="8334" y="8334"/>
                </a:cubicBezTo>
                <a:cubicBezTo>
                  <a:pt x="3724" y="8334"/>
                  <a:pt x="0" y="12059"/>
                  <a:pt x="0" y="16669"/>
                </a:cubicBezTo>
                <a:lnTo>
                  <a:pt x="0" y="104180"/>
                </a:lnTo>
                <a:cubicBezTo>
                  <a:pt x="0" y="115692"/>
                  <a:pt x="9324" y="125016"/>
                  <a:pt x="20836" y="125016"/>
                </a:cubicBezTo>
                <a:lnTo>
                  <a:pt x="125016" y="125016"/>
                </a:lnTo>
                <a:cubicBezTo>
                  <a:pt x="129626" y="125016"/>
                  <a:pt x="133350" y="121291"/>
                  <a:pt x="133350" y="116681"/>
                </a:cubicBezTo>
                <a:cubicBezTo>
                  <a:pt x="133350" y="112071"/>
                  <a:pt x="129626" y="108347"/>
                  <a:pt x="125016" y="108347"/>
                </a:cubicBezTo>
                <a:lnTo>
                  <a:pt x="20836" y="108347"/>
                </a:lnTo>
                <a:cubicBezTo>
                  <a:pt x="18544" y="108347"/>
                  <a:pt x="16669" y="106472"/>
                  <a:pt x="16669" y="104180"/>
                </a:cubicBezTo>
                <a:lnTo>
                  <a:pt x="16669" y="16669"/>
                </a:lnTo>
                <a:close/>
                <a:moveTo>
                  <a:pt x="122567" y="39224"/>
                </a:moveTo>
                <a:cubicBezTo>
                  <a:pt x="125823" y="35968"/>
                  <a:pt x="125823" y="30681"/>
                  <a:pt x="122567" y="27425"/>
                </a:cubicBezTo>
                <a:cubicBezTo>
                  <a:pt x="119312" y="24170"/>
                  <a:pt x="114025" y="24170"/>
                  <a:pt x="110769" y="27425"/>
                </a:cubicBezTo>
                <a:lnTo>
                  <a:pt x="83344" y="54877"/>
                </a:lnTo>
                <a:lnTo>
                  <a:pt x="68394" y="39953"/>
                </a:lnTo>
                <a:cubicBezTo>
                  <a:pt x="65138" y="36697"/>
                  <a:pt x="59851" y="36697"/>
                  <a:pt x="56596" y="39953"/>
                </a:cubicBezTo>
                <a:lnTo>
                  <a:pt x="31592" y="64956"/>
                </a:lnTo>
                <a:cubicBezTo>
                  <a:pt x="28337" y="68212"/>
                  <a:pt x="28337" y="73499"/>
                  <a:pt x="31592" y="76754"/>
                </a:cubicBezTo>
                <a:cubicBezTo>
                  <a:pt x="34848" y="80010"/>
                  <a:pt x="40135" y="80010"/>
                  <a:pt x="43391" y="76754"/>
                </a:cubicBezTo>
                <a:lnTo>
                  <a:pt x="62508" y="57637"/>
                </a:lnTo>
                <a:lnTo>
                  <a:pt x="77458" y="72587"/>
                </a:lnTo>
                <a:cubicBezTo>
                  <a:pt x="80713" y="75843"/>
                  <a:pt x="86000" y="75843"/>
                  <a:pt x="89256" y="72587"/>
                </a:cubicBezTo>
                <a:lnTo>
                  <a:pt x="122593" y="39250"/>
                </a:lnTo>
                <a:close/>
              </a:path>
            </a:pathLst>
          </a:custGeom>
          <a:solidFill>
            <a:srgbClr val="D4A017"/>
          </a:solidFill>
          <a:ln/>
        </p:spPr>
      </p:sp>
      <p:sp>
        <p:nvSpPr>
          <p:cNvPr id="17" name="Text 14"/>
          <p:cNvSpPr/>
          <p:nvPr/>
        </p:nvSpPr>
        <p:spPr>
          <a:xfrm>
            <a:off x="814388" y="6096000"/>
            <a:ext cx="1352550" cy="190500"/>
          </a:xfrm>
          <a:prstGeom prst="rect">
            <a:avLst/>
          </a:prstGeom>
          <a:noFill/>
          <a:ln/>
        </p:spPr>
        <p:txBody>
          <a:bodyPr wrap="square" lIns="0" tIns="0" rIns="0" bIns="0" rtlCol="0" anchor="ctr"/>
          <a:lstStyle/>
          <a:p>
            <a:pPr>
              <a:lnSpc>
                <a:spcPct val="120000"/>
              </a:lnSpc>
            </a:pPr>
            <a:r>
              <a:rPr lang="en-US" sz="1050" dirty="0">
                <a:solidFill>
                  <a:srgbClr val="6B7280"/>
                </a:solidFill>
                <a:latin typeface="MiSans" pitchFamily="34" charset="0"/>
                <a:ea typeface="MiSans" pitchFamily="34" charset="-122"/>
                <a:cs typeface="MiSans" pitchFamily="34" charset="-120"/>
              </a:rPr>
              <a:t>20.100 Ha Tertangani</a:t>
            </a:r>
            <a:endParaRPr lang="en-US" sz="1600" dirty="0"/>
          </a:p>
        </p:txBody>
      </p:sp>
      <p:sp>
        <p:nvSpPr>
          <p:cNvPr id="18" name="Shape 15"/>
          <p:cNvSpPr/>
          <p:nvPr/>
        </p:nvSpPr>
        <p:spPr>
          <a:xfrm>
            <a:off x="4254475" y="1238250"/>
            <a:ext cx="3686175" cy="5238750"/>
          </a:xfrm>
          <a:custGeom>
            <a:avLst/>
            <a:gdLst/>
            <a:ahLst/>
            <a:cxnLst/>
            <a:rect l="l" t="t" r="r" b="b"/>
            <a:pathLst>
              <a:path w="3686175" h="5238750">
                <a:moveTo>
                  <a:pt x="38100" y="0"/>
                </a:moveTo>
                <a:lnTo>
                  <a:pt x="3648075" y="0"/>
                </a:lnTo>
                <a:cubicBezTo>
                  <a:pt x="3669103" y="0"/>
                  <a:pt x="3686175" y="17072"/>
                  <a:pt x="3686175" y="38100"/>
                </a:cubicBezTo>
                <a:lnTo>
                  <a:pt x="3686175" y="5124442"/>
                </a:lnTo>
                <a:cubicBezTo>
                  <a:pt x="3686175" y="5187572"/>
                  <a:pt x="3634997" y="5238750"/>
                  <a:pt x="3571867" y="5238750"/>
                </a:cubicBezTo>
                <a:lnTo>
                  <a:pt x="114308" y="5238750"/>
                </a:lnTo>
                <a:cubicBezTo>
                  <a:pt x="51178" y="5238750"/>
                  <a:pt x="0" y="5187572"/>
                  <a:pt x="0" y="5124442"/>
                </a:cubicBezTo>
                <a:lnTo>
                  <a:pt x="0" y="38100"/>
                </a:lnTo>
                <a:cubicBezTo>
                  <a:pt x="0" y="17072"/>
                  <a:pt x="17072" y="0"/>
                  <a:pt x="38100" y="0"/>
                </a:cubicBezTo>
                <a:close/>
              </a:path>
            </a:pathLst>
          </a:custGeom>
          <a:solidFill>
            <a:srgbClr val="FFFFFF"/>
          </a:solidFill>
          <a:ln/>
          <a:effectLst>
            <a:outerShdw sx="100000" sy="100000" kx="0" ky="0" algn="bl" rotWithShape="0" blurRad="142875" dist="95250" dir="5400000">
              <a:srgbClr val="000000">
                <a:alpha val="10196"/>
              </a:srgbClr>
            </a:outerShdw>
          </a:effectLst>
        </p:spPr>
      </p:sp>
      <p:sp>
        <p:nvSpPr>
          <p:cNvPr id="19" name="Shape 16"/>
          <p:cNvSpPr/>
          <p:nvPr/>
        </p:nvSpPr>
        <p:spPr>
          <a:xfrm>
            <a:off x="4254475" y="1238250"/>
            <a:ext cx="3686175" cy="38100"/>
          </a:xfrm>
          <a:custGeom>
            <a:avLst/>
            <a:gdLst/>
            <a:ahLst/>
            <a:cxnLst/>
            <a:rect l="l" t="t" r="r" b="b"/>
            <a:pathLst>
              <a:path w="3686175" h="38100">
                <a:moveTo>
                  <a:pt x="38100" y="0"/>
                </a:moveTo>
                <a:lnTo>
                  <a:pt x="3648075" y="0"/>
                </a:lnTo>
                <a:cubicBezTo>
                  <a:pt x="3669103" y="0"/>
                  <a:pt x="3686175" y="17072"/>
                  <a:pt x="3686175" y="38100"/>
                </a:cubicBezTo>
                <a:lnTo>
                  <a:pt x="3686175" y="38100"/>
                </a:lnTo>
                <a:lnTo>
                  <a:pt x="0" y="38100"/>
                </a:lnTo>
                <a:lnTo>
                  <a:pt x="0" y="38100"/>
                </a:lnTo>
                <a:cubicBezTo>
                  <a:pt x="0" y="17072"/>
                  <a:pt x="17072" y="0"/>
                  <a:pt x="38100" y="0"/>
                </a:cubicBezTo>
                <a:close/>
              </a:path>
            </a:pathLst>
          </a:custGeom>
          <a:solidFill>
            <a:srgbClr val="52B788"/>
          </a:solidFill>
          <a:ln/>
        </p:spPr>
      </p:sp>
      <p:pic>
        <p:nvPicPr>
          <p:cNvPr id="20" name="Image 1" descr="https://kimi-web-img.moonshot.cn/img/img2.beritasatu.com/527c9b0d25daa3db4cc4f2e39429066317e82d77.webp">    </p:cNvPr>
          <p:cNvPicPr>
            <a:picLocks noChangeAspect="1"/>
          </p:cNvPicPr>
          <p:nvPr/>
        </p:nvPicPr>
        <p:blipFill>
          <a:blip r:embed="rId2"/>
          <a:srcRect l="0" r="0" t="17567" b="17567"/>
          <a:stretch/>
        </p:blipFill>
        <p:spPr>
          <a:xfrm>
            <a:off x="4254475" y="1257300"/>
            <a:ext cx="3686175" cy="1524000"/>
          </a:xfrm>
          <a:prstGeom prst="roundRect">
            <a:avLst>
              <a:gd name="adj" fmla="val 0"/>
            </a:avLst>
          </a:prstGeom>
        </p:spPr>
      </p:pic>
      <p:sp>
        <p:nvSpPr>
          <p:cNvPr id="21" name="Text 17"/>
          <p:cNvSpPr/>
          <p:nvPr/>
        </p:nvSpPr>
        <p:spPr>
          <a:xfrm>
            <a:off x="4444975" y="2971800"/>
            <a:ext cx="1838325" cy="266700"/>
          </a:xfrm>
          <a:prstGeom prst="rect">
            <a:avLst/>
          </a:prstGeom>
          <a:noFill/>
          <a:ln/>
        </p:spPr>
        <p:txBody>
          <a:bodyPr wrap="square" lIns="0" tIns="0" rIns="0" bIns="0" rtlCol="0" anchor="ctr"/>
          <a:lstStyle/>
          <a:p>
            <a:pPr>
              <a:lnSpc>
                <a:spcPct val="120000"/>
              </a:lnSpc>
            </a:pPr>
            <a:r>
              <a:rPr lang="en-US" sz="1500" b="1" dirty="0">
                <a:solidFill>
                  <a:srgbClr val="1A3C34"/>
                </a:solidFill>
                <a:latin typeface="Noto Sans SC" pitchFamily="34" charset="0"/>
                <a:ea typeface="Noto Sans SC" pitchFamily="34" charset="-122"/>
                <a:cs typeface="Noto Sans SC" pitchFamily="34" charset="-120"/>
              </a:rPr>
              <a:t>Kawasan Perdesaan</a:t>
            </a:r>
            <a:endParaRPr lang="en-US" sz="1600" dirty="0"/>
          </a:p>
        </p:txBody>
      </p:sp>
      <p:sp>
        <p:nvSpPr>
          <p:cNvPr id="22" name="Shape 18"/>
          <p:cNvSpPr/>
          <p:nvPr/>
        </p:nvSpPr>
        <p:spPr>
          <a:xfrm>
            <a:off x="7150001" y="2990850"/>
            <a:ext cx="600075" cy="228600"/>
          </a:xfrm>
          <a:custGeom>
            <a:avLst/>
            <a:gdLst/>
            <a:ahLst/>
            <a:cxnLst/>
            <a:rect l="l" t="t" r="r" b="b"/>
            <a:pathLst>
              <a:path w="600075" h="228600">
                <a:moveTo>
                  <a:pt x="114300" y="0"/>
                </a:moveTo>
                <a:lnTo>
                  <a:pt x="485775" y="0"/>
                </a:lnTo>
                <a:cubicBezTo>
                  <a:pt x="548859" y="0"/>
                  <a:pt x="600075" y="51216"/>
                  <a:pt x="600075" y="114300"/>
                </a:cubicBezTo>
                <a:lnTo>
                  <a:pt x="600075" y="114300"/>
                </a:lnTo>
                <a:cubicBezTo>
                  <a:pt x="600075" y="177384"/>
                  <a:pt x="548859" y="228600"/>
                  <a:pt x="485775" y="228600"/>
                </a:cubicBezTo>
                <a:lnTo>
                  <a:pt x="114300" y="228600"/>
                </a:lnTo>
                <a:cubicBezTo>
                  <a:pt x="51216" y="228600"/>
                  <a:pt x="0" y="177384"/>
                  <a:pt x="0" y="114300"/>
                </a:cubicBezTo>
                <a:lnTo>
                  <a:pt x="0" y="114300"/>
                </a:lnTo>
                <a:cubicBezTo>
                  <a:pt x="0" y="51216"/>
                  <a:pt x="51216" y="0"/>
                  <a:pt x="114300" y="0"/>
                </a:cubicBezTo>
                <a:close/>
              </a:path>
            </a:pathLst>
          </a:custGeom>
          <a:solidFill>
            <a:srgbClr val="52B788"/>
          </a:solidFill>
          <a:ln/>
        </p:spPr>
      </p:sp>
      <p:sp>
        <p:nvSpPr>
          <p:cNvPr id="23" name="Text 19"/>
          <p:cNvSpPr/>
          <p:nvPr/>
        </p:nvSpPr>
        <p:spPr>
          <a:xfrm>
            <a:off x="7150001" y="2990850"/>
            <a:ext cx="657225" cy="228600"/>
          </a:xfrm>
          <a:prstGeom prst="rect">
            <a:avLst/>
          </a:prstGeom>
          <a:noFill/>
          <a:ln/>
        </p:spPr>
        <p:txBody>
          <a:bodyPr wrap="square" lIns="114300" tIns="38100" rIns="114300" bIns="38100" rtlCol="0" anchor="ctr"/>
          <a:lstStyle/>
          <a:p>
            <a:pPr>
              <a:lnSpc>
                <a:spcPct val="110000"/>
              </a:lnSpc>
            </a:pPr>
            <a:r>
              <a:rPr lang="en-US" sz="900" b="1" dirty="0">
                <a:solidFill>
                  <a:srgbClr val="FFFFFF"/>
                </a:solidFill>
                <a:latin typeface="MiSans" pitchFamily="34" charset="0"/>
                <a:ea typeface="MiSans" pitchFamily="34" charset="-122"/>
                <a:cs typeface="MiSans" pitchFamily="34" charset="-120"/>
              </a:rPr>
              <a:t>PISEW</a:t>
            </a:r>
            <a:endParaRPr lang="en-US" sz="1600" dirty="0"/>
          </a:p>
        </p:txBody>
      </p:sp>
      <p:sp>
        <p:nvSpPr>
          <p:cNvPr id="24" name="Text 20"/>
          <p:cNvSpPr/>
          <p:nvPr/>
        </p:nvSpPr>
        <p:spPr>
          <a:xfrm>
            <a:off x="4444975" y="3352800"/>
            <a:ext cx="3381375" cy="2057400"/>
          </a:xfrm>
          <a:prstGeom prst="rect">
            <a:avLst/>
          </a:prstGeom>
          <a:noFill/>
          <a:ln/>
        </p:spPr>
        <p:txBody>
          <a:bodyPr wrap="square" lIns="0" tIns="0" rIns="0" bIns="0" rtlCol="0" anchor="ctr"/>
          <a:lstStyle/>
          <a:p>
            <a:pPr>
              <a:lnSpc>
                <a:spcPct val="140000"/>
              </a:lnSpc>
            </a:pPr>
            <a:r>
              <a:rPr lang="en-US" sz="1200" dirty="0">
                <a:solidFill>
                  <a:srgbClr val="1C1C1C"/>
                </a:solidFill>
                <a:latin typeface="MiSans" pitchFamily="34" charset="0"/>
                <a:ea typeface="MiSans" pitchFamily="34" charset="-122"/>
                <a:cs typeface="MiSans" pitchFamily="34" charset="-120"/>
              </a:rPr>
              <a:t>Pengembangan infrastruktur dasar perdesaan untuk meningkatkan konektivitas, akses pasar, dan kualitas hidup masyarakat desa.</a:t>
            </a:r>
            <a:endParaRPr lang="en-US" sz="1600" dirty="0"/>
          </a:p>
        </p:txBody>
      </p:sp>
      <p:sp>
        <p:nvSpPr>
          <p:cNvPr id="25" name="Shape 21"/>
          <p:cNvSpPr/>
          <p:nvPr/>
        </p:nvSpPr>
        <p:spPr>
          <a:xfrm>
            <a:off x="4480694" y="5591175"/>
            <a:ext cx="100013" cy="133350"/>
          </a:xfrm>
          <a:custGeom>
            <a:avLst/>
            <a:gdLst/>
            <a:ahLst/>
            <a:cxnLst/>
            <a:rect l="l" t="t" r="r" b="b"/>
            <a:pathLst>
              <a:path w="100013" h="133350">
                <a:moveTo>
                  <a:pt x="0" y="49121"/>
                </a:moveTo>
                <a:cubicBezTo>
                  <a:pt x="0" y="21982"/>
                  <a:pt x="22399" y="0"/>
                  <a:pt x="50006" y="0"/>
                </a:cubicBezTo>
                <a:cubicBezTo>
                  <a:pt x="77614" y="0"/>
                  <a:pt x="100013" y="21982"/>
                  <a:pt x="100013" y="49121"/>
                </a:cubicBezTo>
                <a:cubicBezTo>
                  <a:pt x="100013" y="80192"/>
                  <a:pt x="68707" y="117437"/>
                  <a:pt x="55632" y="131631"/>
                </a:cubicBezTo>
                <a:cubicBezTo>
                  <a:pt x="52559" y="134965"/>
                  <a:pt x="47428" y="134965"/>
                  <a:pt x="44355" y="131631"/>
                </a:cubicBezTo>
                <a:cubicBezTo>
                  <a:pt x="31280" y="117437"/>
                  <a:pt x="-26" y="80192"/>
                  <a:pt x="-26" y="49121"/>
                </a:cubicBezTo>
                <a:close/>
                <a:moveTo>
                  <a:pt x="50006" y="66675"/>
                </a:moveTo>
                <a:cubicBezTo>
                  <a:pt x="59206" y="66675"/>
                  <a:pt x="66675" y="59206"/>
                  <a:pt x="66675" y="50006"/>
                </a:cubicBezTo>
                <a:cubicBezTo>
                  <a:pt x="66675" y="40807"/>
                  <a:pt x="59206" y="33337"/>
                  <a:pt x="50006" y="33337"/>
                </a:cubicBezTo>
                <a:cubicBezTo>
                  <a:pt x="40807" y="33337"/>
                  <a:pt x="33337" y="40807"/>
                  <a:pt x="33337" y="50006"/>
                </a:cubicBezTo>
                <a:cubicBezTo>
                  <a:pt x="33337" y="59206"/>
                  <a:pt x="40807" y="66675"/>
                  <a:pt x="50006" y="66675"/>
                </a:cubicBezTo>
                <a:close/>
              </a:path>
            </a:pathLst>
          </a:custGeom>
          <a:solidFill>
            <a:srgbClr val="D4A017"/>
          </a:solidFill>
          <a:ln/>
        </p:spPr>
      </p:sp>
      <p:sp>
        <p:nvSpPr>
          <p:cNvPr id="26" name="Text 22"/>
          <p:cNvSpPr/>
          <p:nvPr/>
        </p:nvSpPr>
        <p:spPr>
          <a:xfrm>
            <a:off x="4687863" y="5562600"/>
            <a:ext cx="1190625" cy="190500"/>
          </a:xfrm>
          <a:prstGeom prst="rect">
            <a:avLst/>
          </a:prstGeom>
          <a:noFill/>
          <a:ln/>
        </p:spPr>
        <p:txBody>
          <a:bodyPr wrap="square" lIns="0" tIns="0" rIns="0" bIns="0" rtlCol="0" anchor="ctr"/>
          <a:lstStyle/>
          <a:p>
            <a:pPr>
              <a:lnSpc>
                <a:spcPct val="120000"/>
              </a:lnSpc>
            </a:pPr>
            <a:r>
              <a:rPr lang="en-US" sz="1050" dirty="0">
                <a:solidFill>
                  <a:srgbClr val="6B7280"/>
                </a:solidFill>
                <a:latin typeface="MiSans" pitchFamily="34" charset="0"/>
                <a:ea typeface="MiSans" pitchFamily="34" charset="-122"/>
                <a:cs typeface="MiSans" pitchFamily="34" charset="-120"/>
              </a:rPr>
              <a:t>1.664+ Kecamatan</a:t>
            </a:r>
            <a:endParaRPr lang="en-US" sz="1600" dirty="0"/>
          </a:p>
        </p:txBody>
      </p:sp>
      <p:sp>
        <p:nvSpPr>
          <p:cNvPr id="27" name="Shape 23"/>
          <p:cNvSpPr/>
          <p:nvPr/>
        </p:nvSpPr>
        <p:spPr>
          <a:xfrm>
            <a:off x="4464025" y="5857875"/>
            <a:ext cx="133350" cy="133350"/>
          </a:xfrm>
          <a:custGeom>
            <a:avLst/>
            <a:gdLst/>
            <a:ahLst/>
            <a:cxnLst/>
            <a:rect l="l" t="t" r="r" b="b"/>
            <a:pathLst>
              <a:path w="133350" h="133350">
                <a:moveTo>
                  <a:pt x="58315" y="8334"/>
                </a:moveTo>
                <a:lnTo>
                  <a:pt x="38468" y="8334"/>
                </a:lnTo>
                <a:cubicBezTo>
                  <a:pt x="30811" y="8334"/>
                  <a:pt x="24118" y="13569"/>
                  <a:pt x="22294" y="20992"/>
                </a:cubicBezTo>
                <a:lnTo>
                  <a:pt x="365" y="109519"/>
                </a:lnTo>
                <a:cubicBezTo>
                  <a:pt x="-1589" y="117384"/>
                  <a:pt x="4376" y="125016"/>
                  <a:pt x="12502" y="125016"/>
                </a:cubicBezTo>
                <a:lnTo>
                  <a:pt x="58315" y="125016"/>
                </a:lnTo>
                <a:lnTo>
                  <a:pt x="58315" y="108347"/>
                </a:lnTo>
                <a:cubicBezTo>
                  <a:pt x="58315" y="103737"/>
                  <a:pt x="62039" y="100013"/>
                  <a:pt x="66649" y="100013"/>
                </a:cubicBezTo>
                <a:cubicBezTo>
                  <a:pt x="71259" y="100013"/>
                  <a:pt x="74983" y="103737"/>
                  <a:pt x="74983" y="108347"/>
                </a:cubicBezTo>
                <a:lnTo>
                  <a:pt x="74983" y="125016"/>
                </a:lnTo>
                <a:lnTo>
                  <a:pt x="120848" y="125016"/>
                </a:lnTo>
                <a:cubicBezTo>
                  <a:pt x="128974" y="125016"/>
                  <a:pt x="134939" y="117384"/>
                  <a:pt x="132985" y="109519"/>
                </a:cubicBezTo>
                <a:lnTo>
                  <a:pt x="111082" y="20992"/>
                </a:lnTo>
                <a:cubicBezTo>
                  <a:pt x="109232" y="13569"/>
                  <a:pt x="102565" y="8334"/>
                  <a:pt x="94882" y="8334"/>
                </a:cubicBezTo>
                <a:lnTo>
                  <a:pt x="74983" y="8334"/>
                </a:lnTo>
                <a:lnTo>
                  <a:pt x="74983" y="25003"/>
                </a:lnTo>
                <a:cubicBezTo>
                  <a:pt x="74983" y="29613"/>
                  <a:pt x="71259" y="33337"/>
                  <a:pt x="66649" y="33337"/>
                </a:cubicBezTo>
                <a:cubicBezTo>
                  <a:pt x="62039" y="33337"/>
                  <a:pt x="58315" y="29613"/>
                  <a:pt x="58315" y="25003"/>
                </a:cubicBezTo>
                <a:lnTo>
                  <a:pt x="58315" y="8334"/>
                </a:lnTo>
                <a:close/>
                <a:moveTo>
                  <a:pt x="74983" y="58341"/>
                </a:moveTo>
                <a:lnTo>
                  <a:pt x="74983" y="75009"/>
                </a:lnTo>
                <a:cubicBezTo>
                  <a:pt x="74983" y="79619"/>
                  <a:pt x="71259" y="83344"/>
                  <a:pt x="66649" y="83344"/>
                </a:cubicBezTo>
                <a:cubicBezTo>
                  <a:pt x="62039" y="83344"/>
                  <a:pt x="58315" y="79619"/>
                  <a:pt x="58315" y="75009"/>
                </a:cubicBezTo>
                <a:lnTo>
                  <a:pt x="58315" y="58341"/>
                </a:lnTo>
                <a:cubicBezTo>
                  <a:pt x="58315" y="53731"/>
                  <a:pt x="62039" y="50006"/>
                  <a:pt x="66649" y="50006"/>
                </a:cubicBezTo>
                <a:cubicBezTo>
                  <a:pt x="71259" y="50006"/>
                  <a:pt x="74983" y="53731"/>
                  <a:pt x="74983" y="58341"/>
                </a:cubicBezTo>
                <a:close/>
              </a:path>
            </a:pathLst>
          </a:custGeom>
          <a:solidFill>
            <a:srgbClr val="D4A017"/>
          </a:solidFill>
          <a:ln/>
        </p:spPr>
      </p:sp>
      <p:sp>
        <p:nvSpPr>
          <p:cNvPr id="28" name="Text 24"/>
          <p:cNvSpPr/>
          <p:nvPr/>
        </p:nvSpPr>
        <p:spPr>
          <a:xfrm>
            <a:off x="4687863" y="5829300"/>
            <a:ext cx="1104900" cy="190500"/>
          </a:xfrm>
          <a:prstGeom prst="rect">
            <a:avLst/>
          </a:prstGeom>
          <a:noFill/>
          <a:ln/>
        </p:spPr>
        <p:txBody>
          <a:bodyPr wrap="square" lIns="0" tIns="0" rIns="0" bIns="0" rtlCol="0" anchor="ctr"/>
          <a:lstStyle/>
          <a:p>
            <a:pPr>
              <a:lnSpc>
                <a:spcPct val="120000"/>
              </a:lnSpc>
            </a:pPr>
            <a:r>
              <a:rPr lang="en-US" sz="1050" dirty="0">
                <a:solidFill>
                  <a:srgbClr val="6B7280"/>
                </a:solidFill>
                <a:latin typeface="MiSans" pitchFamily="34" charset="0"/>
                <a:ea typeface="MiSans" pitchFamily="34" charset="-122"/>
                <a:cs typeface="MiSans" pitchFamily="34" charset="-120"/>
              </a:rPr>
              <a:t>Jalan Usaha Tani</a:t>
            </a:r>
            <a:endParaRPr lang="en-US" sz="1600" dirty="0"/>
          </a:p>
        </p:txBody>
      </p:sp>
      <p:sp>
        <p:nvSpPr>
          <p:cNvPr id="29" name="Shape 25"/>
          <p:cNvSpPr/>
          <p:nvPr/>
        </p:nvSpPr>
        <p:spPr>
          <a:xfrm>
            <a:off x="4464025" y="6124575"/>
            <a:ext cx="133350" cy="133350"/>
          </a:xfrm>
          <a:custGeom>
            <a:avLst/>
            <a:gdLst/>
            <a:ahLst/>
            <a:cxnLst/>
            <a:rect l="l" t="t" r="r" b="b"/>
            <a:pathLst>
              <a:path w="133350" h="133350">
                <a:moveTo>
                  <a:pt x="106940" y="32322"/>
                </a:moveTo>
                <a:cubicBezTo>
                  <a:pt x="112332" y="36385"/>
                  <a:pt x="118921" y="40318"/>
                  <a:pt x="126266" y="41307"/>
                </a:cubicBezTo>
                <a:cubicBezTo>
                  <a:pt x="129678" y="41776"/>
                  <a:pt x="132829" y="39354"/>
                  <a:pt x="133298" y="35942"/>
                </a:cubicBezTo>
                <a:cubicBezTo>
                  <a:pt x="133767" y="32530"/>
                  <a:pt x="131345" y="29379"/>
                  <a:pt x="127933" y="28910"/>
                </a:cubicBezTo>
                <a:cubicBezTo>
                  <a:pt x="123792" y="28363"/>
                  <a:pt x="119286" y="25967"/>
                  <a:pt x="114467" y="22347"/>
                </a:cubicBezTo>
                <a:cubicBezTo>
                  <a:pt x="104466" y="14794"/>
                  <a:pt x="90897" y="14794"/>
                  <a:pt x="80869" y="22347"/>
                </a:cubicBezTo>
                <a:cubicBezTo>
                  <a:pt x="74619" y="27061"/>
                  <a:pt x="70269" y="29196"/>
                  <a:pt x="66675" y="29196"/>
                </a:cubicBezTo>
                <a:cubicBezTo>
                  <a:pt x="63081" y="29196"/>
                  <a:pt x="58731" y="27061"/>
                  <a:pt x="52481" y="22347"/>
                </a:cubicBezTo>
                <a:cubicBezTo>
                  <a:pt x="42479" y="14794"/>
                  <a:pt x="28910" y="14794"/>
                  <a:pt x="18883" y="22347"/>
                </a:cubicBezTo>
                <a:cubicBezTo>
                  <a:pt x="14064" y="25967"/>
                  <a:pt x="9558" y="28363"/>
                  <a:pt x="5417" y="28910"/>
                </a:cubicBezTo>
                <a:cubicBezTo>
                  <a:pt x="2005" y="29379"/>
                  <a:pt x="-417" y="32504"/>
                  <a:pt x="52" y="35942"/>
                </a:cubicBezTo>
                <a:cubicBezTo>
                  <a:pt x="521" y="39380"/>
                  <a:pt x="3646" y="41776"/>
                  <a:pt x="7084" y="41307"/>
                </a:cubicBezTo>
                <a:cubicBezTo>
                  <a:pt x="14429" y="40318"/>
                  <a:pt x="21044" y="36385"/>
                  <a:pt x="26410" y="32322"/>
                </a:cubicBezTo>
                <a:cubicBezTo>
                  <a:pt x="31957" y="28129"/>
                  <a:pt x="39406" y="28129"/>
                  <a:pt x="44954" y="32322"/>
                </a:cubicBezTo>
                <a:cubicBezTo>
                  <a:pt x="51256" y="37088"/>
                  <a:pt x="58575" y="41672"/>
                  <a:pt x="66675" y="41672"/>
                </a:cubicBezTo>
                <a:cubicBezTo>
                  <a:pt x="74775" y="41672"/>
                  <a:pt x="82068" y="37062"/>
                  <a:pt x="88396" y="32322"/>
                </a:cubicBezTo>
                <a:cubicBezTo>
                  <a:pt x="93944" y="28129"/>
                  <a:pt x="101393" y="28129"/>
                  <a:pt x="106940" y="32322"/>
                </a:cubicBezTo>
                <a:close/>
                <a:moveTo>
                  <a:pt x="106940" y="69826"/>
                </a:moveTo>
                <a:cubicBezTo>
                  <a:pt x="112332" y="73889"/>
                  <a:pt x="118921" y="77822"/>
                  <a:pt x="126266" y="78812"/>
                </a:cubicBezTo>
                <a:cubicBezTo>
                  <a:pt x="129678" y="79281"/>
                  <a:pt x="132829" y="76859"/>
                  <a:pt x="133298" y="73447"/>
                </a:cubicBezTo>
                <a:cubicBezTo>
                  <a:pt x="133767" y="70035"/>
                  <a:pt x="131345" y="66883"/>
                  <a:pt x="127933" y="66415"/>
                </a:cubicBezTo>
                <a:cubicBezTo>
                  <a:pt x="123792" y="65868"/>
                  <a:pt x="119286" y="63471"/>
                  <a:pt x="114467" y="59851"/>
                </a:cubicBezTo>
                <a:cubicBezTo>
                  <a:pt x="104466" y="52298"/>
                  <a:pt x="90897" y="52298"/>
                  <a:pt x="80869" y="59851"/>
                </a:cubicBezTo>
                <a:cubicBezTo>
                  <a:pt x="74619" y="64565"/>
                  <a:pt x="70269" y="66701"/>
                  <a:pt x="66675" y="66701"/>
                </a:cubicBezTo>
                <a:cubicBezTo>
                  <a:pt x="63081" y="66701"/>
                  <a:pt x="58731" y="64565"/>
                  <a:pt x="52481" y="59851"/>
                </a:cubicBezTo>
                <a:cubicBezTo>
                  <a:pt x="42479" y="52298"/>
                  <a:pt x="28910" y="52298"/>
                  <a:pt x="18883" y="59851"/>
                </a:cubicBezTo>
                <a:cubicBezTo>
                  <a:pt x="14064" y="63471"/>
                  <a:pt x="9558" y="65868"/>
                  <a:pt x="5417" y="66415"/>
                </a:cubicBezTo>
                <a:cubicBezTo>
                  <a:pt x="2005" y="66857"/>
                  <a:pt x="-417" y="70009"/>
                  <a:pt x="52" y="73447"/>
                </a:cubicBezTo>
                <a:cubicBezTo>
                  <a:pt x="521" y="76885"/>
                  <a:pt x="3646" y="79281"/>
                  <a:pt x="7084" y="78812"/>
                </a:cubicBezTo>
                <a:cubicBezTo>
                  <a:pt x="14429" y="77822"/>
                  <a:pt x="21044" y="73889"/>
                  <a:pt x="26410" y="69826"/>
                </a:cubicBezTo>
                <a:cubicBezTo>
                  <a:pt x="31957" y="65633"/>
                  <a:pt x="39406" y="65633"/>
                  <a:pt x="44954" y="69826"/>
                </a:cubicBezTo>
                <a:cubicBezTo>
                  <a:pt x="51256" y="74593"/>
                  <a:pt x="58575" y="79177"/>
                  <a:pt x="66675" y="79177"/>
                </a:cubicBezTo>
                <a:cubicBezTo>
                  <a:pt x="74775" y="79177"/>
                  <a:pt x="82068" y="74567"/>
                  <a:pt x="88396" y="69826"/>
                </a:cubicBezTo>
                <a:cubicBezTo>
                  <a:pt x="93944" y="65633"/>
                  <a:pt x="101393" y="65633"/>
                  <a:pt x="106940" y="69826"/>
                </a:cubicBezTo>
                <a:close/>
                <a:moveTo>
                  <a:pt x="88396" y="107331"/>
                </a:moveTo>
                <a:cubicBezTo>
                  <a:pt x="93944" y="103138"/>
                  <a:pt x="101393" y="103138"/>
                  <a:pt x="106940" y="107331"/>
                </a:cubicBezTo>
                <a:cubicBezTo>
                  <a:pt x="112332" y="111394"/>
                  <a:pt x="118921" y="115327"/>
                  <a:pt x="126266" y="116317"/>
                </a:cubicBezTo>
                <a:cubicBezTo>
                  <a:pt x="129678" y="116785"/>
                  <a:pt x="132829" y="114363"/>
                  <a:pt x="133298" y="110951"/>
                </a:cubicBezTo>
                <a:cubicBezTo>
                  <a:pt x="133767" y="107539"/>
                  <a:pt x="131345" y="104388"/>
                  <a:pt x="127933" y="103919"/>
                </a:cubicBezTo>
                <a:cubicBezTo>
                  <a:pt x="123792" y="103372"/>
                  <a:pt x="119286" y="100976"/>
                  <a:pt x="114467" y="97356"/>
                </a:cubicBezTo>
                <a:cubicBezTo>
                  <a:pt x="104466" y="89803"/>
                  <a:pt x="90897" y="89803"/>
                  <a:pt x="80869" y="97356"/>
                </a:cubicBezTo>
                <a:cubicBezTo>
                  <a:pt x="74619" y="102070"/>
                  <a:pt x="70269" y="104206"/>
                  <a:pt x="66675" y="104206"/>
                </a:cubicBezTo>
                <a:cubicBezTo>
                  <a:pt x="63081" y="104206"/>
                  <a:pt x="58731" y="102070"/>
                  <a:pt x="52481" y="97356"/>
                </a:cubicBezTo>
                <a:cubicBezTo>
                  <a:pt x="42479" y="89803"/>
                  <a:pt x="28910" y="89803"/>
                  <a:pt x="18883" y="97356"/>
                </a:cubicBezTo>
                <a:cubicBezTo>
                  <a:pt x="14064" y="100976"/>
                  <a:pt x="9558" y="103372"/>
                  <a:pt x="5417" y="103919"/>
                </a:cubicBezTo>
                <a:cubicBezTo>
                  <a:pt x="2005" y="104388"/>
                  <a:pt x="-417" y="107513"/>
                  <a:pt x="52" y="110951"/>
                </a:cubicBezTo>
                <a:cubicBezTo>
                  <a:pt x="521" y="114389"/>
                  <a:pt x="3646" y="116785"/>
                  <a:pt x="7084" y="116317"/>
                </a:cubicBezTo>
                <a:cubicBezTo>
                  <a:pt x="14429" y="115327"/>
                  <a:pt x="21044" y="111394"/>
                  <a:pt x="26410" y="107331"/>
                </a:cubicBezTo>
                <a:cubicBezTo>
                  <a:pt x="31957" y="103138"/>
                  <a:pt x="39406" y="103138"/>
                  <a:pt x="44954" y="107331"/>
                </a:cubicBezTo>
                <a:cubicBezTo>
                  <a:pt x="51256" y="112097"/>
                  <a:pt x="58575" y="116681"/>
                  <a:pt x="66675" y="116681"/>
                </a:cubicBezTo>
                <a:cubicBezTo>
                  <a:pt x="74775" y="116681"/>
                  <a:pt x="82068" y="112071"/>
                  <a:pt x="88396" y="107331"/>
                </a:cubicBezTo>
                <a:close/>
              </a:path>
            </a:pathLst>
          </a:custGeom>
          <a:solidFill>
            <a:srgbClr val="D4A017"/>
          </a:solidFill>
          <a:ln/>
        </p:spPr>
      </p:sp>
      <p:sp>
        <p:nvSpPr>
          <p:cNvPr id="30" name="Text 26"/>
          <p:cNvSpPr/>
          <p:nvPr/>
        </p:nvSpPr>
        <p:spPr>
          <a:xfrm>
            <a:off x="4687863" y="6096000"/>
            <a:ext cx="1162050" cy="190500"/>
          </a:xfrm>
          <a:prstGeom prst="rect">
            <a:avLst/>
          </a:prstGeom>
          <a:noFill/>
          <a:ln/>
        </p:spPr>
        <p:txBody>
          <a:bodyPr wrap="square" lIns="0" tIns="0" rIns="0" bIns="0" rtlCol="0" anchor="ctr"/>
          <a:lstStyle/>
          <a:p>
            <a:pPr>
              <a:lnSpc>
                <a:spcPct val="120000"/>
              </a:lnSpc>
            </a:pPr>
            <a:r>
              <a:rPr lang="en-US" sz="1050" dirty="0">
                <a:solidFill>
                  <a:srgbClr val="6B7280"/>
                </a:solidFill>
                <a:latin typeface="MiSans" pitchFamily="34" charset="0"/>
                <a:ea typeface="MiSans" pitchFamily="34" charset="-122"/>
                <a:cs typeface="MiSans" pitchFamily="34" charset="-120"/>
              </a:rPr>
              <a:t>Irigasi &amp; Air Bersih</a:t>
            </a:r>
            <a:endParaRPr lang="en-US" sz="1600" dirty="0"/>
          </a:p>
        </p:txBody>
      </p:sp>
      <p:sp>
        <p:nvSpPr>
          <p:cNvPr id="31" name="Shape 27"/>
          <p:cNvSpPr/>
          <p:nvPr/>
        </p:nvSpPr>
        <p:spPr>
          <a:xfrm>
            <a:off x="8127950" y="1238250"/>
            <a:ext cx="3686175" cy="5238750"/>
          </a:xfrm>
          <a:custGeom>
            <a:avLst/>
            <a:gdLst/>
            <a:ahLst/>
            <a:cxnLst/>
            <a:rect l="l" t="t" r="r" b="b"/>
            <a:pathLst>
              <a:path w="3686175" h="5238750">
                <a:moveTo>
                  <a:pt x="38100" y="0"/>
                </a:moveTo>
                <a:lnTo>
                  <a:pt x="3648075" y="0"/>
                </a:lnTo>
                <a:cubicBezTo>
                  <a:pt x="3669103" y="0"/>
                  <a:pt x="3686175" y="17072"/>
                  <a:pt x="3686175" y="38100"/>
                </a:cubicBezTo>
                <a:lnTo>
                  <a:pt x="3686175" y="5124442"/>
                </a:lnTo>
                <a:cubicBezTo>
                  <a:pt x="3686175" y="5187572"/>
                  <a:pt x="3634997" y="5238750"/>
                  <a:pt x="3571867" y="5238750"/>
                </a:cubicBezTo>
                <a:lnTo>
                  <a:pt x="114308" y="5238750"/>
                </a:lnTo>
                <a:cubicBezTo>
                  <a:pt x="51178" y="5238750"/>
                  <a:pt x="0" y="5187572"/>
                  <a:pt x="0" y="5124442"/>
                </a:cubicBezTo>
                <a:lnTo>
                  <a:pt x="0" y="38100"/>
                </a:lnTo>
                <a:cubicBezTo>
                  <a:pt x="0" y="17072"/>
                  <a:pt x="17072" y="0"/>
                  <a:pt x="38100" y="0"/>
                </a:cubicBezTo>
                <a:close/>
              </a:path>
            </a:pathLst>
          </a:custGeom>
          <a:solidFill>
            <a:srgbClr val="FFFFFF"/>
          </a:solidFill>
          <a:ln/>
          <a:effectLst>
            <a:outerShdw sx="100000" sy="100000" kx="0" ky="0" algn="bl" rotWithShape="0" blurRad="142875" dist="95250" dir="5400000">
              <a:srgbClr val="000000">
                <a:alpha val="10196"/>
              </a:srgbClr>
            </a:outerShdw>
          </a:effectLst>
        </p:spPr>
      </p:sp>
      <p:sp>
        <p:nvSpPr>
          <p:cNvPr id="32" name="Shape 28"/>
          <p:cNvSpPr/>
          <p:nvPr/>
        </p:nvSpPr>
        <p:spPr>
          <a:xfrm>
            <a:off x="8127950" y="1238250"/>
            <a:ext cx="3686175" cy="38100"/>
          </a:xfrm>
          <a:custGeom>
            <a:avLst/>
            <a:gdLst/>
            <a:ahLst/>
            <a:cxnLst/>
            <a:rect l="l" t="t" r="r" b="b"/>
            <a:pathLst>
              <a:path w="3686175" h="38100">
                <a:moveTo>
                  <a:pt x="38100" y="0"/>
                </a:moveTo>
                <a:lnTo>
                  <a:pt x="3648075" y="0"/>
                </a:lnTo>
                <a:cubicBezTo>
                  <a:pt x="3669103" y="0"/>
                  <a:pt x="3686175" y="17072"/>
                  <a:pt x="3686175" y="38100"/>
                </a:cubicBezTo>
                <a:lnTo>
                  <a:pt x="3686175" y="38100"/>
                </a:lnTo>
                <a:lnTo>
                  <a:pt x="0" y="38100"/>
                </a:lnTo>
                <a:lnTo>
                  <a:pt x="0" y="38100"/>
                </a:lnTo>
                <a:cubicBezTo>
                  <a:pt x="0" y="17072"/>
                  <a:pt x="17072" y="0"/>
                  <a:pt x="38100" y="0"/>
                </a:cubicBezTo>
                <a:close/>
              </a:path>
            </a:pathLst>
          </a:custGeom>
          <a:solidFill>
            <a:srgbClr val="D4A017"/>
          </a:solidFill>
          <a:ln/>
        </p:spPr>
      </p:sp>
      <p:pic>
        <p:nvPicPr>
          <p:cNvPr id="33" name="Image 2" descr="https://kimi-web-img.moonshot.cn/img/cdn.theatlantic.com/dd65a4829a954e950f415ae079b92e0107046dbd.jpg">    </p:cNvPr>
          <p:cNvPicPr>
            <a:picLocks noChangeAspect="1"/>
          </p:cNvPicPr>
          <p:nvPr/>
        </p:nvPicPr>
        <p:blipFill>
          <a:blip r:embed="rId3"/>
          <a:srcRect l="0" r="0" t="18984" b="18984"/>
          <a:stretch/>
        </p:blipFill>
        <p:spPr>
          <a:xfrm>
            <a:off x="8127950" y="1257300"/>
            <a:ext cx="3686175" cy="1524000"/>
          </a:xfrm>
          <a:prstGeom prst="roundRect">
            <a:avLst>
              <a:gd name="adj" fmla="val 0"/>
            </a:avLst>
          </a:prstGeom>
        </p:spPr>
      </p:pic>
      <p:sp>
        <p:nvSpPr>
          <p:cNvPr id="34" name="Text 29"/>
          <p:cNvSpPr/>
          <p:nvPr/>
        </p:nvSpPr>
        <p:spPr>
          <a:xfrm>
            <a:off x="8318450" y="2971800"/>
            <a:ext cx="1533525" cy="266700"/>
          </a:xfrm>
          <a:prstGeom prst="rect">
            <a:avLst/>
          </a:prstGeom>
          <a:noFill/>
          <a:ln/>
        </p:spPr>
        <p:txBody>
          <a:bodyPr wrap="square" lIns="0" tIns="0" rIns="0" bIns="0" rtlCol="0" anchor="ctr"/>
          <a:lstStyle/>
          <a:p>
            <a:pPr>
              <a:lnSpc>
                <a:spcPct val="120000"/>
              </a:lnSpc>
            </a:pPr>
            <a:r>
              <a:rPr lang="en-US" sz="1500" b="1" dirty="0">
                <a:solidFill>
                  <a:srgbClr val="1A3C34"/>
                </a:solidFill>
                <a:latin typeface="Noto Sans SC" pitchFamily="34" charset="0"/>
                <a:ea typeface="Noto Sans SC" pitchFamily="34" charset="-122"/>
                <a:cs typeface="Noto Sans SC" pitchFamily="34" charset="-120"/>
              </a:rPr>
              <a:t>Kawasan Khusus</a:t>
            </a:r>
            <a:endParaRPr lang="en-US" sz="1600" dirty="0"/>
          </a:p>
        </p:txBody>
      </p:sp>
      <p:sp>
        <p:nvSpPr>
          <p:cNvPr id="35" name="Shape 30"/>
          <p:cNvSpPr/>
          <p:nvPr/>
        </p:nvSpPr>
        <p:spPr>
          <a:xfrm>
            <a:off x="10769426" y="2990850"/>
            <a:ext cx="847725" cy="228600"/>
          </a:xfrm>
          <a:custGeom>
            <a:avLst/>
            <a:gdLst/>
            <a:ahLst/>
            <a:cxnLst/>
            <a:rect l="l" t="t" r="r" b="b"/>
            <a:pathLst>
              <a:path w="847725" h="228600">
                <a:moveTo>
                  <a:pt x="114300" y="0"/>
                </a:moveTo>
                <a:lnTo>
                  <a:pt x="733425" y="0"/>
                </a:lnTo>
                <a:cubicBezTo>
                  <a:pt x="796509" y="0"/>
                  <a:pt x="847725" y="51216"/>
                  <a:pt x="847725" y="114300"/>
                </a:cubicBezTo>
                <a:lnTo>
                  <a:pt x="847725" y="114300"/>
                </a:lnTo>
                <a:cubicBezTo>
                  <a:pt x="847725" y="177384"/>
                  <a:pt x="796509" y="228600"/>
                  <a:pt x="733425" y="228600"/>
                </a:cubicBezTo>
                <a:lnTo>
                  <a:pt x="114300" y="228600"/>
                </a:lnTo>
                <a:cubicBezTo>
                  <a:pt x="51216" y="228600"/>
                  <a:pt x="0" y="177384"/>
                  <a:pt x="0" y="114300"/>
                </a:cubicBezTo>
                <a:lnTo>
                  <a:pt x="0" y="114300"/>
                </a:lnTo>
                <a:cubicBezTo>
                  <a:pt x="0" y="51216"/>
                  <a:pt x="51216" y="0"/>
                  <a:pt x="114300" y="0"/>
                </a:cubicBezTo>
                <a:close/>
              </a:path>
            </a:pathLst>
          </a:custGeom>
          <a:solidFill>
            <a:srgbClr val="D4A017"/>
          </a:solidFill>
          <a:ln/>
        </p:spPr>
      </p:sp>
      <p:sp>
        <p:nvSpPr>
          <p:cNvPr id="36" name="Text 31"/>
          <p:cNvSpPr/>
          <p:nvPr/>
        </p:nvSpPr>
        <p:spPr>
          <a:xfrm>
            <a:off x="10769426" y="2990850"/>
            <a:ext cx="904875" cy="228600"/>
          </a:xfrm>
          <a:prstGeom prst="rect">
            <a:avLst/>
          </a:prstGeom>
          <a:noFill/>
          <a:ln/>
        </p:spPr>
        <p:txBody>
          <a:bodyPr wrap="square" lIns="114300" tIns="38100" rIns="114300" bIns="38100" rtlCol="0" anchor="ctr"/>
          <a:lstStyle/>
          <a:p>
            <a:pPr>
              <a:lnSpc>
                <a:spcPct val="110000"/>
              </a:lnSpc>
            </a:pPr>
            <a:r>
              <a:rPr lang="en-US" sz="900" b="1" dirty="0">
                <a:solidFill>
                  <a:srgbClr val="FFFFFF"/>
                </a:solidFill>
                <a:latin typeface="MiSans" pitchFamily="34" charset="0"/>
                <a:ea typeface="MiSans" pitchFamily="34" charset="-122"/>
                <a:cs typeface="MiSans" pitchFamily="34" charset="-120"/>
              </a:rPr>
              <a:t>PRIORITAS</a:t>
            </a:r>
            <a:endParaRPr lang="en-US" sz="1600" dirty="0"/>
          </a:p>
        </p:txBody>
      </p:sp>
      <p:sp>
        <p:nvSpPr>
          <p:cNvPr id="37" name="Text 32"/>
          <p:cNvSpPr/>
          <p:nvPr/>
        </p:nvSpPr>
        <p:spPr>
          <a:xfrm>
            <a:off x="8318450" y="3352800"/>
            <a:ext cx="3381375" cy="2057400"/>
          </a:xfrm>
          <a:prstGeom prst="rect">
            <a:avLst/>
          </a:prstGeom>
          <a:noFill/>
          <a:ln/>
        </p:spPr>
        <p:txBody>
          <a:bodyPr wrap="square" lIns="0" tIns="0" rIns="0" bIns="0" rtlCol="0" anchor="ctr"/>
          <a:lstStyle/>
          <a:p>
            <a:pPr>
              <a:lnSpc>
                <a:spcPct val="140000"/>
              </a:lnSpc>
            </a:pPr>
            <a:r>
              <a:rPr lang="en-US" sz="1200" dirty="0">
                <a:solidFill>
                  <a:srgbClr val="1C1C1C"/>
                </a:solidFill>
                <a:latin typeface="MiSans" pitchFamily="34" charset="0"/>
                <a:ea typeface="MiSans" pitchFamily="34" charset="-122"/>
                <a:cs typeface="MiSans" pitchFamily="34" charset="-120"/>
              </a:rPr>
              <a:t>Penanganan kawasan prioritas di perbatasan negara, pulau terluar, dan daerah rawan bencana untuk kedaulatan dan ketahanan nasional.</a:t>
            </a:r>
            <a:endParaRPr lang="en-US" sz="1600" dirty="0"/>
          </a:p>
        </p:txBody>
      </p:sp>
      <p:sp>
        <p:nvSpPr>
          <p:cNvPr id="38" name="Shape 33"/>
          <p:cNvSpPr/>
          <p:nvPr/>
        </p:nvSpPr>
        <p:spPr>
          <a:xfrm>
            <a:off x="8354169" y="5591175"/>
            <a:ext cx="100013" cy="133350"/>
          </a:xfrm>
          <a:custGeom>
            <a:avLst/>
            <a:gdLst/>
            <a:ahLst/>
            <a:cxnLst/>
            <a:rect l="l" t="t" r="r" b="b"/>
            <a:pathLst>
              <a:path w="100013" h="133350">
                <a:moveTo>
                  <a:pt x="0" y="49121"/>
                </a:moveTo>
                <a:cubicBezTo>
                  <a:pt x="0" y="21982"/>
                  <a:pt x="22399" y="0"/>
                  <a:pt x="50006" y="0"/>
                </a:cubicBezTo>
                <a:cubicBezTo>
                  <a:pt x="77614" y="0"/>
                  <a:pt x="100013" y="21982"/>
                  <a:pt x="100013" y="49121"/>
                </a:cubicBezTo>
                <a:cubicBezTo>
                  <a:pt x="100013" y="80192"/>
                  <a:pt x="68707" y="117437"/>
                  <a:pt x="55632" y="131631"/>
                </a:cubicBezTo>
                <a:cubicBezTo>
                  <a:pt x="52559" y="134965"/>
                  <a:pt x="47428" y="134965"/>
                  <a:pt x="44355" y="131631"/>
                </a:cubicBezTo>
                <a:cubicBezTo>
                  <a:pt x="31280" y="117437"/>
                  <a:pt x="-26" y="80192"/>
                  <a:pt x="-26" y="49121"/>
                </a:cubicBezTo>
                <a:close/>
                <a:moveTo>
                  <a:pt x="50006" y="66675"/>
                </a:moveTo>
                <a:cubicBezTo>
                  <a:pt x="59206" y="66675"/>
                  <a:pt x="66675" y="59206"/>
                  <a:pt x="66675" y="50006"/>
                </a:cubicBezTo>
                <a:cubicBezTo>
                  <a:pt x="66675" y="40807"/>
                  <a:pt x="59206" y="33337"/>
                  <a:pt x="50006" y="33337"/>
                </a:cubicBezTo>
                <a:cubicBezTo>
                  <a:pt x="40807" y="33337"/>
                  <a:pt x="33337" y="40807"/>
                  <a:pt x="33337" y="50006"/>
                </a:cubicBezTo>
                <a:cubicBezTo>
                  <a:pt x="33337" y="59206"/>
                  <a:pt x="40807" y="66675"/>
                  <a:pt x="50006" y="66675"/>
                </a:cubicBezTo>
                <a:close/>
              </a:path>
            </a:pathLst>
          </a:custGeom>
          <a:solidFill>
            <a:srgbClr val="D4A017"/>
          </a:solidFill>
          <a:ln/>
        </p:spPr>
      </p:sp>
      <p:sp>
        <p:nvSpPr>
          <p:cNvPr id="39" name="Text 34"/>
          <p:cNvSpPr/>
          <p:nvPr/>
        </p:nvSpPr>
        <p:spPr>
          <a:xfrm>
            <a:off x="8561338" y="5562600"/>
            <a:ext cx="609600" cy="190500"/>
          </a:xfrm>
          <a:prstGeom prst="rect">
            <a:avLst/>
          </a:prstGeom>
          <a:noFill/>
          <a:ln/>
        </p:spPr>
        <p:txBody>
          <a:bodyPr wrap="square" lIns="0" tIns="0" rIns="0" bIns="0" rtlCol="0" anchor="ctr"/>
          <a:lstStyle/>
          <a:p>
            <a:pPr>
              <a:lnSpc>
                <a:spcPct val="120000"/>
              </a:lnSpc>
            </a:pPr>
            <a:r>
              <a:rPr lang="en-US" sz="1050" dirty="0">
                <a:solidFill>
                  <a:srgbClr val="6B7280"/>
                </a:solidFill>
                <a:latin typeface="MiSans" pitchFamily="34" charset="0"/>
                <a:ea typeface="MiSans" pitchFamily="34" charset="-122"/>
                <a:cs typeface="MiSans" pitchFamily="34" charset="-120"/>
              </a:rPr>
              <a:t>5.548 Ha</a:t>
            </a:r>
            <a:endParaRPr lang="en-US" sz="1600" dirty="0"/>
          </a:p>
        </p:txBody>
      </p:sp>
      <p:sp>
        <p:nvSpPr>
          <p:cNvPr id="40" name="Shape 35"/>
          <p:cNvSpPr/>
          <p:nvPr/>
        </p:nvSpPr>
        <p:spPr>
          <a:xfrm>
            <a:off x="8337500" y="5857875"/>
            <a:ext cx="133350" cy="133350"/>
          </a:xfrm>
          <a:custGeom>
            <a:avLst/>
            <a:gdLst/>
            <a:ahLst/>
            <a:cxnLst/>
            <a:rect l="l" t="t" r="r" b="b"/>
            <a:pathLst>
              <a:path w="133350" h="133350">
                <a:moveTo>
                  <a:pt x="66675" y="0"/>
                </a:moveTo>
                <a:cubicBezTo>
                  <a:pt x="67873" y="0"/>
                  <a:pt x="69071" y="260"/>
                  <a:pt x="70165" y="755"/>
                </a:cubicBezTo>
                <a:lnTo>
                  <a:pt x="119234" y="21565"/>
                </a:lnTo>
                <a:cubicBezTo>
                  <a:pt x="124964" y="23987"/>
                  <a:pt x="129235" y="29639"/>
                  <a:pt x="129209" y="36463"/>
                </a:cubicBezTo>
                <a:cubicBezTo>
                  <a:pt x="129079" y="62299"/>
                  <a:pt x="118452" y="109571"/>
                  <a:pt x="73577" y="131058"/>
                </a:cubicBezTo>
                <a:cubicBezTo>
                  <a:pt x="69227" y="133142"/>
                  <a:pt x="64175" y="133142"/>
                  <a:pt x="59825" y="131058"/>
                </a:cubicBezTo>
                <a:cubicBezTo>
                  <a:pt x="14924" y="109571"/>
                  <a:pt x="4323" y="62299"/>
                  <a:pt x="4193" y="36463"/>
                </a:cubicBezTo>
                <a:cubicBezTo>
                  <a:pt x="4167" y="29639"/>
                  <a:pt x="8439" y="23987"/>
                  <a:pt x="14168" y="21565"/>
                </a:cubicBezTo>
                <a:lnTo>
                  <a:pt x="63211" y="755"/>
                </a:lnTo>
                <a:cubicBezTo>
                  <a:pt x="64305" y="260"/>
                  <a:pt x="65477" y="0"/>
                  <a:pt x="66675" y="0"/>
                </a:cubicBezTo>
                <a:close/>
                <a:moveTo>
                  <a:pt x="66675" y="17398"/>
                </a:moveTo>
                <a:lnTo>
                  <a:pt x="66675" y="115874"/>
                </a:lnTo>
                <a:cubicBezTo>
                  <a:pt x="102617" y="98476"/>
                  <a:pt x="112280" y="59929"/>
                  <a:pt x="112514" y="36854"/>
                </a:cubicBezTo>
                <a:lnTo>
                  <a:pt x="66675" y="17424"/>
                </a:lnTo>
                <a:lnTo>
                  <a:pt x="66675" y="17424"/>
                </a:lnTo>
                <a:close/>
              </a:path>
            </a:pathLst>
          </a:custGeom>
          <a:solidFill>
            <a:srgbClr val="D4A017"/>
          </a:solidFill>
          <a:ln/>
        </p:spPr>
      </p:sp>
      <p:sp>
        <p:nvSpPr>
          <p:cNvPr id="41" name="Text 36"/>
          <p:cNvSpPr/>
          <p:nvPr/>
        </p:nvSpPr>
        <p:spPr>
          <a:xfrm>
            <a:off x="8561338" y="5829300"/>
            <a:ext cx="1333500" cy="190500"/>
          </a:xfrm>
          <a:prstGeom prst="rect">
            <a:avLst/>
          </a:prstGeom>
          <a:noFill/>
          <a:ln/>
        </p:spPr>
        <p:txBody>
          <a:bodyPr wrap="square" lIns="0" tIns="0" rIns="0" bIns="0" rtlCol="0" anchor="ctr"/>
          <a:lstStyle/>
          <a:p>
            <a:pPr>
              <a:lnSpc>
                <a:spcPct val="120000"/>
              </a:lnSpc>
            </a:pPr>
            <a:r>
              <a:rPr lang="en-US" sz="1050" dirty="0">
                <a:solidFill>
                  <a:srgbClr val="6B7280"/>
                </a:solidFill>
                <a:latin typeface="MiSans" pitchFamily="34" charset="0"/>
                <a:ea typeface="MiSans" pitchFamily="34" charset="-122"/>
                <a:cs typeface="MiSans" pitchFamily="34" charset="-120"/>
              </a:rPr>
              <a:t>Perbatasan &amp; Terluar</a:t>
            </a:r>
            <a:endParaRPr lang="en-US" sz="1600" dirty="0"/>
          </a:p>
        </p:txBody>
      </p:sp>
      <p:sp>
        <p:nvSpPr>
          <p:cNvPr id="42" name="Shape 37"/>
          <p:cNvSpPr/>
          <p:nvPr/>
        </p:nvSpPr>
        <p:spPr>
          <a:xfrm>
            <a:off x="8337500" y="6124575"/>
            <a:ext cx="133350" cy="133350"/>
          </a:xfrm>
          <a:custGeom>
            <a:avLst/>
            <a:gdLst/>
            <a:ahLst/>
            <a:cxnLst/>
            <a:rect l="l" t="t" r="r" b="b"/>
            <a:pathLst>
              <a:path w="133350" h="133350">
                <a:moveTo>
                  <a:pt x="66675" y="0"/>
                </a:moveTo>
                <a:cubicBezTo>
                  <a:pt x="70504" y="0"/>
                  <a:pt x="74020" y="2110"/>
                  <a:pt x="75843" y="5469"/>
                </a:cubicBezTo>
                <a:lnTo>
                  <a:pt x="132100" y="109649"/>
                </a:lnTo>
                <a:cubicBezTo>
                  <a:pt x="133845" y="112879"/>
                  <a:pt x="133767" y="116785"/>
                  <a:pt x="131891" y="119937"/>
                </a:cubicBezTo>
                <a:cubicBezTo>
                  <a:pt x="130016" y="123088"/>
                  <a:pt x="126604" y="125016"/>
                  <a:pt x="122932" y="125016"/>
                </a:cubicBezTo>
                <a:lnTo>
                  <a:pt x="10418" y="125016"/>
                </a:lnTo>
                <a:cubicBezTo>
                  <a:pt x="6746" y="125016"/>
                  <a:pt x="3360" y="123088"/>
                  <a:pt x="1459" y="119937"/>
                </a:cubicBezTo>
                <a:cubicBezTo>
                  <a:pt x="-443" y="116785"/>
                  <a:pt x="-495" y="112879"/>
                  <a:pt x="1250" y="109649"/>
                </a:cubicBezTo>
                <a:lnTo>
                  <a:pt x="57507" y="5469"/>
                </a:lnTo>
                <a:cubicBezTo>
                  <a:pt x="59330" y="2110"/>
                  <a:pt x="62846" y="0"/>
                  <a:pt x="66675" y="0"/>
                </a:cubicBezTo>
                <a:close/>
                <a:moveTo>
                  <a:pt x="66675" y="43755"/>
                </a:moveTo>
                <a:cubicBezTo>
                  <a:pt x="63211" y="43755"/>
                  <a:pt x="60424" y="46542"/>
                  <a:pt x="60424" y="50006"/>
                </a:cubicBezTo>
                <a:lnTo>
                  <a:pt x="60424" y="79177"/>
                </a:lnTo>
                <a:cubicBezTo>
                  <a:pt x="60424" y="82641"/>
                  <a:pt x="63211" y="85427"/>
                  <a:pt x="66675" y="85427"/>
                </a:cubicBezTo>
                <a:cubicBezTo>
                  <a:pt x="70139" y="85427"/>
                  <a:pt x="72926" y="82641"/>
                  <a:pt x="72926" y="79177"/>
                </a:cubicBezTo>
                <a:lnTo>
                  <a:pt x="72926" y="50006"/>
                </a:lnTo>
                <a:cubicBezTo>
                  <a:pt x="72926" y="46542"/>
                  <a:pt x="70139" y="43755"/>
                  <a:pt x="66675" y="43755"/>
                </a:cubicBezTo>
                <a:close/>
                <a:moveTo>
                  <a:pt x="73629" y="100013"/>
                </a:moveTo>
                <a:cubicBezTo>
                  <a:pt x="73787" y="97431"/>
                  <a:pt x="72500" y="94975"/>
                  <a:pt x="70287" y="93637"/>
                </a:cubicBezTo>
                <a:cubicBezTo>
                  <a:pt x="68074" y="92299"/>
                  <a:pt x="65302" y="92299"/>
                  <a:pt x="63089" y="93637"/>
                </a:cubicBezTo>
                <a:cubicBezTo>
                  <a:pt x="60876" y="94975"/>
                  <a:pt x="59589" y="97431"/>
                  <a:pt x="59747" y="100012"/>
                </a:cubicBezTo>
                <a:cubicBezTo>
                  <a:pt x="59589" y="102594"/>
                  <a:pt x="60876" y="105050"/>
                  <a:pt x="63089" y="106388"/>
                </a:cubicBezTo>
                <a:cubicBezTo>
                  <a:pt x="65302" y="107726"/>
                  <a:pt x="68074" y="107726"/>
                  <a:pt x="70287" y="106388"/>
                </a:cubicBezTo>
                <a:cubicBezTo>
                  <a:pt x="72500" y="105050"/>
                  <a:pt x="73787" y="102594"/>
                  <a:pt x="73629" y="100013"/>
                </a:cubicBezTo>
                <a:close/>
              </a:path>
            </a:pathLst>
          </a:custGeom>
          <a:solidFill>
            <a:srgbClr val="D4A017"/>
          </a:solidFill>
          <a:ln/>
        </p:spPr>
      </p:sp>
      <p:sp>
        <p:nvSpPr>
          <p:cNvPr id="43" name="Text 38"/>
          <p:cNvSpPr/>
          <p:nvPr/>
        </p:nvSpPr>
        <p:spPr>
          <a:xfrm>
            <a:off x="8561338" y="6096000"/>
            <a:ext cx="1524000" cy="190500"/>
          </a:xfrm>
          <a:prstGeom prst="rect">
            <a:avLst/>
          </a:prstGeom>
          <a:noFill/>
          <a:ln/>
        </p:spPr>
        <p:txBody>
          <a:bodyPr wrap="square" lIns="0" tIns="0" rIns="0" bIns="0" rtlCol="0" anchor="ctr"/>
          <a:lstStyle/>
          <a:p>
            <a:pPr>
              <a:lnSpc>
                <a:spcPct val="120000"/>
              </a:lnSpc>
            </a:pPr>
            <a:r>
              <a:rPr lang="en-US" sz="1050" dirty="0">
                <a:solidFill>
                  <a:srgbClr val="6B7280"/>
                </a:solidFill>
                <a:latin typeface="MiSans" pitchFamily="34" charset="0"/>
                <a:ea typeface="MiSans" pitchFamily="34" charset="-122"/>
                <a:cs typeface="MiSans" pitchFamily="34" charset="-120"/>
              </a:rPr>
              <a:t>Daerah Rawan Bencana</a:t>
            </a:r>
            <a:endParaRPr lang="en-US" sz="1600" dirty="0"/>
          </a:p>
        </p:txBody>
      </p:sp>
    </p:spTree>
  </p:cSld>
  <p:clrMapOvr>
    <a:masterClrMapping/>
  </p:clrMapOvr>
  <p:transition>
    <p:fade/>
    <p:spd val="med"/>
  </p:transition>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F7F5F0"/>
        </a:solidFill>
      </p:bgPr>
    </p:bg>
    <p:spTree>
      <p:nvGrpSpPr>
        <p:cNvPr id="1" name=""/>
        <p:cNvGrpSpPr/>
        <p:nvPr/>
      </p:nvGrpSpPr>
      <p:grpSpPr>
        <a:xfrm>
          <a:off x="0" y="0"/>
          <a:ext cx="0" cy="0"/>
          <a:chOff x="0" y="0"/>
          <a:chExt cx="0" cy="0"/>
        </a:xfrm>
      </p:grpSpPr>
      <p:sp>
        <p:nvSpPr>
          <p:cNvPr id="2" name="Shape 0"/>
          <p:cNvSpPr/>
          <p:nvPr/>
        </p:nvSpPr>
        <p:spPr>
          <a:xfrm>
            <a:off x="381000" y="381000"/>
            <a:ext cx="5143500" cy="6096000"/>
          </a:xfrm>
          <a:custGeom>
            <a:avLst/>
            <a:gdLst/>
            <a:ahLst/>
            <a:cxnLst/>
            <a:rect l="l" t="t" r="r" b="b"/>
            <a:pathLst>
              <a:path w="5143500" h="6096000">
                <a:moveTo>
                  <a:pt x="114289" y="0"/>
                </a:moveTo>
                <a:lnTo>
                  <a:pt x="5143500" y="0"/>
                </a:lnTo>
                <a:lnTo>
                  <a:pt x="5143500" y="6096000"/>
                </a:lnTo>
                <a:lnTo>
                  <a:pt x="114289" y="6096000"/>
                </a:lnTo>
                <a:cubicBezTo>
                  <a:pt x="51211" y="6096000"/>
                  <a:pt x="0" y="6044789"/>
                  <a:pt x="0" y="5981711"/>
                </a:cubicBezTo>
                <a:lnTo>
                  <a:pt x="0" y="114289"/>
                </a:lnTo>
                <a:cubicBezTo>
                  <a:pt x="0" y="51169"/>
                  <a:pt x="51169" y="0"/>
                  <a:pt x="114289" y="0"/>
                </a:cubicBezTo>
                <a:close/>
              </a:path>
            </a:pathLst>
          </a:custGeom>
          <a:solidFill>
            <a:srgbClr val="1A3C34"/>
          </a:solidFill>
          <a:ln/>
        </p:spPr>
      </p:sp>
      <p:sp>
        <p:nvSpPr>
          <p:cNvPr id="3" name="Shape 1"/>
          <p:cNvSpPr/>
          <p:nvPr/>
        </p:nvSpPr>
        <p:spPr>
          <a:xfrm>
            <a:off x="1895401" y="1143000"/>
            <a:ext cx="2114550" cy="419100"/>
          </a:xfrm>
          <a:custGeom>
            <a:avLst/>
            <a:gdLst/>
            <a:ahLst/>
            <a:cxnLst/>
            <a:rect l="l" t="t" r="r" b="b"/>
            <a:pathLst>
              <a:path w="2114550" h="419100">
                <a:moveTo>
                  <a:pt x="209550" y="0"/>
                </a:moveTo>
                <a:lnTo>
                  <a:pt x="1905000" y="0"/>
                </a:lnTo>
                <a:cubicBezTo>
                  <a:pt x="2020654" y="0"/>
                  <a:pt x="2114550" y="93896"/>
                  <a:pt x="2114550" y="209550"/>
                </a:cubicBezTo>
                <a:lnTo>
                  <a:pt x="2114550" y="209550"/>
                </a:lnTo>
                <a:cubicBezTo>
                  <a:pt x="2114550" y="325204"/>
                  <a:pt x="2020654" y="419100"/>
                  <a:pt x="1905000" y="419100"/>
                </a:cubicBezTo>
                <a:lnTo>
                  <a:pt x="209550" y="419100"/>
                </a:lnTo>
                <a:cubicBezTo>
                  <a:pt x="93896" y="419100"/>
                  <a:pt x="0" y="325204"/>
                  <a:pt x="0" y="209550"/>
                </a:cubicBezTo>
                <a:lnTo>
                  <a:pt x="0" y="209550"/>
                </a:lnTo>
                <a:cubicBezTo>
                  <a:pt x="0" y="93896"/>
                  <a:pt x="93896" y="0"/>
                  <a:pt x="209550" y="0"/>
                </a:cubicBezTo>
                <a:close/>
              </a:path>
            </a:pathLst>
          </a:custGeom>
          <a:solidFill>
            <a:srgbClr val="D4A017"/>
          </a:solidFill>
          <a:ln/>
        </p:spPr>
      </p:sp>
      <p:sp>
        <p:nvSpPr>
          <p:cNvPr id="4" name="Text 2"/>
          <p:cNvSpPr/>
          <p:nvPr/>
        </p:nvSpPr>
        <p:spPr>
          <a:xfrm>
            <a:off x="2004938" y="1252538"/>
            <a:ext cx="1895549" cy="195263"/>
          </a:xfrm>
          <a:prstGeom prst="rect">
            <a:avLst/>
          </a:prstGeom>
          <a:noFill/>
          <a:ln/>
        </p:spPr>
        <p:txBody>
          <a:bodyPr wrap="square" lIns="0" tIns="0" rIns="0" bIns="0" rtlCol="0" anchor="ctr"/>
          <a:lstStyle/>
          <a:p>
            <a:pPr algn="ctr">
              <a:lnSpc>
                <a:spcPct val="130000"/>
              </a:lnSpc>
            </a:pPr>
            <a:r>
              <a:rPr lang="en-US" sz="1350" b="1" dirty="0">
                <a:solidFill>
                  <a:srgbClr val="1A3C34"/>
                </a:solidFill>
                <a:latin typeface="MiSans" pitchFamily="34" charset="0"/>
                <a:ea typeface="MiSans" pitchFamily="34" charset="-122"/>
                <a:cs typeface="MiSans" pitchFamily="34" charset="-120"/>
              </a:rPr>
              <a:t>PROGRAM FLAGSHIP</a:t>
            </a:r>
            <a:endParaRPr lang="en-US" sz="1600" dirty="0"/>
          </a:p>
        </p:txBody>
      </p:sp>
      <p:sp>
        <p:nvSpPr>
          <p:cNvPr id="5" name="Text 3"/>
          <p:cNvSpPr/>
          <p:nvPr/>
        </p:nvSpPr>
        <p:spPr>
          <a:xfrm>
            <a:off x="523875" y="1714500"/>
            <a:ext cx="4857750" cy="381000"/>
          </a:xfrm>
          <a:prstGeom prst="rect">
            <a:avLst/>
          </a:prstGeom>
          <a:noFill/>
          <a:ln/>
        </p:spPr>
        <p:txBody>
          <a:bodyPr wrap="square" lIns="0" tIns="0" rIns="0" bIns="0" rtlCol="0" anchor="ctr"/>
          <a:lstStyle/>
          <a:p>
            <a:pPr algn="ctr">
              <a:lnSpc>
                <a:spcPct val="90000"/>
              </a:lnSpc>
            </a:pPr>
            <a:r>
              <a:rPr lang="en-US" sz="2700" b="1" dirty="0">
                <a:solidFill>
                  <a:srgbClr val="FFFFFF"/>
                </a:solidFill>
                <a:latin typeface="Noto Sans SC" pitchFamily="34" charset="0"/>
                <a:ea typeface="Noto Sans SC" pitchFamily="34" charset="-122"/>
                <a:cs typeface="Noto Sans SC" pitchFamily="34" charset="-120"/>
              </a:rPr>
              <a:t>KOTAKU</a:t>
            </a:r>
            <a:endParaRPr lang="en-US" sz="1600" dirty="0"/>
          </a:p>
        </p:txBody>
      </p:sp>
      <p:sp>
        <p:nvSpPr>
          <p:cNvPr id="6" name="Text 4"/>
          <p:cNvSpPr/>
          <p:nvPr/>
        </p:nvSpPr>
        <p:spPr>
          <a:xfrm>
            <a:off x="566738" y="2171700"/>
            <a:ext cx="4772025" cy="266700"/>
          </a:xfrm>
          <a:prstGeom prst="rect">
            <a:avLst/>
          </a:prstGeom>
          <a:noFill/>
          <a:ln/>
        </p:spPr>
        <p:txBody>
          <a:bodyPr wrap="square" lIns="0" tIns="0" rIns="0" bIns="0" rtlCol="0" anchor="ctr"/>
          <a:lstStyle/>
          <a:p>
            <a:pPr algn="ctr">
              <a:lnSpc>
                <a:spcPct val="130000"/>
              </a:lnSpc>
            </a:pPr>
            <a:r>
              <a:rPr lang="en-US" sz="1350" dirty="0">
                <a:solidFill>
                  <a:srgbClr val="FFFFFF">
                    <a:alpha val="80000"/>
                  </a:srgbClr>
                </a:solidFill>
                <a:latin typeface="MiSans" pitchFamily="34" charset="0"/>
                <a:ea typeface="MiSans" pitchFamily="34" charset="-122"/>
                <a:cs typeface="MiSans" pitchFamily="34" charset="-120"/>
              </a:rPr>
              <a:t>Kota Tanpa Kumuh</a:t>
            </a:r>
            <a:endParaRPr lang="en-US" sz="1600" dirty="0"/>
          </a:p>
        </p:txBody>
      </p:sp>
      <p:sp>
        <p:nvSpPr>
          <p:cNvPr id="7" name="Text 5"/>
          <p:cNvSpPr/>
          <p:nvPr/>
        </p:nvSpPr>
        <p:spPr>
          <a:xfrm>
            <a:off x="438150" y="2667000"/>
            <a:ext cx="5029200" cy="685800"/>
          </a:xfrm>
          <a:prstGeom prst="rect">
            <a:avLst/>
          </a:prstGeom>
          <a:noFill/>
          <a:ln/>
        </p:spPr>
        <p:txBody>
          <a:bodyPr wrap="square" lIns="0" tIns="0" rIns="0" bIns="0" rtlCol="0" anchor="ctr"/>
          <a:lstStyle/>
          <a:p>
            <a:pPr algn="ctr">
              <a:lnSpc>
                <a:spcPct val="80000"/>
              </a:lnSpc>
            </a:pPr>
            <a:r>
              <a:rPr lang="en-US" sz="5400" dirty="0">
                <a:solidFill>
                  <a:srgbClr val="D4A017"/>
                </a:solidFill>
                <a:latin typeface="Noto Sans SC" pitchFamily="34" charset="0"/>
                <a:ea typeface="Noto Sans SC" pitchFamily="34" charset="-122"/>
                <a:cs typeface="Noto Sans SC" pitchFamily="34" charset="-120"/>
              </a:rPr>
              <a:t>23.656</a:t>
            </a:r>
            <a:endParaRPr lang="en-US" sz="1600" dirty="0"/>
          </a:p>
        </p:txBody>
      </p:sp>
      <p:sp>
        <p:nvSpPr>
          <p:cNvPr id="8" name="Text 6"/>
          <p:cNvSpPr/>
          <p:nvPr/>
        </p:nvSpPr>
        <p:spPr>
          <a:xfrm>
            <a:off x="552450" y="3429000"/>
            <a:ext cx="4800600" cy="304800"/>
          </a:xfrm>
          <a:prstGeom prst="rect">
            <a:avLst/>
          </a:prstGeom>
          <a:noFill/>
          <a:ln/>
        </p:spPr>
        <p:txBody>
          <a:bodyPr wrap="square" lIns="0" tIns="0" rIns="0" bIns="0" rtlCol="0" anchor="ctr"/>
          <a:lstStyle/>
          <a:p>
            <a:pPr algn="ctr">
              <a:lnSpc>
                <a:spcPct val="110000"/>
              </a:lnSpc>
            </a:pPr>
            <a:r>
              <a:rPr lang="en-US" sz="1800" b="1" dirty="0">
                <a:solidFill>
                  <a:srgbClr val="FFFFFF"/>
                </a:solidFill>
                <a:latin typeface="Noto Sans SC" pitchFamily="34" charset="0"/>
                <a:ea typeface="Noto Sans SC" pitchFamily="34" charset="-122"/>
                <a:cs typeface="Noto Sans SC" pitchFamily="34" charset="-120"/>
              </a:rPr>
              <a:t>Hektar</a:t>
            </a:r>
            <a:endParaRPr lang="en-US" sz="1600" dirty="0"/>
          </a:p>
        </p:txBody>
      </p:sp>
      <p:sp>
        <p:nvSpPr>
          <p:cNvPr id="9" name="Text 7"/>
          <p:cNvSpPr/>
          <p:nvPr/>
        </p:nvSpPr>
        <p:spPr>
          <a:xfrm>
            <a:off x="571500" y="3771900"/>
            <a:ext cx="4762500" cy="228600"/>
          </a:xfrm>
          <a:prstGeom prst="rect">
            <a:avLst/>
          </a:prstGeom>
          <a:noFill/>
          <a:ln/>
        </p:spPr>
        <p:txBody>
          <a:bodyPr wrap="square" lIns="0" tIns="0" rIns="0" bIns="0" rtlCol="0" anchor="ctr"/>
          <a:lstStyle/>
          <a:p>
            <a:pPr algn="ctr">
              <a:lnSpc>
                <a:spcPct val="130000"/>
              </a:lnSpc>
            </a:pPr>
            <a:r>
              <a:rPr lang="en-US" sz="1200" dirty="0">
                <a:solidFill>
                  <a:srgbClr val="FFFFFF">
                    <a:alpha val="70000"/>
                  </a:srgbClr>
                </a:solidFill>
                <a:latin typeface="MiSans" pitchFamily="34" charset="0"/>
                <a:ea typeface="MiSans" pitchFamily="34" charset="-122"/>
                <a:cs typeface="MiSans" pitchFamily="34" charset="-120"/>
              </a:rPr>
              <a:t>Target Penanganan</a:t>
            </a:r>
            <a:endParaRPr lang="en-US" sz="1600" dirty="0"/>
          </a:p>
        </p:txBody>
      </p:sp>
      <p:sp>
        <p:nvSpPr>
          <p:cNvPr id="10" name="Shape 8"/>
          <p:cNvSpPr/>
          <p:nvPr/>
        </p:nvSpPr>
        <p:spPr>
          <a:xfrm>
            <a:off x="609600" y="4229100"/>
            <a:ext cx="4686300" cy="1485900"/>
          </a:xfrm>
          <a:custGeom>
            <a:avLst/>
            <a:gdLst/>
            <a:ahLst/>
            <a:cxnLst/>
            <a:rect l="l" t="t" r="r" b="b"/>
            <a:pathLst>
              <a:path w="4686300" h="1485900">
                <a:moveTo>
                  <a:pt x="114295" y="0"/>
                </a:moveTo>
                <a:lnTo>
                  <a:pt x="4572005" y="0"/>
                </a:lnTo>
                <a:cubicBezTo>
                  <a:pt x="4635086" y="0"/>
                  <a:pt x="4686300" y="51214"/>
                  <a:pt x="4686300" y="114295"/>
                </a:cubicBezTo>
                <a:lnTo>
                  <a:pt x="4686300" y="1371605"/>
                </a:lnTo>
                <a:cubicBezTo>
                  <a:pt x="4686300" y="1434686"/>
                  <a:pt x="4635086" y="1485900"/>
                  <a:pt x="4572005" y="1485900"/>
                </a:cubicBezTo>
                <a:lnTo>
                  <a:pt x="114295" y="1485900"/>
                </a:lnTo>
                <a:cubicBezTo>
                  <a:pt x="51214" y="1485900"/>
                  <a:pt x="0" y="1434686"/>
                  <a:pt x="0" y="1371605"/>
                </a:cubicBezTo>
                <a:lnTo>
                  <a:pt x="0" y="114295"/>
                </a:lnTo>
                <a:cubicBezTo>
                  <a:pt x="0" y="51214"/>
                  <a:pt x="51214" y="0"/>
                  <a:pt x="114295" y="0"/>
                </a:cubicBezTo>
                <a:close/>
              </a:path>
            </a:pathLst>
          </a:custGeom>
          <a:solidFill>
            <a:srgbClr val="FFFFFF">
              <a:alpha val="10196"/>
            </a:srgbClr>
          </a:solidFill>
          <a:ln/>
        </p:spPr>
      </p:sp>
      <p:sp>
        <p:nvSpPr>
          <p:cNvPr id="11" name="Text 9"/>
          <p:cNvSpPr/>
          <p:nvPr/>
        </p:nvSpPr>
        <p:spPr>
          <a:xfrm>
            <a:off x="762000" y="4400550"/>
            <a:ext cx="733425" cy="228600"/>
          </a:xfrm>
          <a:prstGeom prst="rect">
            <a:avLst/>
          </a:prstGeom>
          <a:noFill/>
          <a:ln/>
        </p:spPr>
        <p:txBody>
          <a:bodyPr wrap="square" lIns="0" tIns="0" rIns="0" bIns="0" rtlCol="0" anchor="ctr"/>
          <a:lstStyle/>
          <a:p>
            <a:pPr>
              <a:lnSpc>
                <a:spcPct val="130000"/>
              </a:lnSpc>
            </a:pPr>
            <a:r>
              <a:rPr lang="en-US" sz="1200" b="1" dirty="0">
                <a:solidFill>
                  <a:srgbClr val="FFFFFF"/>
                </a:solidFill>
                <a:latin typeface="MiSans" pitchFamily="34" charset="0"/>
                <a:ea typeface="MiSans" pitchFamily="34" charset="-122"/>
                <a:cs typeface="MiSans" pitchFamily="34" charset="-120"/>
              </a:rPr>
              <a:t>Progress</a:t>
            </a:r>
            <a:endParaRPr lang="en-US" sz="1600" dirty="0"/>
          </a:p>
        </p:txBody>
      </p:sp>
      <p:sp>
        <p:nvSpPr>
          <p:cNvPr id="12" name="Text 10"/>
          <p:cNvSpPr/>
          <p:nvPr/>
        </p:nvSpPr>
        <p:spPr>
          <a:xfrm>
            <a:off x="4762202" y="4381500"/>
            <a:ext cx="476250" cy="266700"/>
          </a:xfrm>
          <a:prstGeom prst="rect">
            <a:avLst/>
          </a:prstGeom>
          <a:noFill/>
          <a:ln/>
        </p:spPr>
        <p:txBody>
          <a:bodyPr wrap="square" lIns="0" tIns="0" rIns="0" bIns="0" rtlCol="0" anchor="ctr"/>
          <a:lstStyle/>
          <a:p>
            <a:pPr>
              <a:lnSpc>
                <a:spcPct val="120000"/>
              </a:lnSpc>
            </a:pPr>
            <a:r>
              <a:rPr lang="en-US" sz="1500" b="1" dirty="0">
                <a:solidFill>
                  <a:srgbClr val="52B788"/>
                </a:solidFill>
                <a:latin typeface="Noto Sans SC" pitchFamily="34" charset="0"/>
                <a:ea typeface="Noto Sans SC" pitchFamily="34" charset="-122"/>
                <a:cs typeface="Noto Sans SC" pitchFamily="34" charset="-120"/>
              </a:rPr>
              <a:t>85%</a:t>
            </a:r>
            <a:endParaRPr lang="en-US" sz="1600" dirty="0"/>
          </a:p>
        </p:txBody>
      </p:sp>
      <p:sp>
        <p:nvSpPr>
          <p:cNvPr id="13" name="Shape 11"/>
          <p:cNvSpPr/>
          <p:nvPr/>
        </p:nvSpPr>
        <p:spPr>
          <a:xfrm>
            <a:off x="762000" y="4724400"/>
            <a:ext cx="4381500" cy="152400"/>
          </a:xfrm>
          <a:custGeom>
            <a:avLst/>
            <a:gdLst/>
            <a:ahLst/>
            <a:cxnLst/>
            <a:rect l="l" t="t" r="r" b="b"/>
            <a:pathLst>
              <a:path w="4381500" h="152400">
                <a:moveTo>
                  <a:pt x="76200" y="0"/>
                </a:moveTo>
                <a:lnTo>
                  <a:pt x="4305300" y="0"/>
                </a:lnTo>
                <a:cubicBezTo>
                  <a:pt x="4347356" y="0"/>
                  <a:pt x="4381500" y="34144"/>
                  <a:pt x="4381500" y="76200"/>
                </a:cubicBezTo>
                <a:lnTo>
                  <a:pt x="4381500" y="76200"/>
                </a:lnTo>
                <a:cubicBezTo>
                  <a:pt x="4381500" y="118256"/>
                  <a:pt x="4347356" y="152400"/>
                  <a:pt x="4305300" y="152400"/>
                </a:cubicBezTo>
                <a:lnTo>
                  <a:pt x="76200" y="152400"/>
                </a:lnTo>
                <a:cubicBezTo>
                  <a:pt x="34144" y="152400"/>
                  <a:pt x="0" y="118256"/>
                  <a:pt x="0" y="76200"/>
                </a:cubicBezTo>
                <a:lnTo>
                  <a:pt x="0" y="76200"/>
                </a:lnTo>
                <a:cubicBezTo>
                  <a:pt x="0" y="34144"/>
                  <a:pt x="34144" y="0"/>
                  <a:pt x="76200" y="0"/>
                </a:cubicBezTo>
                <a:close/>
              </a:path>
            </a:pathLst>
          </a:custGeom>
          <a:solidFill>
            <a:srgbClr val="FFFFFF">
              <a:alpha val="20000"/>
            </a:srgbClr>
          </a:solidFill>
          <a:ln/>
        </p:spPr>
      </p:sp>
      <p:sp>
        <p:nvSpPr>
          <p:cNvPr id="14" name="Shape 12"/>
          <p:cNvSpPr/>
          <p:nvPr/>
        </p:nvSpPr>
        <p:spPr>
          <a:xfrm>
            <a:off x="762000" y="4724400"/>
            <a:ext cx="3724275" cy="152400"/>
          </a:xfrm>
          <a:custGeom>
            <a:avLst/>
            <a:gdLst/>
            <a:ahLst/>
            <a:cxnLst/>
            <a:rect l="l" t="t" r="r" b="b"/>
            <a:pathLst>
              <a:path w="3724275" h="152400">
                <a:moveTo>
                  <a:pt x="76200" y="0"/>
                </a:moveTo>
                <a:lnTo>
                  <a:pt x="3648075" y="0"/>
                </a:lnTo>
                <a:cubicBezTo>
                  <a:pt x="3690131" y="0"/>
                  <a:pt x="3724275" y="34144"/>
                  <a:pt x="3724275" y="76200"/>
                </a:cubicBezTo>
                <a:lnTo>
                  <a:pt x="3724275" y="76200"/>
                </a:lnTo>
                <a:cubicBezTo>
                  <a:pt x="3724275" y="118256"/>
                  <a:pt x="3690131" y="152400"/>
                  <a:pt x="3648075" y="152400"/>
                </a:cubicBezTo>
                <a:lnTo>
                  <a:pt x="76200" y="152400"/>
                </a:lnTo>
                <a:cubicBezTo>
                  <a:pt x="34144" y="152400"/>
                  <a:pt x="0" y="118256"/>
                  <a:pt x="0" y="76200"/>
                </a:cubicBezTo>
                <a:lnTo>
                  <a:pt x="0" y="76200"/>
                </a:lnTo>
                <a:cubicBezTo>
                  <a:pt x="0" y="34144"/>
                  <a:pt x="34144" y="0"/>
                  <a:pt x="76200" y="0"/>
                </a:cubicBezTo>
                <a:close/>
              </a:path>
            </a:pathLst>
          </a:custGeom>
          <a:gradFill rotWithShape="1" flip="none">
            <a:gsLst>
              <a:gs pos="0">
                <a:srgbClr val="2D6A4F"/>
              </a:gs>
              <a:gs pos="100000">
                <a:srgbClr val="52B788"/>
              </a:gs>
            </a:gsLst>
            <a:lin ang="0" scaled="1"/>
          </a:gradFill>
          <a:ln/>
        </p:spPr>
      </p:sp>
      <p:sp>
        <p:nvSpPr>
          <p:cNvPr id="15" name="Text 13"/>
          <p:cNvSpPr/>
          <p:nvPr/>
        </p:nvSpPr>
        <p:spPr>
          <a:xfrm>
            <a:off x="676275" y="4953000"/>
            <a:ext cx="4552950" cy="381000"/>
          </a:xfrm>
          <a:prstGeom prst="rect">
            <a:avLst/>
          </a:prstGeom>
          <a:noFill/>
          <a:ln/>
        </p:spPr>
        <p:txBody>
          <a:bodyPr wrap="square" lIns="0" tIns="0" rIns="0" bIns="0" rtlCol="0" anchor="ctr"/>
          <a:lstStyle/>
          <a:p>
            <a:pPr algn="ctr">
              <a:lnSpc>
                <a:spcPct val="90000"/>
              </a:lnSpc>
            </a:pPr>
            <a:r>
              <a:rPr lang="en-US" sz="2700" dirty="0">
                <a:solidFill>
                  <a:srgbClr val="52B788"/>
                </a:solidFill>
                <a:latin typeface="Noto Sans SC" pitchFamily="34" charset="0"/>
                <a:ea typeface="Noto Sans SC" pitchFamily="34" charset="-122"/>
                <a:cs typeface="Noto Sans SC" pitchFamily="34" charset="-120"/>
              </a:rPr>
              <a:t>20.100</a:t>
            </a:r>
            <a:endParaRPr lang="en-US" sz="1600" dirty="0"/>
          </a:p>
        </p:txBody>
      </p:sp>
      <p:sp>
        <p:nvSpPr>
          <p:cNvPr id="16" name="Text 14"/>
          <p:cNvSpPr/>
          <p:nvPr/>
        </p:nvSpPr>
        <p:spPr>
          <a:xfrm>
            <a:off x="723900" y="5334000"/>
            <a:ext cx="4457700" cy="228600"/>
          </a:xfrm>
          <a:prstGeom prst="rect">
            <a:avLst/>
          </a:prstGeom>
          <a:noFill/>
          <a:ln/>
        </p:spPr>
        <p:txBody>
          <a:bodyPr wrap="square" lIns="0" tIns="0" rIns="0" bIns="0" rtlCol="0" anchor="ctr"/>
          <a:lstStyle/>
          <a:p>
            <a:pPr algn="ctr">
              <a:lnSpc>
                <a:spcPct val="130000"/>
              </a:lnSpc>
            </a:pPr>
            <a:r>
              <a:rPr lang="en-US" sz="1200" dirty="0">
                <a:solidFill>
                  <a:srgbClr val="FFFFFF">
                    <a:alpha val="80000"/>
                  </a:srgbClr>
                </a:solidFill>
                <a:latin typeface="MiSans" pitchFamily="34" charset="0"/>
                <a:ea typeface="MiSans" pitchFamily="34" charset="-122"/>
                <a:cs typeface="MiSans" pitchFamily="34" charset="-120"/>
              </a:rPr>
              <a:t>Ha Tertangani</a:t>
            </a:r>
            <a:endParaRPr lang="en-US" sz="1600" dirty="0"/>
          </a:p>
        </p:txBody>
      </p:sp>
      <p:sp>
        <p:nvSpPr>
          <p:cNvPr id="17" name="Shape 15"/>
          <p:cNvSpPr/>
          <p:nvPr/>
        </p:nvSpPr>
        <p:spPr>
          <a:xfrm>
            <a:off x="5524500" y="381000"/>
            <a:ext cx="6286500" cy="6096000"/>
          </a:xfrm>
          <a:custGeom>
            <a:avLst/>
            <a:gdLst/>
            <a:ahLst/>
            <a:cxnLst/>
            <a:rect l="l" t="t" r="r" b="b"/>
            <a:pathLst>
              <a:path w="6286500" h="6096000">
                <a:moveTo>
                  <a:pt x="0" y="0"/>
                </a:moveTo>
                <a:lnTo>
                  <a:pt x="6172200" y="0"/>
                </a:lnTo>
                <a:cubicBezTo>
                  <a:pt x="6235284" y="0"/>
                  <a:pt x="6286500" y="51216"/>
                  <a:pt x="6286500" y="114300"/>
                </a:cubicBezTo>
                <a:lnTo>
                  <a:pt x="6286500" y="5981700"/>
                </a:lnTo>
                <a:cubicBezTo>
                  <a:pt x="6286500" y="6044784"/>
                  <a:pt x="6235284" y="6096000"/>
                  <a:pt x="6172200" y="6096000"/>
                </a:cubicBezTo>
                <a:lnTo>
                  <a:pt x="0" y="6096000"/>
                </a:lnTo>
                <a:lnTo>
                  <a:pt x="0" y="0"/>
                </a:lnTo>
                <a:close/>
              </a:path>
            </a:pathLst>
          </a:custGeom>
          <a:solidFill>
            <a:srgbClr val="FFFFFF"/>
          </a:solidFill>
          <a:ln/>
        </p:spPr>
      </p:sp>
      <p:sp>
        <p:nvSpPr>
          <p:cNvPr id="18" name="Shape 16"/>
          <p:cNvSpPr/>
          <p:nvPr/>
        </p:nvSpPr>
        <p:spPr>
          <a:xfrm>
            <a:off x="5753100" y="609600"/>
            <a:ext cx="38100" cy="304800"/>
          </a:xfrm>
          <a:custGeom>
            <a:avLst/>
            <a:gdLst/>
            <a:ahLst/>
            <a:cxnLst/>
            <a:rect l="l" t="t" r="r" b="b"/>
            <a:pathLst>
              <a:path w="38100" h="304800">
                <a:moveTo>
                  <a:pt x="0" y="0"/>
                </a:moveTo>
                <a:lnTo>
                  <a:pt x="38100" y="0"/>
                </a:lnTo>
                <a:lnTo>
                  <a:pt x="38100" y="304800"/>
                </a:lnTo>
                <a:lnTo>
                  <a:pt x="0" y="304800"/>
                </a:lnTo>
                <a:lnTo>
                  <a:pt x="0" y="0"/>
                </a:lnTo>
                <a:close/>
              </a:path>
            </a:pathLst>
          </a:custGeom>
          <a:solidFill>
            <a:srgbClr val="D4A017"/>
          </a:solidFill>
          <a:ln/>
        </p:spPr>
      </p:sp>
      <p:sp>
        <p:nvSpPr>
          <p:cNvPr id="19" name="Text 17"/>
          <p:cNvSpPr/>
          <p:nvPr/>
        </p:nvSpPr>
        <p:spPr>
          <a:xfrm>
            <a:off x="5905500" y="609600"/>
            <a:ext cx="2085975" cy="304800"/>
          </a:xfrm>
          <a:prstGeom prst="rect">
            <a:avLst/>
          </a:prstGeom>
          <a:noFill/>
          <a:ln/>
        </p:spPr>
        <p:txBody>
          <a:bodyPr wrap="square" lIns="0" tIns="0" rIns="0" bIns="0" rtlCol="0" anchor="ctr"/>
          <a:lstStyle/>
          <a:p>
            <a:pPr>
              <a:lnSpc>
                <a:spcPct val="110000"/>
              </a:lnSpc>
            </a:pPr>
            <a:r>
              <a:rPr lang="en-US" sz="1800" b="1" dirty="0">
                <a:solidFill>
                  <a:srgbClr val="1A3C34"/>
                </a:solidFill>
                <a:latin typeface="Noto Sans SC" pitchFamily="34" charset="0"/>
                <a:ea typeface="Noto Sans SC" pitchFamily="34" charset="-122"/>
                <a:cs typeface="Noto Sans SC" pitchFamily="34" charset="-120"/>
              </a:rPr>
              <a:t>Overview Program</a:t>
            </a:r>
            <a:endParaRPr lang="en-US" sz="1600" dirty="0"/>
          </a:p>
        </p:txBody>
      </p:sp>
      <p:sp>
        <p:nvSpPr>
          <p:cNvPr id="20" name="Text 18"/>
          <p:cNvSpPr/>
          <p:nvPr/>
        </p:nvSpPr>
        <p:spPr>
          <a:xfrm>
            <a:off x="5905500" y="990600"/>
            <a:ext cx="5753100" cy="228600"/>
          </a:xfrm>
          <a:prstGeom prst="rect">
            <a:avLst/>
          </a:prstGeom>
          <a:noFill/>
          <a:ln/>
        </p:spPr>
        <p:txBody>
          <a:bodyPr wrap="square" lIns="0" tIns="0" rIns="0" bIns="0" rtlCol="0" anchor="ctr"/>
          <a:lstStyle/>
          <a:p>
            <a:pPr>
              <a:lnSpc>
                <a:spcPct val="130000"/>
              </a:lnSpc>
            </a:pPr>
            <a:r>
              <a:rPr lang="en-US" sz="1200" dirty="0">
                <a:solidFill>
                  <a:srgbClr val="6B7280"/>
                </a:solidFill>
                <a:latin typeface="MiSans" pitchFamily="34" charset="0"/>
                <a:ea typeface="MiSans" pitchFamily="34" charset="-122"/>
                <a:cs typeface="MiSans" pitchFamily="34" charset="-120"/>
              </a:rPr>
              <a:t>Program nasional penanganan kawasan kumuh perkotaan sejak 2015</a:t>
            </a:r>
            <a:endParaRPr lang="en-US" sz="1600" dirty="0"/>
          </a:p>
        </p:txBody>
      </p:sp>
      <p:sp>
        <p:nvSpPr>
          <p:cNvPr id="21" name="Shape 19"/>
          <p:cNvSpPr/>
          <p:nvPr/>
        </p:nvSpPr>
        <p:spPr>
          <a:xfrm>
            <a:off x="5772150" y="1409700"/>
            <a:ext cx="5810250" cy="1143000"/>
          </a:xfrm>
          <a:custGeom>
            <a:avLst/>
            <a:gdLst/>
            <a:ahLst/>
            <a:cxnLst/>
            <a:rect l="l" t="t" r="r" b="b"/>
            <a:pathLst>
              <a:path w="5810250" h="1143000">
                <a:moveTo>
                  <a:pt x="38100" y="0"/>
                </a:moveTo>
                <a:lnTo>
                  <a:pt x="5695950" y="0"/>
                </a:lnTo>
                <a:cubicBezTo>
                  <a:pt x="5759034" y="0"/>
                  <a:pt x="5810250" y="51216"/>
                  <a:pt x="5810250" y="114300"/>
                </a:cubicBezTo>
                <a:lnTo>
                  <a:pt x="5810250" y="1028700"/>
                </a:lnTo>
                <a:cubicBezTo>
                  <a:pt x="5810250" y="1091784"/>
                  <a:pt x="5759034" y="1143000"/>
                  <a:pt x="5695950" y="1143000"/>
                </a:cubicBezTo>
                <a:lnTo>
                  <a:pt x="38100" y="1143000"/>
                </a:lnTo>
                <a:cubicBezTo>
                  <a:pt x="17072" y="1143000"/>
                  <a:pt x="0" y="1125928"/>
                  <a:pt x="0" y="1104900"/>
                </a:cubicBezTo>
                <a:lnTo>
                  <a:pt x="0" y="38100"/>
                </a:lnTo>
                <a:cubicBezTo>
                  <a:pt x="0" y="17072"/>
                  <a:pt x="17072" y="0"/>
                  <a:pt x="38100" y="0"/>
                </a:cubicBezTo>
                <a:close/>
              </a:path>
            </a:pathLst>
          </a:custGeom>
          <a:solidFill>
            <a:srgbClr val="F7F5F0"/>
          </a:solidFill>
          <a:ln/>
        </p:spPr>
      </p:sp>
      <p:sp>
        <p:nvSpPr>
          <p:cNvPr id="22" name="Shape 20"/>
          <p:cNvSpPr/>
          <p:nvPr/>
        </p:nvSpPr>
        <p:spPr>
          <a:xfrm>
            <a:off x="5772150" y="1409700"/>
            <a:ext cx="38100" cy="1143000"/>
          </a:xfrm>
          <a:custGeom>
            <a:avLst/>
            <a:gdLst/>
            <a:ahLst/>
            <a:cxnLst/>
            <a:rect l="l" t="t" r="r" b="b"/>
            <a:pathLst>
              <a:path w="38100" h="1143000">
                <a:moveTo>
                  <a:pt x="38100" y="0"/>
                </a:moveTo>
                <a:lnTo>
                  <a:pt x="38100" y="0"/>
                </a:lnTo>
                <a:lnTo>
                  <a:pt x="38100" y="1143000"/>
                </a:lnTo>
                <a:lnTo>
                  <a:pt x="38100" y="1143000"/>
                </a:lnTo>
                <a:cubicBezTo>
                  <a:pt x="17072" y="1143000"/>
                  <a:pt x="0" y="1125928"/>
                  <a:pt x="0" y="1104900"/>
                </a:cubicBezTo>
                <a:lnTo>
                  <a:pt x="0" y="38100"/>
                </a:lnTo>
                <a:cubicBezTo>
                  <a:pt x="0" y="17072"/>
                  <a:pt x="17072" y="0"/>
                  <a:pt x="38100" y="0"/>
                </a:cubicBezTo>
                <a:close/>
              </a:path>
            </a:pathLst>
          </a:custGeom>
          <a:solidFill>
            <a:srgbClr val="2D6A4F"/>
          </a:solidFill>
          <a:ln/>
        </p:spPr>
      </p:sp>
      <p:sp>
        <p:nvSpPr>
          <p:cNvPr id="23" name="Shape 21"/>
          <p:cNvSpPr/>
          <p:nvPr/>
        </p:nvSpPr>
        <p:spPr>
          <a:xfrm>
            <a:off x="5981700" y="1600200"/>
            <a:ext cx="457200" cy="457200"/>
          </a:xfrm>
          <a:custGeom>
            <a:avLst/>
            <a:gdLst/>
            <a:ahLst/>
            <a:cxnLst/>
            <a:rect l="l" t="t" r="r" b="b"/>
            <a:pathLst>
              <a:path w="457200" h="457200">
                <a:moveTo>
                  <a:pt x="76202" y="0"/>
                </a:moveTo>
                <a:lnTo>
                  <a:pt x="380998" y="0"/>
                </a:lnTo>
                <a:cubicBezTo>
                  <a:pt x="423055" y="0"/>
                  <a:pt x="457200" y="34145"/>
                  <a:pt x="457200" y="76202"/>
                </a:cubicBezTo>
                <a:lnTo>
                  <a:pt x="457200" y="380998"/>
                </a:lnTo>
                <a:cubicBezTo>
                  <a:pt x="457200" y="423055"/>
                  <a:pt x="423055" y="457200"/>
                  <a:pt x="380998" y="457200"/>
                </a:cubicBezTo>
                <a:lnTo>
                  <a:pt x="76202" y="457200"/>
                </a:lnTo>
                <a:cubicBezTo>
                  <a:pt x="34145" y="457200"/>
                  <a:pt x="0" y="423055"/>
                  <a:pt x="0" y="380998"/>
                </a:cubicBezTo>
                <a:lnTo>
                  <a:pt x="0" y="76202"/>
                </a:lnTo>
                <a:cubicBezTo>
                  <a:pt x="0" y="34145"/>
                  <a:pt x="34145" y="0"/>
                  <a:pt x="76202" y="0"/>
                </a:cubicBezTo>
                <a:close/>
              </a:path>
            </a:pathLst>
          </a:custGeom>
          <a:solidFill>
            <a:srgbClr val="2D6A4F"/>
          </a:solidFill>
          <a:ln/>
        </p:spPr>
      </p:sp>
      <p:sp>
        <p:nvSpPr>
          <p:cNvPr id="24" name="Shape 22"/>
          <p:cNvSpPr/>
          <p:nvPr/>
        </p:nvSpPr>
        <p:spPr>
          <a:xfrm>
            <a:off x="6103144" y="1733550"/>
            <a:ext cx="214313" cy="190500"/>
          </a:xfrm>
          <a:custGeom>
            <a:avLst/>
            <a:gdLst/>
            <a:ahLst/>
            <a:cxnLst/>
            <a:rect l="l" t="t" r="r" b="b"/>
            <a:pathLst>
              <a:path w="214313" h="190500">
                <a:moveTo>
                  <a:pt x="119063" y="0"/>
                </a:moveTo>
                <a:cubicBezTo>
                  <a:pt x="105928" y="0"/>
                  <a:pt x="95250" y="10678"/>
                  <a:pt x="95250" y="23812"/>
                </a:cubicBezTo>
                <a:lnTo>
                  <a:pt x="95250" y="35719"/>
                </a:lnTo>
                <a:lnTo>
                  <a:pt x="77391" y="35719"/>
                </a:lnTo>
                <a:lnTo>
                  <a:pt x="77391" y="8930"/>
                </a:lnTo>
                <a:cubicBezTo>
                  <a:pt x="77391" y="3981"/>
                  <a:pt x="73409" y="0"/>
                  <a:pt x="68461" y="0"/>
                </a:cubicBezTo>
                <a:cubicBezTo>
                  <a:pt x="63512" y="0"/>
                  <a:pt x="59531" y="3981"/>
                  <a:pt x="59531" y="8930"/>
                </a:cubicBezTo>
                <a:lnTo>
                  <a:pt x="59531" y="35719"/>
                </a:lnTo>
                <a:lnTo>
                  <a:pt x="35719" y="35719"/>
                </a:lnTo>
                <a:lnTo>
                  <a:pt x="35719" y="8930"/>
                </a:lnTo>
                <a:cubicBezTo>
                  <a:pt x="35719" y="3981"/>
                  <a:pt x="31738" y="0"/>
                  <a:pt x="26789" y="0"/>
                </a:cubicBezTo>
                <a:cubicBezTo>
                  <a:pt x="21841" y="0"/>
                  <a:pt x="17859" y="3981"/>
                  <a:pt x="17859" y="8930"/>
                </a:cubicBezTo>
                <a:lnTo>
                  <a:pt x="17859" y="36463"/>
                </a:lnTo>
                <a:cubicBezTo>
                  <a:pt x="7590" y="39105"/>
                  <a:pt x="0" y="48444"/>
                  <a:pt x="0" y="59531"/>
                </a:cubicBezTo>
                <a:lnTo>
                  <a:pt x="0" y="166688"/>
                </a:lnTo>
                <a:cubicBezTo>
                  <a:pt x="0" y="179822"/>
                  <a:pt x="10678" y="190500"/>
                  <a:pt x="23812" y="190500"/>
                </a:cubicBezTo>
                <a:lnTo>
                  <a:pt x="190500" y="190500"/>
                </a:lnTo>
                <a:cubicBezTo>
                  <a:pt x="203634" y="190500"/>
                  <a:pt x="214313" y="179822"/>
                  <a:pt x="214313" y="166688"/>
                </a:cubicBezTo>
                <a:lnTo>
                  <a:pt x="214313" y="95250"/>
                </a:lnTo>
                <a:cubicBezTo>
                  <a:pt x="214313" y="82116"/>
                  <a:pt x="203634" y="71438"/>
                  <a:pt x="190500" y="71438"/>
                </a:cubicBezTo>
                <a:lnTo>
                  <a:pt x="166688" y="71438"/>
                </a:lnTo>
                <a:lnTo>
                  <a:pt x="166688" y="23812"/>
                </a:lnTo>
                <a:cubicBezTo>
                  <a:pt x="166688" y="10678"/>
                  <a:pt x="156009" y="0"/>
                  <a:pt x="142875" y="0"/>
                </a:cubicBezTo>
                <a:lnTo>
                  <a:pt x="119063" y="0"/>
                </a:lnTo>
                <a:close/>
                <a:moveTo>
                  <a:pt x="142875" y="41672"/>
                </a:moveTo>
                <a:lnTo>
                  <a:pt x="142875" y="53578"/>
                </a:lnTo>
                <a:cubicBezTo>
                  <a:pt x="142875" y="56852"/>
                  <a:pt x="140196" y="59531"/>
                  <a:pt x="136922" y="59531"/>
                </a:cubicBezTo>
                <a:lnTo>
                  <a:pt x="125016" y="59531"/>
                </a:lnTo>
                <a:cubicBezTo>
                  <a:pt x="121741" y="59531"/>
                  <a:pt x="119063" y="56852"/>
                  <a:pt x="119063" y="53578"/>
                </a:cubicBezTo>
                <a:lnTo>
                  <a:pt x="119063" y="41672"/>
                </a:lnTo>
                <a:cubicBezTo>
                  <a:pt x="119063" y="38398"/>
                  <a:pt x="121741" y="35719"/>
                  <a:pt x="125016" y="35719"/>
                </a:cubicBezTo>
                <a:lnTo>
                  <a:pt x="136922" y="35719"/>
                </a:lnTo>
                <a:cubicBezTo>
                  <a:pt x="140196" y="35719"/>
                  <a:pt x="142875" y="38398"/>
                  <a:pt x="142875" y="41672"/>
                </a:cubicBezTo>
                <a:close/>
                <a:moveTo>
                  <a:pt x="136922" y="71438"/>
                </a:moveTo>
                <a:cubicBezTo>
                  <a:pt x="140196" y="71438"/>
                  <a:pt x="142875" y="74116"/>
                  <a:pt x="142875" y="77391"/>
                </a:cubicBezTo>
                <a:lnTo>
                  <a:pt x="142875" y="89297"/>
                </a:lnTo>
                <a:cubicBezTo>
                  <a:pt x="142875" y="92571"/>
                  <a:pt x="140196" y="95250"/>
                  <a:pt x="136922" y="95250"/>
                </a:cubicBezTo>
                <a:lnTo>
                  <a:pt x="125016" y="95250"/>
                </a:lnTo>
                <a:cubicBezTo>
                  <a:pt x="121741" y="95250"/>
                  <a:pt x="119063" y="92571"/>
                  <a:pt x="119063" y="89297"/>
                </a:cubicBezTo>
                <a:lnTo>
                  <a:pt x="119063" y="77391"/>
                </a:lnTo>
                <a:cubicBezTo>
                  <a:pt x="119063" y="74116"/>
                  <a:pt x="121741" y="71438"/>
                  <a:pt x="125016" y="71438"/>
                </a:cubicBezTo>
                <a:lnTo>
                  <a:pt x="136922" y="71438"/>
                </a:lnTo>
                <a:close/>
                <a:moveTo>
                  <a:pt x="142875" y="113109"/>
                </a:moveTo>
                <a:lnTo>
                  <a:pt x="142875" y="125016"/>
                </a:lnTo>
                <a:cubicBezTo>
                  <a:pt x="142875" y="128290"/>
                  <a:pt x="140196" y="130969"/>
                  <a:pt x="136922" y="130969"/>
                </a:cubicBezTo>
                <a:lnTo>
                  <a:pt x="125016" y="130969"/>
                </a:lnTo>
                <a:cubicBezTo>
                  <a:pt x="121741" y="130969"/>
                  <a:pt x="119063" y="128290"/>
                  <a:pt x="119063" y="125016"/>
                </a:cubicBezTo>
                <a:lnTo>
                  <a:pt x="119063" y="113109"/>
                </a:lnTo>
                <a:cubicBezTo>
                  <a:pt x="119063" y="109835"/>
                  <a:pt x="121741" y="107156"/>
                  <a:pt x="125016" y="107156"/>
                </a:cubicBezTo>
                <a:lnTo>
                  <a:pt x="136922" y="107156"/>
                </a:lnTo>
                <a:cubicBezTo>
                  <a:pt x="140196" y="107156"/>
                  <a:pt x="142875" y="109835"/>
                  <a:pt x="142875" y="113109"/>
                </a:cubicBezTo>
                <a:close/>
                <a:moveTo>
                  <a:pt x="184547" y="107156"/>
                </a:moveTo>
                <a:cubicBezTo>
                  <a:pt x="187821" y="107156"/>
                  <a:pt x="190500" y="109835"/>
                  <a:pt x="190500" y="113109"/>
                </a:cubicBezTo>
                <a:lnTo>
                  <a:pt x="190500" y="125016"/>
                </a:lnTo>
                <a:cubicBezTo>
                  <a:pt x="190500" y="128290"/>
                  <a:pt x="187821" y="130969"/>
                  <a:pt x="184547" y="130969"/>
                </a:cubicBezTo>
                <a:lnTo>
                  <a:pt x="172641" y="130969"/>
                </a:lnTo>
                <a:cubicBezTo>
                  <a:pt x="169366" y="130969"/>
                  <a:pt x="166688" y="128290"/>
                  <a:pt x="166688" y="125016"/>
                </a:cubicBezTo>
                <a:lnTo>
                  <a:pt x="166688" y="113109"/>
                </a:lnTo>
                <a:cubicBezTo>
                  <a:pt x="166688" y="109835"/>
                  <a:pt x="169366" y="107156"/>
                  <a:pt x="172641" y="107156"/>
                </a:cubicBezTo>
                <a:lnTo>
                  <a:pt x="184547" y="107156"/>
                </a:lnTo>
                <a:close/>
                <a:moveTo>
                  <a:pt x="95250" y="113109"/>
                </a:moveTo>
                <a:lnTo>
                  <a:pt x="95250" y="125016"/>
                </a:lnTo>
                <a:cubicBezTo>
                  <a:pt x="95250" y="128290"/>
                  <a:pt x="92571" y="130969"/>
                  <a:pt x="89297" y="130969"/>
                </a:cubicBezTo>
                <a:lnTo>
                  <a:pt x="77391" y="130969"/>
                </a:lnTo>
                <a:cubicBezTo>
                  <a:pt x="74116" y="130969"/>
                  <a:pt x="71438" y="128290"/>
                  <a:pt x="71438" y="125016"/>
                </a:cubicBezTo>
                <a:lnTo>
                  <a:pt x="71438" y="113109"/>
                </a:lnTo>
                <a:cubicBezTo>
                  <a:pt x="71438" y="109835"/>
                  <a:pt x="74116" y="107156"/>
                  <a:pt x="77391" y="107156"/>
                </a:cubicBezTo>
                <a:lnTo>
                  <a:pt x="89297" y="107156"/>
                </a:lnTo>
                <a:cubicBezTo>
                  <a:pt x="92571" y="107156"/>
                  <a:pt x="95250" y="109835"/>
                  <a:pt x="95250" y="113109"/>
                </a:cubicBezTo>
                <a:close/>
                <a:moveTo>
                  <a:pt x="89297" y="71438"/>
                </a:moveTo>
                <a:cubicBezTo>
                  <a:pt x="92571" y="71438"/>
                  <a:pt x="95250" y="74116"/>
                  <a:pt x="95250" y="77391"/>
                </a:cubicBezTo>
                <a:lnTo>
                  <a:pt x="95250" y="89297"/>
                </a:lnTo>
                <a:cubicBezTo>
                  <a:pt x="95250" y="92571"/>
                  <a:pt x="92571" y="95250"/>
                  <a:pt x="89297" y="95250"/>
                </a:cubicBezTo>
                <a:lnTo>
                  <a:pt x="77391" y="95250"/>
                </a:lnTo>
                <a:cubicBezTo>
                  <a:pt x="74116" y="95250"/>
                  <a:pt x="71438" y="92571"/>
                  <a:pt x="71438" y="89297"/>
                </a:cubicBezTo>
                <a:lnTo>
                  <a:pt x="71438" y="77391"/>
                </a:lnTo>
                <a:cubicBezTo>
                  <a:pt x="71438" y="74116"/>
                  <a:pt x="74116" y="71438"/>
                  <a:pt x="77391" y="71438"/>
                </a:cubicBezTo>
                <a:lnTo>
                  <a:pt x="89297" y="71438"/>
                </a:lnTo>
                <a:close/>
                <a:moveTo>
                  <a:pt x="47625" y="113109"/>
                </a:moveTo>
                <a:lnTo>
                  <a:pt x="47625" y="125016"/>
                </a:lnTo>
                <a:cubicBezTo>
                  <a:pt x="47625" y="128290"/>
                  <a:pt x="44946" y="130969"/>
                  <a:pt x="41672" y="130969"/>
                </a:cubicBezTo>
                <a:lnTo>
                  <a:pt x="29766" y="130969"/>
                </a:lnTo>
                <a:cubicBezTo>
                  <a:pt x="26491" y="130969"/>
                  <a:pt x="23812" y="128290"/>
                  <a:pt x="23812" y="125016"/>
                </a:cubicBezTo>
                <a:lnTo>
                  <a:pt x="23812" y="113109"/>
                </a:lnTo>
                <a:cubicBezTo>
                  <a:pt x="23812" y="109835"/>
                  <a:pt x="26491" y="107156"/>
                  <a:pt x="29766" y="107156"/>
                </a:cubicBezTo>
                <a:lnTo>
                  <a:pt x="41672" y="107156"/>
                </a:lnTo>
                <a:cubicBezTo>
                  <a:pt x="44946" y="107156"/>
                  <a:pt x="47625" y="109835"/>
                  <a:pt x="47625" y="113109"/>
                </a:cubicBezTo>
                <a:close/>
                <a:moveTo>
                  <a:pt x="41672" y="71438"/>
                </a:moveTo>
                <a:cubicBezTo>
                  <a:pt x="44946" y="71438"/>
                  <a:pt x="47625" y="74116"/>
                  <a:pt x="47625" y="77391"/>
                </a:cubicBezTo>
                <a:lnTo>
                  <a:pt x="47625" y="89297"/>
                </a:lnTo>
                <a:cubicBezTo>
                  <a:pt x="47625" y="92571"/>
                  <a:pt x="44946" y="95250"/>
                  <a:pt x="41672" y="95250"/>
                </a:cubicBezTo>
                <a:lnTo>
                  <a:pt x="29766" y="95250"/>
                </a:lnTo>
                <a:cubicBezTo>
                  <a:pt x="26491" y="95250"/>
                  <a:pt x="23812" y="92571"/>
                  <a:pt x="23812" y="89297"/>
                </a:cubicBezTo>
                <a:lnTo>
                  <a:pt x="23812" y="77391"/>
                </a:lnTo>
                <a:cubicBezTo>
                  <a:pt x="23812" y="74116"/>
                  <a:pt x="26491" y="71438"/>
                  <a:pt x="29766" y="71438"/>
                </a:cubicBezTo>
                <a:lnTo>
                  <a:pt x="41672" y="71438"/>
                </a:lnTo>
                <a:close/>
              </a:path>
            </a:pathLst>
          </a:custGeom>
          <a:solidFill>
            <a:srgbClr val="FFFFFF"/>
          </a:solidFill>
          <a:ln/>
        </p:spPr>
      </p:sp>
      <p:sp>
        <p:nvSpPr>
          <p:cNvPr id="25" name="Text 23"/>
          <p:cNvSpPr/>
          <p:nvPr/>
        </p:nvSpPr>
        <p:spPr>
          <a:xfrm>
            <a:off x="6591300" y="1600200"/>
            <a:ext cx="4886325" cy="266700"/>
          </a:xfrm>
          <a:prstGeom prst="rect">
            <a:avLst/>
          </a:prstGeom>
          <a:noFill/>
          <a:ln/>
        </p:spPr>
        <p:txBody>
          <a:bodyPr wrap="square" lIns="0" tIns="0" rIns="0" bIns="0" rtlCol="0" anchor="ctr"/>
          <a:lstStyle/>
          <a:p>
            <a:pPr>
              <a:lnSpc>
                <a:spcPct val="130000"/>
              </a:lnSpc>
            </a:pPr>
            <a:r>
              <a:rPr lang="en-US" sz="1350" b="1" dirty="0">
                <a:solidFill>
                  <a:srgbClr val="1A3C34"/>
                </a:solidFill>
                <a:latin typeface="MiSans" pitchFamily="34" charset="0"/>
                <a:ea typeface="MiSans" pitchFamily="34" charset="-122"/>
                <a:cs typeface="MiSans" pitchFamily="34" charset="-120"/>
              </a:rPr>
              <a:t>269 Kabupaten/Kota</a:t>
            </a:r>
            <a:endParaRPr lang="en-US" sz="1600" dirty="0"/>
          </a:p>
        </p:txBody>
      </p:sp>
      <p:sp>
        <p:nvSpPr>
          <p:cNvPr id="26" name="Text 24"/>
          <p:cNvSpPr/>
          <p:nvPr/>
        </p:nvSpPr>
        <p:spPr>
          <a:xfrm>
            <a:off x="6591300" y="1905000"/>
            <a:ext cx="4876800" cy="457200"/>
          </a:xfrm>
          <a:prstGeom prst="rect">
            <a:avLst/>
          </a:prstGeom>
          <a:noFill/>
          <a:ln/>
        </p:spPr>
        <p:txBody>
          <a:bodyPr wrap="square" lIns="0" tIns="0" rIns="0" bIns="0" rtlCol="0" anchor="ctr"/>
          <a:lstStyle/>
          <a:p>
            <a:pPr>
              <a:lnSpc>
                <a:spcPct val="130000"/>
              </a:lnSpc>
            </a:pPr>
            <a:r>
              <a:rPr lang="en-US" sz="1200" dirty="0">
                <a:solidFill>
                  <a:srgbClr val="1C1C1C"/>
                </a:solidFill>
                <a:latin typeface="MiSans" pitchFamily="34" charset="0"/>
                <a:ea typeface="MiSans" pitchFamily="34" charset="-122"/>
                <a:cs typeface="MiSans" pitchFamily="34" charset="-120"/>
              </a:rPr>
              <a:t>Jangkauan program di seluruh Indonesia, dari Sabang sampai Merauke</a:t>
            </a:r>
            <a:endParaRPr lang="en-US" sz="1600" dirty="0"/>
          </a:p>
        </p:txBody>
      </p:sp>
      <p:sp>
        <p:nvSpPr>
          <p:cNvPr id="27" name="Shape 25"/>
          <p:cNvSpPr/>
          <p:nvPr/>
        </p:nvSpPr>
        <p:spPr>
          <a:xfrm>
            <a:off x="5772150" y="2705100"/>
            <a:ext cx="5810250" cy="914400"/>
          </a:xfrm>
          <a:custGeom>
            <a:avLst/>
            <a:gdLst/>
            <a:ahLst/>
            <a:cxnLst/>
            <a:rect l="l" t="t" r="r" b="b"/>
            <a:pathLst>
              <a:path w="5810250" h="914400">
                <a:moveTo>
                  <a:pt x="38100" y="0"/>
                </a:moveTo>
                <a:lnTo>
                  <a:pt x="5695950" y="0"/>
                </a:lnTo>
                <a:cubicBezTo>
                  <a:pt x="5759034" y="0"/>
                  <a:pt x="5810250" y="51216"/>
                  <a:pt x="5810250" y="114300"/>
                </a:cubicBezTo>
                <a:lnTo>
                  <a:pt x="5810250" y="800100"/>
                </a:lnTo>
                <a:cubicBezTo>
                  <a:pt x="5810250" y="863184"/>
                  <a:pt x="5759034" y="914400"/>
                  <a:pt x="5695950" y="914400"/>
                </a:cubicBezTo>
                <a:lnTo>
                  <a:pt x="38100" y="914400"/>
                </a:lnTo>
                <a:cubicBezTo>
                  <a:pt x="17058" y="914400"/>
                  <a:pt x="0" y="897342"/>
                  <a:pt x="0" y="876300"/>
                </a:cubicBezTo>
                <a:lnTo>
                  <a:pt x="0" y="38100"/>
                </a:lnTo>
                <a:cubicBezTo>
                  <a:pt x="0" y="17072"/>
                  <a:pt x="17072" y="0"/>
                  <a:pt x="38100" y="0"/>
                </a:cubicBezTo>
                <a:close/>
              </a:path>
            </a:pathLst>
          </a:custGeom>
          <a:solidFill>
            <a:srgbClr val="F7F5F0"/>
          </a:solidFill>
          <a:ln/>
        </p:spPr>
      </p:sp>
      <p:sp>
        <p:nvSpPr>
          <p:cNvPr id="28" name="Shape 26"/>
          <p:cNvSpPr/>
          <p:nvPr/>
        </p:nvSpPr>
        <p:spPr>
          <a:xfrm>
            <a:off x="5772150" y="2705100"/>
            <a:ext cx="38100" cy="914400"/>
          </a:xfrm>
          <a:custGeom>
            <a:avLst/>
            <a:gdLst/>
            <a:ahLst/>
            <a:cxnLst/>
            <a:rect l="l" t="t" r="r" b="b"/>
            <a:pathLst>
              <a:path w="38100" h="914400">
                <a:moveTo>
                  <a:pt x="38100" y="0"/>
                </a:moveTo>
                <a:lnTo>
                  <a:pt x="38100" y="0"/>
                </a:lnTo>
                <a:lnTo>
                  <a:pt x="38100" y="914400"/>
                </a:lnTo>
                <a:lnTo>
                  <a:pt x="38100" y="914400"/>
                </a:lnTo>
                <a:cubicBezTo>
                  <a:pt x="17072" y="914400"/>
                  <a:pt x="0" y="897328"/>
                  <a:pt x="0" y="876300"/>
                </a:cubicBezTo>
                <a:lnTo>
                  <a:pt x="0" y="38100"/>
                </a:lnTo>
                <a:cubicBezTo>
                  <a:pt x="0" y="17072"/>
                  <a:pt x="17072" y="0"/>
                  <a:pt x="38100" y="0"/>
                </a:cubicBezTo>
                <a:close/>
              </a:path>
            </a:pathLst>
          </a:custGeom>
          <a:solidFill>
            <a:srgbClr val="52B788"/>
          </a:solidFill>
          <a:ln/>
        </p:spPr>
      </p:sp>
      <p:sp>
        <p:nvSpPr>
          <p:cNvPr id="29" name="Shape 27"/>
          <p:cNvSpPr/>
          <p:nvPr/>
        </p:nvSpPr>
        <p:spPr>
          <a:xfrm>
            <a:off x="5981700" y="2895600"/>
            <a:ext cx="457200" cy="457200"/>
          </a:xfrm>
          <a:custGeom>
            <a:avLst/>
            <a:gdLst/>
            <a:ahLst/>
            <a:cxnLst/>
            <a:rect l="l" t="t" r="r" b="b"/>
            <a:pathLst>
              <a:path w="457200" h="457200">
                <a:moveTo>
                  <a:pt x="76202" y="0"/>
                </a:moveTo>
                <a:lnTo>
                  <a:pt x="380998" y="0"/>
                </a:lnTo>
                <a:cubicBezTo>
                  <a:pt x="423055" y="0"/>
                  <a:pt x="457200" y="34145"/>
                  <a:pt x="457200" y="76202"/>
                </a:cubicBezTo>
                <a:lnTo>
                  <a:pt x="457200" y="380998"/>
                </a:lnTo>
                <a:cubicBezTo>
                  <a:pt x="457200" y="423055"/>
                  <a:pt x="423055" y="457200"/>
                  <a:pt x="380998" y="457200"/>
                </a:cubicBezTo>
                <a:lnTo>
                  <a:pt x="76202" y="457200"/>
                </a:lnTo>
                <a:cubicBezTo>
                  <a:pt x="34145" y="457200"/>
                  <a:pt x="0" y="423055"/>
                  <a:pt x="0" y="380998"/>
                </a:cubicBezTo>
                <a:lnTo>
                  <a:pt x="0" y="76202"/>
                </a:lnTo>
                <a:cubicBezTo>
                  <a:pt x="0" y="34145"/>
                  <a:pt x="34145" y="0"/>
                  <a:pt x="76202" y="0"/>
                </a:cubicBezTo>
                <a:close/>
              </a:path>
            </a:pathLst>
          </a:custGeom>
          <a:solidFill>
            <a:srgbClr val="52B788"/>
          </a:solidFill>
          <a:ln/>
        </p:spPr>
      </p:sp>
      <p:sp>
        <p:nvSpPr>
          <p:cNvPr id="30" name="Shape 28"/>
          <p:cNvSpPr/>
          <p:nvPr/>
        </p:nvSpPr>
        <p:spPr>
          <a:xfrm>
            <a:off x="6115050" y="3028950"/>
            <a:ext cx="190500" cy="190500"/>
          </a:xfrm>
          <a:custGeom>
            <a:avLst/>
            <a:gdLst/>
            <a:ahLst/>
            <a:cxnLst/>
            <a:rect l="l" t="t" r="r" b="b"/>
            <a:pathLst>
              <a:path w="190500" h="190500">
                <a:moveTo>
                  <a:pt x="103361" y="3200"/>
                </a:moveTo>
                <a:cubicBezTo>
                  <a:pt x="98785" y="-1042"/>
                  <a:pt x="91715" y="-1042"/>
                  <a:pt x="87176" y="3200"/>
                </a:cubicBezTo>
                <a:lnTo>
                  <a:pt x="3832" y="80590"/>
                </a:lnTo>
                <a:cubicBezTo>
                  <a:pt x="260" y="83939"/>
                  <a:pt x="-930" y="89111"/>
                  <a:pt x="856" y="93650"/>
                </a:cubicBezTo>
                <a:cubicBezTo>
                  <a:pt x="2642" y="98189"/>
                  <a:pt x="6995" y="101203"/>
                  <a:pt x="11906" y="101203"/>
                </a:cubicBezTo>
                <a:lnTo>
                  <a:pt x="17859" y="101203"/>
                </a:lnTo>
                <a:lnTo>
                  <a:pt x="17859" y="166688"/>
                </a:lnTo>
                <a:cubicBezTo>
                  <a:pt x="17859" y="179822"/>
                  <a:pt x="28538" y="190500"/>
                  <a:pt x="41672" y="190500"/>
                </a:cubicBezTo>
                <a:lnTo>
                  <a:pt x="148828" y="190500"/>
                </a:lnTo>
                <a:cubicBezTo>
                  <a:pt x="161962" y="190500"/>
                  <a:pt x="172641" y="179822"/>
                  <a:pt x="172641" y="166688"/>
                </a:cubicBezTo>
                <a:lnTo>
                  <a:pt x="172641" y="101203"/>
                </a:lnTo>
                <a:lnTo>
                  <a:pt x="178594" y="101203"/>
                </a:lnTo>
                <a:cubicBezTo>
                  <a:pt x="183505" y="101203"/>
                  <a:pt x="187896" y="98189"/>
                  <a:pt x="189681" y="93650"/>
                </a:cubicBezTo>
                <a:cubicBezTo>
                  <a:pt x="191467" y="89111"/>
                  <a:pt x="190277" y="83902"/>
                  <a:pt x="186705" y="80590"/>
                </a:cubicBezTo>
                <a:lnTo>
                  <a:pt x="103361" y="3200"/>
                </a:lnTo>
                <a:close/>
                <a:moveTo>
                  <a:pt x="89297" y="119063"/>
                </a:moveTo>
                <a:lnTo>
                  <a:pt x="101203" y="119063"/>
                </a:lnTo>
                <a:cubicBezTo>
                  <a:pt x="111063" y="119063"/>
                  <a:pt x="119063" y="127062"/>
                  <a:pt x="119063" y="136922"/>
                </a:cubicBezTo>
                <a:lnTo>
                  <a:pt x="119063" y="172641"/>
                </a:lnTo>
                <a:lnTo>
                  <a:pt x="71438" y="172641"/>
                </a:lnTo>
                <a:lnTo>
                  <a:pt x="71438" y="136922"/>
                </a:lnTo>
                <a:cubicBezTo>
                  <a:pt x="71438" y="127062"/>
                  <a:pt x="79437" y="119063"/>
                  <a:pt x="89297" y="119063"/>
                </a:cubicBezTo>
                <a:close/>
              </a:path>
            </a:pathLst>
          </a:custGeom>
          <a:solidFill>
            <a:srgbClr val="FFFFFF"/>
          </a:solidFill>
          <a:ln/>
        </p:spPr>
      </p:sp>
      <p:sp>
        <p:nvSpPr>
          <p:cNvPr id="31" name="Text 29"/>
          <p:cNvSpPr/>
          <p:nvPr/>
        </p:nvSpPr>
        <p:spPr>
          <a:xfrm>
            <a:off x="6591300" y="2895600"/>
            <a:ext cx="4305300" cy="266700"/>
          </a:xfrm>
          <a:prstGeom prst="rect">
            <a:avLst/>
          </a:prstGeom>
          <a:noFill/>
          <a:ln/>
        </p:spPr>
        <p:txBody>
          <a:bodyPr wrap="square" lIns="0" tIns="0" rIns="0" bIns="0" rtlCol="0" anchor="ctr"/>
          <a:lstStyle/>
          <a:p>
            <a:pPr>
              <a:lnSpc>
                <a:spcPct val="130000"/>
              </a:lnSpc>
            </a:pPr>
            <a:r>
              <a:rPr lang="en-US" sz="1350" b="1" dirty="0">
                <a:solidFill>
                  <a:srgbClr val="1A3C34"/>
                </a:solidFill>
                <a:latin typeface="MiSans" pitchFamily="34" charset="0"/>
                <a:ea typeface="MiSans" pitchFamily="34" charset="-122"/>
                <a:cs typeface="MiSans" pitchFamily="34" charset="-120"/>
              </a:rPr>
              <a:t>11.067 Desa/Kelurahan</a:t>
            </a:r>
            <a:endParaRPr lang="en-US" sz="1600" dirty="0"/>
          </a:p>
        </p:txBody>
      </p:sp>
      <p:sp>
        <p:nvSpPr>
          <p:cNvPr id="32" name="Text 30"/>
          <p:cNvSpPr/>
          <p:nvPr/>
        </p:nvSpPr>
        <p:spPr>
          <a:xfrm>
            <a:off x="6591300" y="3200400"/>
            <a:ext cx="4295775" cy="228600"/>
          </a:xfrm>
          <a:prstGeom prst="rect">
            <a:avLst/>
          </a:prstGeom>
          <a:noFill/>
          <a:ln/>
        </p:spPr>
        <p:txBody>
          <a:bodyPr wrap="square" lIns="0" tIns="0" rIns="0" bIns="0" rtlCol="0" anchor="ctr"/>
          <a:lstStyle/>
          <a:p>
            <a:pPr>
              <a:lnSpc>
                <a:spcPct val="130000"/>
              </a:lnSpc>
            </a:pPr>
            <a:r>
              <a:rPr lang="en-US" sz="1200" dirty="0">
                <a:solidFill>
                  <a:srgbClr val="1C1C1C"/>
                </a:solidFill>
                <a:latin typeface="MiSans" pitchFamily="34" charset="0"/>
                <a:ea typeface="MiSans" pitchFamily="34" charset="-122"/>
                <a:cs typeface="MiSans" pitchFamily="34" charset="-120"/>
              </a:rPr>
              <a:t>Sasaran program yang tersebar di berbagai wilayah perkotaan</a:t>
            </a:r>
            <a:endParaRPr lang="en-US" sz="1600" dirty="0"/>
          </a:p>
        </p:txBody>
      </p:sp>
      <p:sp>
        <p:nvSpPr>
          <p:cNvPr id="33" name="Shape 31"/>
          <p:cNvSpPr/>
          <p:nvPr/>
        </p:nvSpPr>
        <p:spPr>
          <a:xfrm>
            <a:off x="5772150" y="3771900"/>
            <a:ext cx="5810250" cy="1143000"/>
          </a:xfrm>
          <a:custGeom>
            <a:avLst/>
            <a:gdLst/>
            <a:ahLst/>
            <a:cxnLst/>
            <a:rect l="l" t="t" r="r" b="b"/>
            <a:pathLst>
              <a:path w="5810250" h="1143000">
                <a:moveTo>
                  <a:pt x="38100" y="0"/>
                </a:moveTo>
                <a:lnTo>
                  <a:pt x="5695950" y="0"/>
                </a:lnTo>
                <a:cubicBezTo>
                  <a:pt x="5759034" y="0"/>
                  <a:pt x="5810250" y="51216"/>
                  <a:pt x="5810250" y="114300"/>
                </a:cubicBezTo>
                <a:lnTo>
                  <a:pt x="5810250" y="1028700"/>
                </a:lnTo>
                <a:cubicBezTo>
                  <a:pt x="5810250" y="1091784"/>
                  <a:pt x="5759034" y="1143000"/>
                  <a:pt x="5695950" y="1143000"/>
                </a:cubicBezTo>
                <a:lnTo>
                  <a:pt x="38100" y="1143000"/>
                </a:lnTo>
                <a:cubicBezTo>
                  <a:pt x="17072" y="1143000"/>
                  <a:pt x="0" y="1125928"/>
                  <a:pt x="0" y="1104900"/>
                </a:cubicBezTo>
                <a:lnTo>
                  <a:pt x="0" y="38100"/>
                </a:lnTo>
                <a:cubicBezTo>
                  <a:pt x="0" y="17072"/>
                  <a:pt x="17072" y="0"/>
                  <a:pt x="38100" y="0"/>
                </a:cubicBezTo>
                <a:close/>
              </a:path>
            </a:pathLst>
          </a:custGeom>
          <a:solidFill>
            <a:srgbClr val="F7F5F0"/>
          </a:solidFill>
          <a:ln/>
        </p:spPr>
      </p:sp>
      <p:sp>
        <p:nvSpPr>
          <p:cNvPr id="34" name="Shape 32"/>
          <p:cNvSpPr/>
          <p:nvPr/>
        </p:nvSpPr>
        <p:spPr>
          <a:xfrm>
            <a:off x="5772150" y="3771900"/>
            <a:ext cx="38100" cy="1143000"/>
          </a:xfrm>
          <a:custGeom>
            <a:avLst/>
            <a:gdLst/>
            <a:ahLst/>
            <a:cxnLst/>
            <a:rect l="l" t="t" r="r" b="b"/>
            <a:pathLst>
              <a:path w="38100" h="1143000">
                <a:moveTo>
                  <a:pt x="38100" y="0"/>
                </a:moveTo>
                <a:lnTo>
                  <a:pt x="38100" y="0"/>
                </a:lnTo>
                <a:lnTo>
                  <a:pt x="38100" y="1143000"/>
                </a:lnTo>
                <a:lnTo>
                  <a:pt x="38100" y="1143000"/>
                </a:lnTo>
                <a:cubicBezTo>
                  <a:pt x="17072" y="1143000"/>
                  <a:pt x="0" y="1125928"/>
                  <a:pt x="0" y="1104900"/>
                </a:cubicBezTo>
                <a:lnTo>
                  <a:pt x="0" y="38100"/>
                </a:lnTo>
                <a:cubicBezTo>
                  <a:pt x="0" y="17072"/>
                  <a:pt x="17072" y="0"/>
                  <a:pt x="38100" y="0"/>
                </a:cubicBezTo>
                <a:close/>
              </a:path>
            </a:pathLst>
          </a:custGeom>
          <a:solidFill>
            <a:srgbClr val="D4A017"/>
          </a:solidFill>
          <a:ln/>
        </p:spPr>
      </p:sp>
      <p:sp>
        <p:nvSpPr>
          <p:cNvPr id="35" name="Shape 33"/>
          <p:cNvSpPr/>
          <p:nvPr/>
        </p:nvSpPr>
        <p:spPr>
          <a:xfrm>
            <a:off x="5981700" y="3962400"/>
            <a:ext cx="457200" cy="457200"/>
          </a:xfrm>
          <a:custGeom>
            <a:avLst/>
            <a:gdLst/>
            <a:ahLst/>
            <a:cxnLst/>
            <a:rect l="l" t="t" r="r" b="b"/>
            <a:pathLst>
              <a:path w="457200" h="457200">
                <a:moveTo>
                  <a:pt x="76202" y="0"/>
                </a:moveTo>
                <a:lnTo>
                  <a:pt x="380998" y="0"/>
                </a:lnTo>
                <a:cubicBezTo>
                  <a:pt x="423055" y="0"/>
                  <a:pt x="457200" y="34145"/>
                  <a:pt x="457200" y="76202"/>
                </a:cubicBezTo>
                <a:lnTo>
                  <a:pt x="457200" y="380998"/>
                </a:lnTo>
                <a:cubicBezTo>
                  <a:pt x="457200" y="423055"/>
                  <a:pt x="423055" y="457200"/>
                  <a:pt x="380998" y="457200"/>
                </a:cubicBezTo>
                <a:lnTo>
                  <a:pt x="76202" y="457200"/>
                </a:lnTo>
                <a:cubicBezTo>
                  <a:pt x="34145" y="457200"/>
                  <a:pt x="0" y="423055"/>
                  <a:pt x="0" y="380998"/>
                </a:cubicBezTo>
                <a:lnTo>
                  <a:pt x="0" y="76202"/>
                </a:lnTo>
                <a:cubicBezTo>
                  <a:pt x="0" y="34145"/>
                  <a:pt x="34145" y="0"/>
                  <a:pt x="76202" y="0"/>
                </a:cubicBezTo>
                <a:close/>
              </a:path>
            </a:pathLst>
          </a:custGeom>
          <a:solidFill>
            <a:srgbClr val="D4A017"/>
          </a:solidFill>
          <a:ln/>
        </p:spPr>
      </p:sp>
      <p:sp>
        <p:nvSpPr>
          <p:cNvPr id="36" name="Shape 34"/>
          <p:cNvSpPr/>
          <p:nvPr/>
        </p:nvSpPr>
        <p:spPr>
          <a:xfrm>
            <a:off x="6103144" y="4095750"/>
            <a:ext cx="214313" cy="190500"/>
          </a:xfrm>
          <a:custGeom>
            <a:avLst/>
            <a:gdLst/>
            <a:ahLst/>
            <a:cxnLst/>
            <a:rect l="l" t="t" r="r" b="b"/>
            <a:pathLst>
              <a:path w="214313" h="190500">
                <a:moveTo>
                  <a:pt x="100050" y="31700"/>
                </a:moveTo>
                <a:lnTo>
                  <a:pt x="56666" y="79921"/>
                </a:lnTo>
                <a:cubicBezTo>
                  <a:pt x="54955" y="81818"/>
                  <a:pt x="55029" y="84758"/>
                  <a:pt x="56852" y="86581"/>
                </a:cubicBezTo>
                <a:cubicBezTo>
                  <a:pt x="68200" y="97929"/>
                  <a:pt x="86618" y="97929"/>
                  <a:pt x="97966" y="86581"/>
                </a:cubicBezTo>
                <a:lnTo>
                  <a:pt x="109798" y="74749"/>
                </a:lnTo>
                <a:cubicBezTo>
                  <a:pt x="111361" y="73186"/>
                  <a:pt x="113333" y="72330"/>
                  <a:pt x="115342" y="72182"/>
                </a:cubicBezTo>
                <a:cubicBezTo>
                  <a:pt x="117872" y="71958"/>
                  <a:pt x="120476" y="72814"/>
                  <a:pt x="122411" y="74749"/>
                </a:cubicBezTo>
                <a:lnTo>
                  <a:pt x="188119" y="139898"/>
                </a:lnTo>
                <a:lnTo>
                  <a:pt x="214313" y="119063"/>
                </a:lnTo>
                <a:lnTo>
                  <a:pt x="214313" y="11906"/>
                </a:lnTo>
                <a:lnTo>
                  <a:pt x="172641" y="35719"/>
                </a:lnTo>
                <a:lnTo>
                  <a:pt x="163785" y="29803"/>
                </a:lnTo>
                <a:cubicBezTo>
                  <a:pt x="157907" y="25896"/>
                  <a:pt x="151023" y="23812"/>
                  <a:pt x="143954" y="23812"/>
                </a:cubicBezTo>
                <a:lnTo>
                  <a:pt x="117760" y="23812"/>
                </a:lnTo>
                <a:cubicBezTo>
                  <a:pt x="117351" y="23812"/>
                  <a:pt x="116904" y="23812"/>
                  <a:pt x="116495" y="23850"/>
                </a:cubicBezTo>
                <a:cubicBezTo>
                  <a:pt x="110207" y="24185"/>
                  <a:pt x="104291" y="27012"/>
                  <a:pt x="100050" y="31700"/>
                </a:cubicBezTo>
                <a:close/>
                <a:moveTo>
                  <a:pt x="43383" y="67977"/>
                </a:moveTo>
                <a:lnTo>
                  <a:pt x="83121" y="23812"/>
                </a:lnTo>
                <a:lnTo>
                  <a:pt x="68387" y="23812"/>
                </a:lnTo>
                <a:cubicBezTo>
                  <a:pt x="58899" y="23812"/>
                  <a:pt x="49820" y="27570"/>
                  <a:pt x="43123" y="34268"/>
                </a:cubicBezTo>
                <a:lnTo>
                  <a:pt x="41672" y="35719"/>
                </a:lnTo>
                <a:lnTo>
                  <a:pt x="0" y="11906"/>
                </a:lnTo>
                <a:lnTo>
                  <a:pt x="0" y="119063"/>
                </a:lnTo>
                <a:lnTo>
                  <a:pt x="58192" y="167543"/>
                </a:lnTo>
                <a:cubicBezTo>
                  <a:pt x="66749" y="174687"/>
                  <a:pt x="77539" y="178594"/>
                  <a:pt x="88664" y="178594"/>
                </a:cubicBezTo>
                <a:lnTo>
                  <a:pt x="94506" y="178594"/>
                </a:lnTo>
                <a:lnTo>
                  <a:pt x="91901" y="175989"/>
                </a:lnTo>
                <a:cubicBezTo>
                  <a:pt x="88404" y="172492"/>
                  <a:pt x="88404" y="166836"/>
                  <a:pt x="91901" y="163376"/>
                </a:cubicBezTo>
                <a:cubicBezTo>
                  <a:pt x="95399" y="159916"/>
                  <a:pt x="101054" y="159879"/>
                  <a:pt x="104515" y="163376"/>
                </a:cubicBezTo>
                <a:lnTo>
                  <a:pt x="119769" y="178631"/>
                </a:lnTo>
                <a:lnTo>
                  <a:pt x="123118" y="178631"/>
                </a:lnTo>
                <a:cubicBezTo>
                  <a:pt x="130225" y="178631"/>
                  <a:pt x="137182" y="177031"/>
                  <a:pt x="143508" y="174054"/>
                </a:cubicBezTo>
                <a:lnTo>
                  <a:pt x="133573" y="164083"/>
                </a:lnTo>
                <a:cubicBezTo>
                  <a:pt x="130076" y="160586"/>
                  <a:pt x="130076" y="154930"/>
                  <a:pt x="133573" y="151470"/>
                </a:cubicBezTo>
                <a:cubicBezTo>
                  <a:pt x="137071" y="148010"/>
                  <a:pt x="142726" y="147972"/>
                  <a:pt x="146186" y="151470"/>
                </a:cubicBezTo>
                <a:lnTo>
                  <a:pt x="158093" y="163376"/>
                </a:lnTo>
                <a:lnTo>
                  <a:pt x="164604" y="156865"/>
                </a:lnTo>
                <a:cubicBezTo>
                  <a:pt x="167915" y="153553"/>
                  <a:pt x="168883" y="148754"/>
                  <a:pt x="167432" y="144549"/>
                </a:cubicBezTo>
                <a:lnTo>
                  <a:pt x="116123" y="93650"/>
                </a:lnTo>
                <a:lnTo>
                  <a:pt x="110579" y="99194"/>
                </a:lnTo>
                <a:cubicBezTo>
                  <a:pt x="92236" y="117537"/>
                  <a:pt x="62545" y="117537"/>
                  <a:pt x="44202" y="99194"/>
                </a:cubicBezTo>
                <a:cubicBezTo>
                  <a:pt x="35644" y="90636"/>
                  <a:pt x="35309" y="76907"/>
                  <a:pt x="43383" y="67940"/>
                </a:cubicBezTo>
                <a:close/>
              </a:path>
            </a:pathLst>
          </a:custGeom>
          <a:solidFill>
            <a:srgbClr val="FFFFFF"/>
          </a:solidFill>
          <a:ln/>
        </p:spPr>
      </p:sp>
      <p:sp>
        <p:nvSpPr>
          <p:cNvPr id="37" name="Text 35"/>
          <p:cNvSpPr/>
          <p:nvPr/>
        </p:nvSpPr>
        <p:spPr>
          <a:xfrm>
            <a:off x="6591300" y="3962400"/>
            <a:ext cx="4886325" cy="266700"/>
          </a:xfrm>
          <a:prstGeom prst="rect">
            <a:avLst/>
          </a:prstGeom>
          <a:noFill/>
          <a:ln/>
        </p:spPr>
        <p:txBody>
          <a:bodyPr wrap="square" lIns="0" tIns="0" rIns="0" bIns="0" rtlCol="0" anchor="ctr"/>
          <a:lstStyle/>
          <a:p>
            <a:pPr>
              <a:lnSpc>
                <a:spcPct val="130000"/>
              </a:lnSpc>
            </a:pPr>
            <a:r>
              <a:rPr lang="en-US" sz="1350" b="1" dirty="0">
                <a:solidFill>
                  <a:srgbClr val="1A3C34"/>
                </a:solidFill>
                <a:latin typeface="MiSans" pitchFamily="34" charset="0"/>
                <a:ea typeface="MiSans" pitchFamily="34" charset="-122"/>
                <a:cs typeface="MiSans" pitchFamily="34" charset="-120"/>
              </a:rPr>
              <a:t>Pendekatan Kolaboratif</a:t>
            </a:r>
            <a:endParaRPr lang="en-US" sz="1600" dirty="0"/>
          </a:p>
        </p:txBody>
      </p:sp>
      <p:sp>
        <p:nvSpPr>
          <p:cNvPr id="38" name="Text 36"/>
          <p:cNvSpPr/>
          <p:nvPr/>
        </p:nvSpPr>
        <p:spPr>
          <a:xfrm>
            <a:off x="6591300" y="4267200"/>
            <a:ext cx="4876800" cy="457200"/>
          </a:xfrm>
          <a:prstGeom prst="rect">
            <a:avLst/>
          </a:prstGeom>
          <a:noFill/>
          <a:ln/>
        </p:spPr>
        <p:txBody>
          <a:bodyPr wrap="square" lIns="0" tIns="0" rIns="0" bIns="0" rtlCol="0" anchor="ctr"/>
          <a:lstStyle/>
          <a:p>
            <a:pPr>
              <a:lnSpc>
                <a:spcPct val="130000"/>
              </a:lnSpc>
            </a:pPr>
            <a:r>
              <a:rPr lang="en-US" sz="1200" dirty="0">
                <a:solidFill>
                  <a:srgbClr val="1C1C1C"/>
                </a:solidFill>
                <a:latin typeface="MiSans" pitchFamily="34" charset="0"/>
                <a:ea typeface="MiSans" pitchFamily="34" charset="-122"/>
                <a:cs typeface="MiSans" pitchFamily="34" charset="-120"/>
              </a:rPr>
              <a:t>Multi-pihak: pemerintah pusat, daerah, komunitas, dan mitra pembangunan</a:t>
            </a:r>
            <a:endParaRPr lang="en-US" sz="1600" dirty="0"/>
          </a:p>
        </p:txBody>
      </p:sp>
      <p:sp>
        <p:nvSpPr>
          <p:cNvPr id="39" name="Shape 37"/>
          <p:cNvSpPr/>
          <p:nvPr/>
        </p:nvSpPr>
        <p:spPr>
          <a:xfrm>
            <a:off x="5753100" y="5448300"/>
            <a:ext cx="5829300" cy="800100"/>
          </a:xfrm>
          <a:custGeom>
            <a:avLst/>
            <a:gdLst/>
            <a:ahLst/>
            <a:cxnLst/>
            <a:rect l="l" t="t" r="r" b="b"/>
            <a:pathLst>
              <a:path w="5829300" h="800100">
                <a:moveTo>
                  <a:pt x="114302" y="0"/>
                </a:moveTo>
                <a:lnTo>
                  <a:pt x="5714998" y="0"/>
                </a:lnTo>
                <a:cubicBezTo>
                  <a:pt x="5778083" y="0"/>
                  <a:pt x="5829300" y="51217"/>
                  <a:pt x="5829300" y="114302"/>
                </a:cubicBezTo>
                <a:lnTo>
                  <a:pt x="5829300" y="685798"/>
                </a:lnTo>
                <a:cubicBezTo>
                  <a:pt x="5829300" y="748883"/>
                  <a:pt x="5778083" y="800100"/>
                  <a:pt x="5714998" y="800100"/>
                </a:cubicBezTo>
                <a:lnTo>
                  <a:pt x="114302" y="800100"/>
                </a:lnTo>
                <a:cubicBezTo>
                  <a:pt x="51217" y="800100"/>
                  <a:pt x="0" y="748883"/>
                  <a:pt x="0" y="685798"/>
                </a:cubicBezTo>
                <a:lnTo>
                  <a:pt x="0" y="114302"/>
                </a:lnTo>
                <a:cubicBezTo>
                  <a:pt x="0" y="51217"/>
                  <a:pt x="51217" y="0"/>
                  <a:pt x="114302" y="0"/>
                </a:cubicBezTo>
                <a:close/>
              </a:path>
            </a:pathLst>
          </a:custGeom>
          <a:solidFill>
            <a:srgbClr val="1A3C34"/>
          </a:solidFill>
          <a:ln/>
        </p:spPr>
      </p:sp>
      <p:sp>
        <p:nvSpPr>
          <p:cNvPr id="40" name="Text 38"/>
          <p:cNvSpPr/>
          <p:nvPr/>
        </p:nvSpPr>
        <p:spPr>
          <a:xfrm>
            <a:off x="5905500" y="5600700"/>
            <a:ext cx="1323975" cy="190500"/>
          </a:xfrm>
          <a:prstGeom prst="rect">
            <a:avLst/>
          </a:prstGeom>
          <a:noFill/>
          <a:ln/>
        </p:spPr>
        <p:txBody>
          <a:bodyPr wrap="square" lIns="0" tIns="0" rIns="0" bIns="0" rtlCol="0" anchor="ctr"/>
          <a:lstStyle/>
          <a:p>
            <a:pPr>
              <a:lnSpc>
                <a:spcPct val="120000"/>
              </a:lnSpc>
            </a:pPr>
            <a:r>
              <a:rPr lang="en-US" sz="1050" dirty="0">
                <a:solidFill>
                  <a:srgbClr val="FFFFFF">
                    <a:alpha val="80000"/>
                  </a:srgbClr>
                </a:solidFill>
                <a:latin typeface="MiSans" pitchFamily="34" charset="0"/>
                <a:ea typeface="MiSans" pitchFamily="34" charset="-122"/>
                <a:cs typeface="MiSans" pitchFamily="34" charset="-120"/>
              </a:rPr>
              <a:t>Baseline 2016</a:t>
            </a:r>
            <a:endParaRPr lang="en-US" sz="1600" dirty="0"/>
          </a:p>
        </p:txBody>
      </p:sp>
      <p:sp>
        <p:nvSpPr>
          <p:cNvPr id="41" name="Text 39"/>
          <p:cNvSpPr/>
          <p:nvPr/>
        </p:nvSpPr>
        <p:spPr>
          <a:xfrm>
            <a:off x="5905500" y="5791200"/>
            <a:ext cx="1371600" cy="304800"/>
          </a:xfrm>
          <a:prstGeom prst="rect">
            <a:avLst/>
          </a:prstGeom>
          <a:noFill/>
          <a:ln/>
        </p:spPr>
        <p:txBody>
          <a:bodyPr wrap="square" lIns="0" tIns="0" rIns="0" bIns="0" rtlCol="0" anchor="ctr"/>
          <a:lstStyle/>
          <a:p>
            <a:pPr>
              <a:lnSpc>
                <a:spcPct val="110000"/>
              </a:lnSpc>
            </a:pPr>
            <a:r>
              <a:rPr lang="en-US" sz="1800" dirty="0">
                <a:solidFill>
                  <a:srgbClr val="FFFFFF"/>
                </a:solidFill>
                <a:latin typeface="Noto Sans SC" pitchFamily="34" charset="0"/>
                <a:ea typeface="Noto Sans SC" pitchFamily="34" charset="-122"/>
                <a:cs typeface="Noto Sans SC" pitchFamily="34" charset="-120"/>
              </a:rPr>
              <a:t>38.431 Ha</a:t>
            </a:r>
            <a:endParaRPr lang="en-US" sz="1600" dirty="0"/>
          </a:p>
        </p:txBody>
      </p:sp>
      <p:sp>
        <p:nvSpPr>
          <p:cNvPr id="42" name="Text 40"/>
          <p:cNvSpPr/>
          <p:nvPr/>
        </p:nvSpPr>
        <p:spPr>
          <a:xfrm>
            <a:off x="10105653" y="5600700"/>
            <a:ext cx="1323975" cy="190500"/>
          </a:xfrm>
          <a:prstGeom prst="rect">
            <a:avLst/>
          </a:prstGeom>
          <a:noFill/>
          <a:ln/>
        </p:spPr>
        <p:txBody>
          <a:bodyPr wrap="square" lIns="0" tIns="0" rIns="0" bIns="0" rtlCol="0" anchor="ctr"/>
          <a:lstStyle/>
          <a:p>
            <a:pPr algn="r">
              <a:lnSpc>
                <a:spcPct val="120000"/>
              </a:lnSpc>
            </a:pPr>
            <a:r>
              <a:rPr lang="en-US" sz="1050" dirty="0">
                <a:solidFill>
                  <a:srgbClr val="FFFFFF">
                    <a:alpha val="80000"/>
                  </a:srgbClr>
                </a:solidFill>
                <a:latin typeface="MiSans" pitchFamily="34" charset="0"/>
                <a:ea typeface="MiSans" pitchFamily="34" charset="-122"/>
                <a:cs typeface="MiSans" pitchFamily="34" charset="-120"/>
              </a:rPr>
              <a:t>Capaian 2024</a:t>
            </a:r>
            <a:endParaRPr lang="en-US" sz="1600" dirty="0"/>
          </a:p>
        </p:txBody>
      </p:sp>
      <p:sp>
        <p:nvSpPr>
          <p:cNvPr id="43" name="Text 41"/>
          <p:cNvSpPr/>
          <p:nvPr/>
        </p:nvSpPr>
        <p:spPr>
          <a:xfrm>
            <a:off x="10058028" y="5791200"/>
            <a:ext cx="1371600" cy="304800"/>
          </a:xfrm>
          <a:prstGeom prst="rect">
            <a:avLst/>
          </a:prstGeom>
          <a:noFill/>
          <a:ln/>
        </p:spPr>
        <p:txBody>
          <a:bodyPr wrap="square" lIns="0" tIns="0" rIns="0" bIns="0" rtlCol="0" anchor="ctr"/>
          <a:lstStyle/>
          <a:p>
            <a:pPr algn="r">
              <a:lnSpc>
                <a:spcPct val="110000"/>
              </a:lnSpc>
            </a:pPr>
            <a:r>
              <a:rPr lang="en-US" sz="1800" dirty="0">
                <a:solidFill>
                  <a:srgbClr val="52B788"/>
                </a:solidFill>
                <a:latin typeface="Noto Sans SC" pitchFamily="34" charset="0"/>
                <a:ea typeface="Noto Sans SC" pitchFamily="34" charset="-122"/>
                <a:cs typeface="Noto Sans SC" pitchFamily="34" charset="-120"/>
              </a:rPr>
              <a:t>20.100 Ha</a:t>
            </a:r>
            <a:endParaRPr lang="en-US" sz="1600" dirty="0"/>
          </a:p>
        </p:txBody>
      </p:sp>
    </p:spTree>
  </p:cSld>
  <p:clrMapOvr>
    <a:masterClrMapping/>
  </p:clrMapOvr>
  <p:transition>
    <p:fade/>
    <p:spd val="med"/>
  </p:transition>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F7F5F0"/>
        </a:solidFill>
      </p:bgPr>
    </p:bg>
    <p:spTree>
      <p:nvGrpSpPr>
        <p:cNvPr id="1" name=""/>
        <p:cNvGrpSpPr/>
        <p:nvPr/>
      </p:nvGrpSpPr>
      <p:grpSpPr>
        <a:xfrm>
          <a:off x="0" y="0"/>
          <a:ext cx="0" cy="0"/>
          <a:chOff x="0" y="0"/>
          <a:chExt cx="0" cy="0"/>
        </a:xfrm>
      </p:grpSpPr>
      <p:sp>
        <p:nvSpPr>
          <p:cNvPr id="2" name="Shape 0"/>
          <p:cNvSpPr/>
          <p:nvPr/>
        </p:nvSpPr>
        <p:spPr>
          <a:xfrm>
            <a:off x="381000" y="400050"/>
            <a:ext cx="38100" cy="304800"/>
          </a:xfrm>
          <a:custGeom>
            <a:avLst/>
            <a:gdLst/>
            <a:ahLst/>
            <a:cxnLst/>
            <a:rect l="l" t="t" r="r" b="b"/>
            <a:pathLst>
              <a:path w="38100" h="304800">
                <a:moveTo>
                  <a:pt x="0" y="0"/>
                </a:moveTo>
                <a:lnTo>
                  <a:pt x="38100" y="0"/>
                </a:lnTo>
                <a:lnTo>
                  <a:pt x="38100" y="304800"/>
                </a:lnTo>
                <a:lnTo>
                  <a:pt x="0" y="304800"/>
                </a:lnTo>
                <a:lnTo>
                  <a:pt x="0" y="0"/>
                </a:lnTo>
                <a:close/>
              </a:path>
            </a:pathLst>
          </a:custGeom>
          <a:solidFill>
            <a:srgbClr val="D4A017"/>
          </a:solidFill>
          <a:ln/>
        </p:spPr>
      </p:sp>
      <p:sp>
        <p:nvSpPr>
          <p:cNvPr id="3" name="Text 1"/>
          <p:cNvSpPr/>
          <p:nvPr/>
        </p:nvSpPr>
        <p:spPr>
          <a:xfrm>
            <a:off x="533400" y="381000"/>
            <a:ext cx="5629275" cy="342900"/>
          </a:xfrm>
          <a:prstGeom prst="rect">
            <a:avLst/>
          </a:prstGeom>
          <a:noFill/>
          <a:ln/>
        </p:spPr>
        <p:txBody>
          <a:bodyPr wrap="square" lIns="0" tIns="0" rIns="0" bIns="0" rtlCol="0" anchor="ctr"/>
          <a:lstStyle/>
          <a:p>
            <a:pPr>
              <a:lnSpc>
                <a:spcPct val="100000"/>
              </a:lnSpc>
            </a:pPr>
            <a:r>
              <a:rPr lang="en-US" sz="2250" b="1" dirty="0">
                <a:solidFill>
                  <a:srgbClr val="1A3C34"/>
                </a:solidFill>
                <a:latin typeface="Noto Sans SC" pitchFamily="34" charset="0"/>
                <a:ea typeface="Noto Sans SC" pitchFamily="34" charset="-122"/>
                <a:cs typeface="Noto Sans SC" pitchFamily="34" charset="-120"/>
              </a:rPr>
              <a:t>Dampak Nyata: Ciliwung, Jakarta Selatan</a:t>
            </a:r>
            <a:endParaRPr lang="en-US" sz="1600" dirty="0"/>
          </a:p>
        </p:txBody>
      </p:sp>
      <p:sp>
        <p:nvSpPr>
          <p:cNvPr id="4" name="Text 2"/>
          <p:cNvSpPr/>
          <p:nvPr/>
        </p:nvSpPr>
        <p:spPr>
          <a:xfrm>
            <a:off x="533400" y="800100"/>
            <a:ext cx="11353800" cy="228600"/>
          </a:xfrm>
          <a:prstGeom prst="rect">
            <a:avLst/>
          </a:prstGeom>
          <a:noFill/>
          <a:ln/>
        </p:spPr>
        <p:txBody>
          <a:bodyPr wrap="square" lIns="0" tIns="0" rIns="0" bIns="0" rtlCol="0" anchor="ctr"/>
          <a:lstStyle/>
          <a:p>
            <a:pPr>
              <a:lnSpc>
                <a:spcPct val="130000"/>
              </a:lnSpc>
            </a:pPr>
            <a:r>
              <a:rPr lang="en-US" sz="1200" dirty="0">
                <a:solidFill>
                  <a:srgbClr val="6B7280"/>
                </a:solidFill>
                <a:latin typeface="MiSans" pitchFamily="34" charset="0"/>
                <a:ea typeface="MiSans" pitchFamily="34" charset="-122"/>
                <a:cs typeface="MiSans" pitchFamily="34" charset="-120"/>
              </a:rPr>
              <a:t>Transformasi bantaran sungai dari kawasan kumuh menjadi permukiman layak huni (2023)</a:t>
            </a:r>
            <a:endParaRPr lang="en-US" sz="1600" dirty="0"/>
          </a:p>
        </p:txBody>
      </p:sp>
      <p:sp>
        <p:nvSpPr>
          <p:cNvPr id="5" name="Shape 3"/>
          <p:cNvSpPr/>
          <p:nvPr/>
        </p:nvSpPr>
        <p:spPr>
          <a:xfrm>
            <a:off x="390525" y="1190625"/>
            <a:ext cx="5200650" cy="4743450"/>
          </a:xfrm>
          <a:custGeom>
            <a:avLst/>
            <a:gdLst/>
            <a:ahLst/>
            <a:cxnLst/>
            <a:rect l="l" t="t" r="r" b="b"/>
            <a:pathLst>
              <a:path w="5200650" h="4743450">
                <a:moveTo>
                  <a:pt x="114317" y="0"/>
                </a:moveTo>
                <a:lnTo>
                  <a:pt x="5086333" y="0"/>
                </a:lnTo>
                <a:cubicBezTo>
                  <a:pt x="5149468" y="0"/>
                  <a:pt x="5200650" y="51182"/>
                  <a:pt x="5200650" y="114317"/>
                </a:cubicBezTo>
                <a:lnTo>
                  <a:pt x="5200650" y="4629133"/>
                </a:lnTo>
                <a:cubicBezTo>
                  <a:pt x="5200650" y="4692268"/>
                  <a:pt x="5149468" y="4743450"/>
                  <a:pt x="5086333" y="4743450"/>
                </a:cubicBezTo>
                <a:lnTo>
                  <a:pt x="114317" y="4743450"/>
                </a:lnTo>
                <a:cubicBezTo>
                  <a:pt x="51182" y="4743450"/>
                  <a:pt x="0" y="4692268"/>
                  <a:pt x="0" y="4629133"/>
                </a:cubicBezTo>
                <a:lnTo>
                  <a:pt x="0" y="114317"/>
                </a:lnTo>
                <a:cubicBezTo>
                  <a:pt x="0" y="51182"/>
                  <a:pt x="51182" y="0"/>
                  <a:pt x="114317" y="0"/>
                </a:cubicBezTo>
                <a:close/>
              </a:path>
            </a:pathLst>
          </a:custGeom>
          <a:gradFill rotWithShape="1" flip="none">
            <a:gsLst>
              <a:gs pos="0">
                <a:srgbClr val="FEE2E2"/>
              </a:gs>
              <a:gs pos="100000">
                <a:srgbClr val="FECACA"/>
              </a:gs>
            </a:gsLst>
            <a:lin ang="2700000" scaled="1"/>
          </a:gradFill>
          <a:ln w="25400">
            <a:solidFill>
              <a:srgbClr val="E76F51"/>
            </a:solidFill>
            <a:prstDash val="solid"/>
          </a:ln>
        </p:spPr>
      </p:sp>
      <p:sp>
        <p:nvSpPr>
          <p:cNvPr id="6" name="Shape 4"/>
          <p:cNvSpPr/>
          <p:nvPr/>
        </p:nvSpPr>
        <p:spPr>
          <a:xfrm>
            <a:off x="628650" y="1428750"/>
            <a:ext cx="381000" cy="381000"/>
          </a:xfrm>
          <a:custGeom>
            <a:avLst/>
            <a:gdLst/>
            <a:ahLst/>
            <a:cxnLst/>
            <a:rect l="l" t="t" r="r" b="b"/>
            <a:pathLst>
              <a:path w="381000" h="381000">
                <a:moveTo>
                  <a:pt x="190500" y="0"/>
                </a:moveTo>
                <a:lnTo>
                  <a:pt x="190500" y="0"/>
                </a:lnTo>
                <a:cubicBezTo>
                  <a:pt x="295640" y="0"/>
                  <a:pt x="381000" y="85360"/>
                  <a:pt x="381000" y="190500"/>
                </a:cubicBezTo>
                <a:lnTo>
                  <a:pt x="381000" y="190500"/>
                </a:lnTo>
                <a:cubicBezTo>
                  <a:pt x="381000" y="295640"/>
                  <a:pt x="295640" y="381000"/>
                  <a:pt x="190500" y="381000"/>
                </a:cubicBezTo>
                <a:lnTo>
                  <a:pt x="190500" y="381000"/>
                </a:lnTo>
                <a:cubicBezTo>
                  <a:pt x="85360" y="381000"/>
                  <a:pt x="0" y="295640"/>
                  <a:pt x="0" y="190500"/>
                </a:cubicBezTo>
                <a:lnTo>
                  <a:pt x="0" y="190500"/>
                </a:lnTo>
                <a:cubicBezTo>
                  <a:pt x="0" y="85360"/>
                  <a:pt x="85360" y="0"/>
                  <a:pt x="190500" y="0"/>
                </a:cubicBezTo>
                <a:close/>
              </a:path>
            </a:pathLst>
          </a:custGeom>
          <a:solidFill>
            <a:srgbClr val="E76F51"/>
          </a:solidFill>
          <a:ln/>
        </p:spPr>
      </p:sp>
      <p:sp>
        <p:nvSpPr>
          <p:cNvPr id="7" name="Shape 5"/>
          <p:cNvSpPr/>
          <p:nvPr/>
        </p:nvSpPr>
        <p:spPr>
          <a:xfrm>
            <a:off x="762000" y="1543050"/>
            <a:ext cx="114300" cy="152400"/>
          </a:xfrm>
          <a:custGeom>
            <a:avLst/>
            <a:gdLst/>
            <a:ahLst/>
            <a:cxnLst/>
            <a:rect l="l" t="t" r="r" b="b"/>
            <a:pathLst>
              <a:path w="114300" h="152400">
                <a:moveTo>
                  <a:pt x="16401" y="21848"/>
                </a:moveTo>
                <a:cubicBezTo>
                  <a:pt x="12680" y="18127"/>
                  <a:pt x="6638" y="18127"/>
                  <a:pt x="2917" y="21848"/>
                </a:cubicBezTo>
                <a:cubicBezTo>
                  <a:pt x="-804" y="25569"/>
                  <a:pt x="-804" y="31611"/>
                  <a:pt x="2917" y="35332"/>
                </a:cubicBezTo>
                <a:lnTo>
                  <a:pt x="43815" y="76200"/>
                </a:lnTo>
                <a:lnTo>
                  <a:pt x="2947" y="117098"/>
                </a:lnTo>
                <a:cubicBezTo>
                  <a:pt x="-774" y="120819"/>
                  <a:pt x="-774" y="126861"/>
                  <a:pt x="2947" y="130582"/>
                </a:cubicBezTo>
                <a:cubicBezTo>
                  <a:pt x="6668" y="134303"/>
                  <a:pt x="12710" y="134303"/>
                  <a:pt x="16431" y="130582"/>
                </a:cubicBezTo>
                <a:lnTo>
                  <a:pt x="57299" y="89684"/>
                </a:lnTo>
                <a:lnTo>
                  <a:pt x="98197" y="130552"/>
                </a:lnTo>
                <a:cubicBezTo>
                  <a:pt x="101918" y="134273"/>
                  <a:pt x="107960" y="134273"/>
                  <a:pt x="111681" y="130552"/>
                </a:cubicBezTo>
                <a:cubicBezTo>
                  <a:pt x="115401" y="126831"/>
                  <a:pt x="115401" y="120789"/>
                  <a:pt x="111681" y="117068"/>
                </a:cubicBezTo>
                <a:lnTo>
                  <a:pt x="70783" y="76200"/>
                </a:lnTo>
                <a:lnTo>
                  <a:pt x="111651" y="35302"/>
                </a:lnTo>
                <a:cubicBezTo>
                  <a:pt x="115372" y="31581"/>
                  <a:pt x="115372" y="25539"/>
                  <a:pt x="111651" y="21818"/>
                </a:cubicBezTo>
                <a:cubicBezTo>
                  <a:pt x="107930" y="18098"/>
                  <a:pt x="101888" y="18098"/>
                  <a:pt x="98167" y="21818"/>
                </a:cubicBezTo>
                <a:lnTo>
                  <a:pt x="57299" y="62716"/>
                </a:lnTo>
                <a:lnTo>
                  <a:pt x="16401" y="21848"/>
                </a:lnTo>
                <a:close/>
              </a:path>
            </a:pathLst>
          </a:custGeom>
          <a:solidFill>
            <a:srgbClr val="FFFFFF"/>
          </a:solidFill>
          <a:ln/>
        </p:spPr>
      </p:sp>
      <p:sp>
        <p:nvSpPr>
          <p:cNvPr id="8" name="Text 6"/>
          <p:cNvSpPr/>
          <p:nvPr/>
        </p:nvSpPr>
        <p:spPr>
          <a:xfrm>
            <a:off x="1123950" y="1466850"/>
            <a:ext cx="1076325" cy="304800"/>
          </a:xfrm>
          <a:prstGeom prst="rect">
            <a:avLst/>
          </a:prstGeom>
          <a:noFill/>
          <a:ln/>
        </p:spPr>
        <p:txBody>
          <a:bodyPr wrap="square" lIns="0" tIns="0" rIns="0" bIns="0" rtlCol="0" anchor="ctr"/>
          <a:lstStyle/>
          <a:p>
            <a:pPr>
              <a:lnSpc>
                <a:spcPct val="110000"/>
              </a:lnSpc>
            </a:pPr>
            <a:r>
              <a:rPr lang="en-US" sz="1800" b="1" dirty="0">
                <a:solidFill>
                  <a:srgbClr val="E76F51"/>
                </a:solidFill>
                <a:latin typeface="Noto Sans SC" pitchFamily="34" charset="0"/>
                <a:ea typeface="Noto Sans SC" pitchFamily="34" charset="-122"/>
                <a:cs typeface="Noto Sans SC" pitchFamily="34" charset="-120"/>
              </a:rPr>
              <a:t>SEBELUM</a:t>
            </a:r>
            <a:endParaRPr lang="en-US" sz="1600" dirty="0"/>
          </a:p>
        </p:txBody>
      </p:sp>
      <p:sp>
        <p:nvSpPr>
          <p:cNvPr id="9" name="Shape 7"/>
          <p:cNvSpPr/>
          <p:nvPr/>
        </p:nvSpPr>
        <p:spPr>
          <a:xfrm>
            <a:off x="628650" y="1962150"/>
            <a:ext cx="4724400" cy="1143000"/>
          </a:xfrm>
          <a:custGeom>
            <a:avLst/>
            <a:gdLst/>
            <a:ahLst/>
            <a:cxnLst/>
            <a:rect l="l" t="t" r="r" b="b"/>
            <a:pathLst>
              <a:path w="4724400" h="1143000">
                <a:moveTo>
                  <a:pt x="114300" y="0"/>
                </a:moveTo>
                <a:lnTo>
                  <a:pt x="4610100" y="0"/>
                </a:lnTo>
                <a:cubicBezTo>
                  <a:pt x="4673184" y="0"/>
                  <a:pt x="4724400" y="51216"/>
                  <a:pt x="4724400" y="114300"/>
                </a:cubicBezTo>
                <a:lnTo>
                  <a:pt x="4724400" y="1028700"/>
                </a:lnTo>
                <a:cubicBezTo>
                  <a:pt x="4724400" y="1091784"/>
                  <a:pt x="4673184" y="1143000"/>
                  <a:pt x="4610100" y="1143000"/>
                </a:cubicBezTo>
                <a:lnTo>
                  <a:pt x="114300" y="1143000"/>
                </a:lnTo>
                <a:cubicBezTo>
                  <a:pt x="51216" y="1143000"/>
                  <a:pt x="0" y="1091784"/>
                  <a:pt x="0" y="1028700"/>
                </a:cubicBezTo>
                <a:lnTo>
                  <a:pt x="0" y="114300"/>
                </a:lnTo>
                <a:cubicBezTo>
                  <a:pt x="0" y="51216"/>
                  <a:pt x="51216" y="0"/>
                  <a:pt x="114300" y="0"/>
                </a:cubicBezTo>
                <a:close/>
              </a:path>
            </a:pathLst>
          </a:custGeom>
          <a:solidFill>
            <a:srgbClr val="FFFFFF">
              <a:alpha val="70196"/>
            </a:srgbClr>
          </a:solidFill>
          <a:ln/>
        </p:spPr>
      </p:sp>
      <p:sp>
        <p:nvSpPr>
          <p:cNvPr id="10" name="Text 8"/>
          <p:cNvSpPr/>
          <p:nvPr/>
        </p:nvSpPr>
        <p:spPr>
          <a:xfrm>
            <a:off x="781050" y="2171700"/>
            <a:ext cx="809625" cy="266700"/>
          </a:xfrm>
          <a:prstGeom prst="rect">
            <a:avLst/>
          </a:prstGeom>
          <a:noFill/>
          <a:ln/>
        </p:spPr>
        <p:txBody>
          <a:bodyPr wrap="square" lIns="0" tIns="0" rIns="0" bIns="0" rtlCol="0" anchor="ctr"/>
          <a:lstStyle/>
          <a:p>
            <a:pPr>
              <a:lnSpc>
                <a:spcPct val="130000"/>
              </a:lnSpc>
            </a:pPr>
            <a:r>
              <a:rPr lang="en-US" sz="1350" b="1" dirty="0">
                <a:solidFill>
                  <a:srgbClr val="1C1C1C"/>
                </a:solidFill>
                <a:latin typeface="MiSans" pitchFamily="34" charset="0"/>
                <a:ea typeface="MiSans" pitchFamily="34" charset="-122"/>
                <a:cs typeface="MiSans" pitchFamily="34" charset="-120"/>
              </a:rPr>
              <a:t>Drainase</a:t>
            </a:r>
            <a:endParaRPr lang="en-US" sz="1600" dirty="0"/>
          </a:p>
        </p:txBody>
      </p:sp>
      <p:sp>
        <p:nvSpPr>
          <p:cNvPr id="11" name="Text 9"/>
          <p:cNvSpPr/>
          <p:nvPr/>
        </p:nvSpPr>
        <p:spPr>
          <a:xfrm>
            <a:off x="4400327" y="2114550"/>
            <a:ext cx="971550" cy="381000"/>
          </a:xfrm>
          <a:prstGeom prst="rect">
            <a:avLst/>
          </a:prstGeom>
          <a:noFill/>
          <a:ln/>
        </p:spPr>
        <p:txBody>
          <a:bodyPr wrap="square" lIns="0" tIns="0" rIns="0" bIns="0" rtlCol="0" anchor="ctr"/>
          <a:lstStyle/>
          <a:p>
            <a:pPr>
              <a:lnSpc>
                <a:spcPct val="90000"/>
              </a:lnSpc>
            </a:pPr>
            <a:r>
              <a:rPr lang="en-US" sz="2700" dirty="0">
                <a:solidFill>
                  <a:srgbClr val="E76F51"/>
                </a:solidFill>
                <a:latin typeface="Noto Sans SC" pitchFamily="34" charset="0"/>
                <a:ea typeface="Noto Sans SC" pitchFamily="34" charset="-122"/>
                <a:cs typeface="Noto Sans SC" pitchFamily="34" charset="-120"/>
              </a:rPr>
              <a:t>20%</a:t>
            </a:r>
            <a:endParaRPr lang="en-US" sz="1600" dirty="0"/>
          </a:p>
        </p:txBody>
      </p:sp>
      <p:sp>
        <p:nvSpPr>
          <p:cNvPr id="12" name="Shape 10"/>
          <p:cNvSpPr/>
          <p:nvPr/>
        </p:nvSpPr>
        <p:spPr>
          <a:xfrm>
            <a:off x="781050" y="2571750"/>
            <a:ext cx="4419600" cy="114300"/>
          </a:xfrm>
          <a:custGeom>
            <a:avLst/>
            <a:gdLst/>
            <a:ahLst/>
            <a:cxnLst/>
            <a:rect l="l" t="t" r="r" b="b"/>
            <a:pathLst>
              <a:path w="4419600" h="114300">
                <a:moveTo>
                  <a:pt x="57150" y="0"/>
                </a:moveTo>
                <a:lnTo>
                  <a:pt x="4362450" y="0"/>
                </a:lnTo>
                <a:cubicBezTo>
                  <a:pt x="4393992" y="0"/>
                  <a:pt x="4419600" y="25608"/>
                  <a:pt x="4419600" y="57150"/>
                </a:cubicBezTo>
                <a:lnTo>
                  <a:pt x="4419600" y="57150"/>
                </a:lnTo>
                <a:cubicBezTo>
                  <a:pt x="4419600" y="88692"/>
                  <a:pt x="4393992" y="114300"/>
                  <a:pt x="4362450" y="114300"/>
                </a:cubicBezTo>
                <a:lnTo>
                  <a:pt x="57150" y="114300"/>
                </a:lnTo>
                <a:cubicBezTo>
                  <a:pt x="25608" y="114300"/>
                  <a:pt x="0" y="88692"/>
                  <a:pt x="0" y="57150"/>
                </a:cubicBezTo>
                <a:lnTo>
                  <a:pt x="0" y="57150"/>
                </a:lnTo>
                <a:cubicBezTo>
                  <a:pt x="0" y="25608"/>
                  <a:pt x="25608" y="0"/>
                  <a:pt x="57150" y="0"/>
                </a:cubicBezTo>
                <a:close/>
              </a:path>
            </a:pathLst>
          </a:custGeom>
          <a:solidFill>
            <a:srgbClr val="E5E7EB"/>
          </a:solidFill>
          <a:ln/>
        </p:spPr>
      </p:sp>
      <p:sp>
        <p:nvSpPr>
          <p:cNvPr id="13" name="Shape 11"/>
          <p:cNvSpPr/>
          <p:nvPr/>
        </p:nvSpPr>
        <p:spPr>
          <a:xfrm>
            <a:off x="781050" y="2571750"/>
            <a:ext cx="885825" cy="114300"/>
          </a:xfrm>
          <a:custGeom>
            <a:avLst/>
            <a:gdLst/>
            <a:ahLst/>
            <a:cxnLst/>
            <a:rect l="l" t="t" r="r" b="b"/>
            <a:pathLst>
              <a:path w="885825" h="114300">
                <a:moveTo>
                  <a:pt x="57150" y="0"/>
                </a:moveTo>
                <a:lnTo>
                  <a:pt x="828675" y="0"/>
                </a:lnTo>
                <a:cubicBezTo>
                  <a:pt x="860217" y="0"/>
                  <a:pt x="885825" y="25608"/>
                  <a:pt x="885825" y="57150"/>
                </a:cubicBezTo>
                <a:lnTo>
                  <a:pt x="885825" y="57150"/>
                </a:lnTo>
                <a:cubicBezTo>
                  <a:pt x="885825" y="88692"/>
                  <a:pt x="860217" y="114300"/>
                  <a:pt x="828675" y="114300"/>
                </a:cubicBezTo>
                <a:lnTo>
                  <a:pt x="57150" y="114300"/>
                </a:lnTo>
                <a:cubicBezTo>
                  <a:pt x="25608" y="114300"/>
                  <a:pt x="0" y="88692"/>
                  <a:pt x="0" y="57150"/>
                </a:cubicBezTo>
                <a:lnTo>
                  <a:pt x="0" y="57150"/>
                </a:lnTo>
                <a:cubicBezTo>
                  <a:pt x="0" y="25608"/>
                  <a:pt x="25608" y="0"/>
                  <a:pt x="57150" y="0"/>
                </a:cubicBezTo>
                <a:close/>
              </a:path>
            </a:pathLst>
          </a:custGeom>
          <a:solidFill>
            <a:srgbClr val="E76F51"/>
          </a:solidFill>
          <a:ln/>
        </p:spPr>
      </p:sp>
      <p:sp>
        <p:nvSpPr>
          <p:cNvPr id="14" name="Text 12"/>
          <p:cNvSpPr/>
          <p:nvPr/>
        </p:nvSpPr>
        <p:spPr>
          <a:xfrm>
            <a:off x="781050" y="2762250"/>
            <a:ext cx="4486275" cy="190500"/>
          </a:xfrm>
          <a:prstGeom prst="rect">
            <a:avLst/>
          </a:prstGeom>
          <a:noFill/>
          <a:ln/>
        </p:spPr>
        <p:txBody>
          <a:bodyPr wrap="square" lIns="0" tIns="0" rIns="0" bIns="0" rtlCol="0" anchor="ctr"/>
          <a:lstStyle/>
          <a:p>
            <a:pPr>
              <a:lnSpc>
                <a:spcPct val="120000"/>
              </a:lnSpc>
            </a:pPr>
            <a:r>
              <a:rPr lang="en-US" sz="1050" dirty="0">
                <a:solidFill>
                  <a:srgbClr val="6B7280"/>
                </a:solidFill>
                <a:latin typeface="MiSans" pitchFamily="34" charset="0"/>
                <a:ea typeface="MiSans" pitchFamily="34" charset="-122"/>
                <a:cs typeface="MiSans" pitchFamily="34" charset="-120"/>
              </a:rPr>
              <a:t>Sering banjir, air tergenang</a:t>
            </a:r>
            <a:endParaRPr lang="en-US" sz="1600" dirty="0"/>
          </a:p>
        </p:txBody>
      </p:sp>
      <p:sp>
        <p:nvSpPr>
          <p:cNvPr id="15" name="Shape 13"/>
          <p:cNvSpPr/>
          <p:nvPr/>
        </p:nvSpPr>
        <p:spPr>
          <a:xfrm>
            <a:off x="628650" y="3257550"/>
            <a:ext cx="4724400" cy="1143000"/>
          </a:xfrm>
          <a:custGeom>
            <a:avLst/>
            <a:gdLst/>
            <a:ahLst/>
            <a:cxnLst/>
            <a:rect l="l" t="t" r="r" b="b"/>
            <a:pathLst>
              <a:path w="4724400" h="1143000">
                <a:moveTo>
                  <a:pt x="114300" y="0"/>
                </a:moveTo>
                <a:lnTo>
                  <a:pt x="4610100" y="0"/>
                </a:lnTo>
                <a:cubicBezTo>
                  <a:pt x="4673184" y="0"/>
                  <a:pt x="4724400" y="51216"/>
                  <a:pt x="4724400" y="114300"/>
                </a:cubicBezTo>
                <a:lnTo>
                  <a:pt x="4724400" y="1028700"/>
                </a:lnTo>
                <a:cubicBezTo>
                  <a:pt x="4724400" y="1091784"/>
                  <a:pt x="4673184" y="1143000"/>
                  <a:pt x="4610100" y="1143000"/>
                </a:cubicBezTo>
                <a:lnTo>
                  <a:pt x="114300" y="1143000"/>
                </a:lnTo>
                <a:cubicBezTo>
                  <a:pt x="51216" y="1143000"/>
                  <a:pt x="0" y="1091784"/>
                  <a:pt x="0" y="1028700"/>
                </a:cubicBezTo>
                <a:lnTo>
                  <a:pt x="0" y="114300"/>
                </a:lnTo>
                <a:cubicBezTo>
                  <a:pt x="0" y="51216"/>
                  <a:pt x="51216" y="0"/>
                  <a:pt x="114300" y="0"/>
                </a:cubicBezTo>
                <a:close/>
              </a:path>
            </a:pathLst>
          </a:custGeom>
          <a:solidFill>
            <a:srgbClr val="FFFFFF">
              <a:alpha val="70196"/>
            </a:srgbClr>
          </a:solidFill>
          <a:ln/>
        </p:spPr>
      </p:sp>
      <p:sp>
        <p:nvSpPr>
          <p:cNvPr id="16" name="Text 14"/>
          <p:cNvSpPr/>
          <p:nvPr/>
        </p:nvSpPr>
        <p:spPr>
          <a:xfrm>
            <a:off x="781050" y="3467100"/>
            <a:ext cx="1276350" cy="266700"/>
          </a:xfrm>
          <a:prstGeom prst="rect">
            <a:avLst/>
          </a:prstGeom>
          <a:noFill/>
          <a:ln/>
        </p:spPr>
        <p:txBody>
          <a:bodyPr wrap="square" lIns="0" tIns="0" rIns="0" bIns="0" rtlCol="0" anchor="ctr"/>
          <a:lstStyle/>
          <a:p>
            <a:pPr>
              <a:lnSpc>
                <a:spcPct val="130000"/>
              </a:lnSpc>
            </a:pPr>
            <a:r>
              <a:rPr lang="en-US" sz="1350" b="1" dirty="0">
                <a:solidFill>
                  <a:srgbClr val="1C1C1C"/>
                </a:solidFill>
                <a:latin typeface="MiSans" pitchFamily="34" charset="0"/>
                <a:ea typeface="MiSans" pitchFamily="34" charset="-122"/>
                <a:cs typeface="MiSans" pitchFamily="34" charset="-120"/>
              </a:rPr>
              <a:t>Sanitasi Layak</a:t>
            </a:r>
            <a:endParaRPr lang="en-US" sz="1600" dirty="0"/>
          </a:p>
        </p:txBody>
      </p:sp>
      <p:sp>
        <p:nvSpPr>
          <p:cNvPr id="17" name="Text 15"/>
          <p:cNvSpPr/>
          <p:nvPr/>
        </p:nvSpPr>
        <p:spPr>
          <a:xfrm>
            <a:off x="4400327" y="3409950"/>
            <a:ext cx="971550" cy="381000"/>
          </a:xfrm>
          <a:prstGeom prst="rect">
            <a:avLst/>
          </a:prstGeom>
          <a:noFill/>
          <a:ln/>
        </p:spPr>
        <p:txBody>
          <a:bodyPr wrap="square" lIns="0" tIns="0" rIns="0" bIns="0" rtlCol="0" anchor="ctr"/>
          <a:lstStyle/>
          <a:p>
            <a:pPr>
              <a:lnSpc>
                <a:spcPct val="90000"/>
              </a:lnSpc>
            </a:pPr>
            <a:r>
              <a:rPr lang="en-US" sz="2700" dirty="0">
                <a:solidFill>
                  <a:srgbClr val="E76F51"/>
                </a:solidFill>
                <a:latin typeface="Noto Sans SC" pitchFamily="34" charset="0"/>
                <a:ea typeface="Noto Sans SC" pitchFamily="34" charset="-122"/>
                <a:cs typeface="Noto Sans SC" pitchFamily="34" charset="-120"/>
              </a:rPr>
              <a:t>35%</a:t>
            </a:r>
            <a:endParaRPr lang="en-US" sz="1600" dirty="0"/>
          </a:p>
        </p:txBody>
      </p:sp>
      <p:sp>
        <p:nvSpPr>
          <p:cNvPr id="18" name="Shape 16"/>
          <p:cNvSpPr/>
          <p:nvPr/>
        </p:nvSpPr>
        <p:spPr>
          <a:xfrm>
            <a:off x="781050" y="3867150"/>
            <a:ext cx="4419600" cy="114300"/>
          </a:xfrm>
          <a:custGeom>
            <a:avLst/>
            <a:gdLst/>
            <a:ahLst/>
            <a:cxnLst/>
            <a:rect l="l" t="t" r="r" b="b"/>
            <a:pathLst>
              <a:path w="4419600" h="114300">
                <a:moveTo>
                  <a:pt x="57150" y="0"/>
                </a:moveTo>
                <a:lnTo>
                  <a:pt x="4362450" y="0"/>
                </a:lnTo>
                <a:cubicBezTo>
                  <a:pt x="4393992" y="0"/>
                  <a:pt x="4419600" y="25608"/>
                  <a:pt x="4419600" y="57150"/>
                </a:cubicBezTo>
                <a:lnTo>
                  <a:pt x="4419600" y="57150"/>
                </a:lnTo>
                <a:cubicBezTo>
                  <a:pt x="4419600" y="88692"/>
                  <a:pt x="4393992" y="114300"/>
                  <a:pt x="4362450" y="114300"/>
                </a:cubicBezTo>
                <a:lnTo>
                  <a:pt x="57150" y="114300"/>
                </a:lnTo>
                <a:cubicBezTo>
                  <a:pt x="25608" y="114300"/>
                  <a:pt x="0" y="88692"/>
                  <a:pt x="0" y="57150"/>
                </a:cubicBezTo>
                <a:lnTo>
                  <a:pt x="0" y="57150"/>
                </a:lnTo>
                <a:cubicBezTo>
                  <a:pt x="0" y="25608"/>
                  <a:pt x="25608" y="0"/>
                  <a:pt x="57150" y="0"/>
                </a:cubicBezTo>
                <a:close/>
              </a:path>
            </a:pathLst>
          </a:custGeom>
          <a:solidFill>
            <a:srgbClr val="E5E7EB"/>
          </a:solidFill>
          <a:ln/>
        </p:spPr>
      </p:sp>
      <p:sp>
        <p:nvSpPr>
          <p:cNvPr id="19" name="Shape 17"/>
          <p:cNvSpPr/>
          <p:nvPr/>
        </p:nvSpPr>
        <p:spPr>
          <a:xfrm>
            <a:off x="781050" y="3867150"/>
            <a:ext cx="1543050" cy="114300"/>
          </a:xfrm>
          <a:custGeom>
            <a:avLst/>
            <a:gdLst/>
            <a:ahLst/>
            <a:cxnLst/>
            <a:rect l="l" t="t" r="r" b="b"/>
            <a:pathLst>
              <a:path w="1543050" h="114300">
                <a:moveTo>
                  <a:pt x="57150" y="0"/>
                </a:moveTo>
                <a:lnTo>
                  <a:pt x="1485900" y="0"/>
                </a:lnTo>
                <a:cubicBezTo>
                  <a:pt x="1517442" y="0"/>
                  <a:pt x="1543050" y="25608"/>
                  <a:pt x="1543050" y="57150"/>
                </a:cubicBezTo>
                <a:lnTo>
                  <a:pt x="1543050" y="57150"/>
                </a:lnTo>
                <a:cubicBezTo>
                  <a:pt x="1543050" y="88692"/>
                  <a:pt x="1517442" y="114300"/>
                  <a:pt x="1485900" y="114300"/>
                </a:cubicBezTo>
                <a:lnTo>
                  <a:pt x="57150" y="114300"/>
                </a:lnTo>
                <a:cubicBezTo>
                  <a:pt x="25608" y="114300"/>
                  <a:pt x="0" y="88692"/>
                  <a:pt x="0" y="57150"/>
                </a:cubicBezTo>
                <a:lnTo>
                  <a:pt x="0" y="57150"/>
                </a:lnTo>
                <a:cubicBezTo>
                  <a:pt x="0" y="25608"/>
                  <a:pt x="25608" y="0"/>
                  <a:pt x="57150" y="0"/>
                </a:cubicBezTo>
                <a:close/>
              </a:path>
            </a:pathLst>
          </a:custGeom>
          <a:solidFill>
            <a:srgbClr val="E76F51"/>
          </a:solidFill>
          <a:ln/>
        </p:spPr>
      </p:sp>
      <p:sp>
        <p:nvSpPr>
          <p:cNvPr id="20" name="Text 18"/>
          <p:cNvSpPr/>
          <p:nvPr/>
        </p:nvSpPr>
        <p:spPr>
          <a:xfrm>
            <a:off x="781050" y="4057650"/>
            <a:ext cx="4486275" cy="190500"/>
          </a:xfrm>
          <a:prstGeom prst="rect">
            <a:avLst/>
          </a:prstGeom>
          <a:noFill/>
          <a:ln/>
        </p:spPr>
        <p:txBody>
          <a:bodyPr wrap="square" lIns="0" tIns="0" rIns="0" bIns="0" rtlCol="0" anchor="ctr"/>
          <a:lstStyle/>
          <a:p>
            <a:pPr>
              <a:lnSpc>
                <a:spcPct val="120000"/>
              </a:lnSpc>
            </a:pPr>
            <a:r>
              <a:rPr lang="en-US" sz="1050" dirty="0">
                <a:solidFill>
                  <a:srgbClr val="6B7280"/>
                </a:solidFill>
                <a:latin typeface="MiSans" pitchFamily="34" charset="0"/>
                <a:ea typeface="MiSans" pitchFamily="34" charset="-122"/>
                <a:cs typeface="MiSans" pitchFamily="34" charset="-120"/>
              </a:rPr>
              <a:t>Septik tank tidak standar</a:t>
            </a:r>
            <a:endParaRPr lang="en-US" sz="1600" dirty="0"/>
          </a:p>
        </p:txBody>
      </p:sp>
      <p:sp>
        <p:nvSpPr>
          <p:cNvPr id="21" name="Shape 19"/>
          <p:cNvSpPr/>
          <p:nvPr/>
        </p:nvSpPr>
        <p:spPr>
          <a:xfrm>
            <a:off x="628650" y="4552950"/>
            <a:ext cx="4724400" cy="1143000"/>
          </a:xfrm>
          <a:custGeom>
            <a:avLst/>
            <a:gdLst/>
            <a:ahLst/>
            <a:cxnLst/>
            <a:rect l="l" t="t" r="r" b="b"/>
            <a:pathLst>
              <a:path w="4724400" h="1143000">
                <a:moveTo>
                  <a:pt x="114300" y="0"/>
                </a:moveTo>
                <a:lnTo>
                  <a:pt x="4610100" y="0"/>
                </a:lnTo>
                <a:cubicBezTo>
                  <a:pt x="4673184" y="0"/>
                  <a:pt x="4724400" y="51216"/>
                  <a:pt x="4724400" y="114300"/>
                </a:cubicBezTo>
                <a:lnTo>
                  <a:pt x="4724400" y="1028700"/>
                </a:lnTo>
                <a:cubicBezTo>
                  <a:pt x="4724400" y="1091784"/>
                  <a:pt x="4673184" y="1143000"/>
                  <a:pt x="4610100" y="1143000"/>
                </a:cubicBezTo>
                <a:lnTo>
                  <a:pt x="114300" y="1143000"/>
                </a:lnTo>
                <a:cubicBezTo>
                  <a:pt x="51216" y="1143000"/>
                  <a:pt x="0" y="1091784"/>
                  <a:pt x="0" y="1028700"/>
                </a:cubicBezTo>
                <a:lnTo>
                  <a:pt x="0" y="114300"/>
                </a:lnTo>
                <a:cubicBezTo>
                  <a:pt x="0" y="51216"/>
                  <a:pt x="51216" y="0"/>
                  <a:pt x="114300" y="0"/>
                </a:cubicBezTo>
                <a:close/>
              </a:path>
            </a:pathLst>
          </a:custGeom>
          <a:solidFill>
            <a:srgbClr val="FFFFFF">
              <a:alpha val="70196"/>
            </a:srgbClr>
          </a:solidFill>
          <a:ln/>
        </p:spPr>
      </p:sp>
      <p:sp>
        <p:nvSpPr>
          <p:cNvPr id="22" name="Text 20"/>
          <p:cNvSpPr/>
          <p:nvPr/>
        </p:nvSpPr>
        <p:spPr>
          <a:xfrm>
            <a:off x="781050" y="4762500"/>
            <a:ext cx="1543050" cy="266700"/>
          </a:xfrm>
          <a:prstGeom prst="rect">
            <a:avLst/>
          </a:prstGeom>
          <a:noFill/>
          <a:ln/>
        </p:spPr>
        <p:txBody>
          <a:bodyPr wrap="square" lIns="0" tIns="0" rIns="0" bIns="0" rtlCol="0" anchor="ctr"/>
          <a:lstStyle/>
          <a:p>
            <a:pPr>
              <a:lnSpc>
                <a:spcPct val="130000"/>
              </a:lnSpc>
            </a:pPr>
            <a:r>
              <a:rPr lang="en-US" sz="1350" b="1" dirty="0">
                <a:solidFill>
                  <a:srgbClr val="1C1C1C"/>
                </a:solidFill>
                <a:latin typeface="MiSans" pitchFamily="34" charset="0"/>
                <a:ea typeface="MiSans" pitchFamily="34" charset="-122"/>
                <a:cs typeface="MiSans" pitchFamily="34" charset="-120"/>
              </a:rPr>
              <a:t>Jalan Lingkungan</a:t>
            </a:r>
            <a:endParaRPr lang="en-US" sz="1600" dirty="0"/>
          </a:p>
        </p:txBody>
      </p:sp>
      <p:sp>
        <p:nvSpPr>
          <p:cNvPr id="23" name="Text 21"/>
          <p:cNvSpPr/>
          <p:nvPr/>
        </p:nvSpPr>
        <p:spPr>
          <a:xfrm>
            <a:off x="4400327" y="4705350"/>
            <a:ext cx="971550" cy="381000"/>
          </a:xfrm>
          <a:prstGeom prst="rect">
            <a:avLst/>
          </a:prstGeom>
          <a:noFill/>
          <a:ln/>
        </p:spPr>
        <p:txBody>
          <a:bodyPr wrap="square" lIns="0" tIns="0" rIns="0" bIns="0" rtlCol="0" anchor="ctr"/>
          <a:lstStyle/>
          <a:p>
            <a:pPr>
              <a:lnSpc>
                <a:spcPct val="90000"/>
              </a:lnSpc>
            </a:pPr>
            <a:r>
              <a:rPr lang="en-US" sz="2700" dirty="0">
                <a:solidFill>
                  <a:srgbClr val="E76F51"/>
                </a:solidFill>
                <a:latin typeface="Noto Sans SC" pitchFamily="34" charset="0"/>
                <a:ea typeface="Noto Sans SC" pitchFamily="34" charset="-122"/>
                <a:cs typeface="Noto Sans SC" pitchFamily="34" charset="-120"/>
              </a:rPr>
              <a:t>40%</a:t>
            </a:r>
            <a:endParaRPr lang="en-US" sz="1600" dirty="0"/>
          </a:p>
        </p:txBody>
      </p:sp>
      <p:sp>
        <p:nvSpPr>
          <p:cNvPr id="24" name="Shape 22"/>
          <p:cNvSpPr/>
          <p:nvPr/>
        </p:nvSpPr>
        <p:spPr>
          <a:xfrm>
            <a:off x="781050" y="5162550"/>
            <a:ext cx="4419600" cy="114300"/>
          </a:xfrm>
          <a:custGeom>
            <a:avLst/>
            <a:gdLst/>
            <a:ahLst/>
            <a:cxnLst/>
            <a:rect l="l" t="t" r="r" b="b"/>
            <a:pathLst>
              <a:path w="4419600" h="114300">
                <a:moveTo>
                  <a:pt x="57150" y="0"/>
                </a:moveTo>
                <a:lnTo>
                  <a:pt x="4362450" y="0"/>
                </a:lnTo>
                <a:cubicBezTo>
                  <a:pt x="4393992" y="0"/>
                  <a:pt x="4419600" y="25608"/>
                  <a:pt x="4419600" y="57150"/>
                </a:cubicBezTo>
                <a:lnTo>
                  <a:pt x="4419600" y="57150"/>
                </a:lnTo>
                <a:cubicBezTo>
                  <a:pt x="4419600" y="88692"/>
                  <a:pt x="4393992" y="114300"/>
                  <a:pt x="4362450" y="114300"/>
                </a:cubicBezTo>
                <a:lnTo>
                  <a:pt x="57150" y="114300"/>
                </a:lnTo>
                <a:cubicBezTo>
                  <a:pt x="25608" y="114300"/>
                  <a:pt x="0" y="88692"/>
                  <a:pt x="0" y="57150"/>
                </a:cubicBezTo>
                <a:lnTo>
                  <a:pt x="0" y="57150"/>
                </a:lnTo>
                <a:cubicBezTo>
                  <a:pt x="0" y="25608"/>
                  <a:pt x="25608" y="0"/>
                  <a:pt x="57150" y="0"/>
                </a:cubicBezTo>
                <a:close/>
              </a:path>
            </a:pathLst>
          </a:custGeom>
          <a:solidFill>
            <a:srgbClr val="E5E7EB"/>
          </a:solidFill>
          <a:ln/>
        </p:spPr>
      </p:sp>
      <p:sp>
        <p:nvSpPr>
          <p:cNvPr id="25" name="Shape 23"/>
          <p:cNvSpPr/>
          <p:nvPr/>
        </p:nvSpPr>
        <p:spPr>
          <a:xfrm>
            <a:off x="781050" y="5162550"/>
            <a:ext cx="1771650" cy="114300"/>
          </a:xfrm>
          <a:custGeom>
            <a:avLst/>
            <a:gdLst/>
            <a:ahLst/>
            <a:cxnLst/>
            <a:rect l="l" t="t" r="r" b="b"/>
            <a:pathLst>
              <a:path w="1771650" h="114300">
                <a:moveTo>
                  <a:pt x="57150" y="0"/>
                </a:moveTo>
                <a:lnTo>
                  <a:pt x="1714500" y="0"/>
                </a:lnTo>
                <a:cubicBezTo>
                  <a:pt x="1746042" y="0"/>
                  <a:pt x="1771650" y="25608"/>
                  <a:pt x="1771650" y="57150"/>
                </a:cubicBezTo>
                <a:lnTo>
                  <a:pt x="1771650" y="57150"/>
                </a:lnTo>
                <a:cubicBezTo>
                  <a:pt x="1771650" y="88692"/>
                  <a:pt x="1746042" y="114300"/>
                  <a:pt x="1714500" y="114300"/>
                </a:cubicBezTo>
                <a:lnTo>
                  <a:pt x="57150" y="114300"/>
                </a:lnTo>
                <a:cubicBezTo>
                  <a:pt x="25608" y="114300"/>
                  <a:pt x="0" y="88692"/>
                  <a:pt x="0" y="57150"/>
                </a:cubicBezTo>
                <a:lnTo>
                  <a:pt x="0" y="57150"/>
                </a:lnTo>
                <a:cubicBezTo>
                  <a:pt x="0" y="25608"/>
                  <a:pt x="25608" y="0"/>
                  <a:pt x="57150" y="0"/>
                </a:cubicBezTo>
                <a:close/>
              </a:path>
            </a:pathLst>
          </a:custGeom>
          <a:solidFill>
            <a:srgbClr val="E76F51"/>
          </a:solidFill>
          <a:ln/>
        </p:spPr>
      </p:sp>
      <p:sp>
        <p:nvSpPr>
          <p:cNvPr id="26" name="Text 24"/>
          <p:cNvSpPr/>
          <p:nvPr/>
        </p:nvSpPr>
        <p:spPr>
          <a:xfrm>
            <a:off x="781050" y="5353050"/>
            <a:ext cx="4486275" cy="190500"/>
          </a:xfrm>
          <a:prstGeom prst="rect">
            <a:avLst/>
          </a:prstGeom>
          <a:noFill/>
          <a:ln/>
        </p:spPr>
        <p:txBody>
          <a:bodyPr wrap="square" lIns="0" tIns="0" rIns="0" bIns="0" rtlCol="0" anchor="ctr"/>
          <a:lstStyle/>
          <a:p>
            <a:pPr>
              <a:lnSpc>
                <a:spcPct val="120000"/>
              </a:lnSpc>
            </a:pPr>
            <a:r>
              <a:rPr lang="en-US" sz="1050" dirty="0">
                <a:solidFill>
                  <a:srgbClr val="6B7280"/>
                </a:solidFill>
                <a:latin typeface="MiSans" pitchFamily="34" charset="0"/>
                <a:ea typeface="MiSans" pitchFamily="34" charset="-122"/>
                <a:cs typeface="MiSans" pitchFamily="34" charset="-120"/>
              </a:rPr>
              <a:t>Jalan sempit, tidak teraspal</a:t>
            </a:r>
            <a:endParaRPr lang="en-US" sz="1600" dirty="0"/>
          </a:p>
        </p:txBody>
      </p:sp>
      <p:sp>
        <p:nvSpPr>
          <p:cNvPr id="27" name="Shape 25"/>
          <p:cNvSpPr/>
          <p:nvPr/>
        </p:nvSpPr>
        <p:spPr>
          <a:xfrm>
            <a:off x="5791200" y="3257550"/>
            <a:ext cx="609600" cy="609600"/>
          </a:xfrm>
          <a:custGeom>
            <a:avLst/>
            <a:gdLst/>
            <a:ahLst/>
            <a:cxnLst/>
            <a:rect l="l" t="t" r="r" b="b"/>
            <a:pathLst>
              <a:path w="609600" h="609600">
                <a:moveTo>
                  <a:pt x="304800" y="0"/>
                </a:moveTo>
                <a:lnTo>
                  <a:pt x="304800" y="0"/>
                </a:lnTo>
                <a:cubicBezTo>
                  <a:pt x="473024" y="0"/>
                  <a:pt x="609600" y="136576"/>
                  <a:pt x="609600" y="304800"/>
                </a:cubicBezTo>
                <a:lnTo>
                  <a:pt x="609600" y="304800"/>
                </a:lnTo>
                <a:cubicBezTo>
                  <a:pt x="609600" y="473024"/>
                  <a:pt x="473024" y="609600"/>
                  <a:pt x="304800" y="609600"/>
                </a:cubicBezTo>
                <a:lnTo>
                  <a:pt x="304800" y="609600"/>
                </a:lnTo>
                <a:cubicBezTo>
                  <a:pt x="136576" y="609600"/>
                  <a:pt x="0" y="473024"/>
                  <a:pt x="0" y="304800"/>
                </a:cubicBezTo>
                <a:lnTo>
                  <a:pt x="0" y="304800"/>
                </a:lnTo>
                <a:cubicBezTo>
                  <a:pt x="0" y="136576"/>
                  <a:pt x="136576" y="0"/>
                  <a:pt x="304800" y="0"/>
                </a:cubicBezTo>
                <a:close/>
              </a:path>
            </a:pathLst>
          </a:custGeom>
          <a:solidFill>
            <a:srgbClr val="D4A017"/>
          </a:solidFill>
          <a:ln/>
          <a:effectLst>
            <a:outerShdw sx="100000" sy="100000" kx="0" ky="0" algn="bl" rotWithShape="0" blurRad="142875" dist="95250" dir="5400000">
              <a:srgbClr val="000000">
                <a:alpha val="10196"/>
              </a:srgbClr>
            </a:outerShdw>
          </a:effectLst>
        </p:spPr>
      </p:sp>
      <p:sp>
        <p:nvSpPr>
          <p:cNvPr id="28" name="Shape 26"/>
          <p:cNvSpPr/>
          <p:nvPr/>
        </p:nvSpPr>
        <p:spPr>
          <a:xfrm>
            <a:off x="5981700" y="3448050"/>
            <a:ext cx="228600" cy="228600"/>
          </a:xfrm>
          <a:custGeom>
            <a:avLst/>
            <a:gdLst/>
            <a:ahLst/>
            <a:cxnLst/>
            <a:rect l="l" t="t" r="r" b="b"/>
            <a:pathLst>
              <a:path w="228600" h="228600">
                <a:moveTo>
                  <a:pt x="224403" y="124391"/>
                </a:moveTo>
                <a:cubicBezTo>
                  <a:pt x="229984" y="118809"/>
                  <a:pt x="229984" y="109746"/>
                  <a:pt x="224403" y="104165"/>
                </a:cubicBezTo>
                <a:lnTo>
                  <a:pt x="152966" y="32727"/>
                </a:lnTo>
                <a:cubicBezTo>
                  <a:pt x="147384" y="27146"/>
                  <a:pt x="138321" y="27146"/>
                  <a:pt x="132740" y="32727"/>
                </a:cubicBezTo>
                <a:cubicBezTo>
                  <a:pt x="127159" y="38308"/>
                  <a:pt x="127159" y="47372"/>
                  <a:pt x="132740" y="52953"/>
                </a:cubicBezTo>
                <a:lnTo>
                  <a:pt x="179799" y="100013"/>
                </a:lnTo>
                <a:lnTo>
                  <a:pt x="14288" y="100013"/>
                </a:lnTo>
                <a:cubicBezTo>
                  <a:pt x="6385" y="100013"/>
                  <a:pt x="0" y="106397"/>
                  <a:pt x="0" y="114300"/>
                </a:cubicBezTo>
                <a:cubicBezTo>
                  <a:pt x="0" y="122203"/>
                  <a:pt x="6385" y="128588"/>
                  <a:pt x="14288" y="128588"/>
                </a:cubicBezTo>
                <a:lnTo>
                  <a:pt x="179799" y="128588"/>
                </a:lnTo>
                <a:lnTo>
                  <a:pt x="132740" y="175647"/>
                </a:lnTo>
                <a:cubicBezTo>
                  <a:pt x="127159" y="181228"/>
                  <a:pt x="127159" y="190292"/>
                  <a:pt x="132740" y="195873"/>
                </a:cubicBezTo>
                <a:cubicBezTo>
                  <a:pt x="138321" y="201454"/>
                  <a:pt x="147384" y="201454"/>
                  <a:pt x="152966" y="195873"/>
                </a:cubicBezTo>
                <a:lnTo>
                  <a:pt x="224403" y="124435"/>
                </a:lnTo>
                <a:close/>
              </a:path>
            </a:pathLst>
          </a:custGeom>
          <a:solidFill>
            <a:srgbClr val="FFFFFF"/>
          </a:solidFill>
          <a:ln/>
        </p:spPr>
      </p:sp>
      <p:sp>
        <p:nvSpPr>
          <p:cNvPr id="29" name="Shape 27"/>
          <p:cNvSpPr/>
          <p:nvPr/>
        </p:nvSpPr>
        <p:spPr>
          <a:xfrm>
            <a:off x="6600825" y="1190625"/>
            <a:ext cx="5200650" cy="4743450"/>
          </a:xfrm>
          <a:custGeom>
            <a:avLst/>
            <a:gdLst/>
            <a:ahLst/>
            <a:cxnLst/>
            <a:rect l="l" t="t" r="r" b="b"/>
            <a:pathLst>
              <a:path w="5200650" h="4743450">
                <a:moveTo>
                  <a:pt x="114317" y="0"/>
                </a:moveTo>
                <a:lnTo>
                  <a:pt x="5086333" y="0"/>
                </a:lnTo>
                <a:cubicBezTo>
                  <a:pt x="5149468" y="0"/>
                  <a:pt x="5200650" y="51182"/>
                  <a:pt x="5200650" y="114317"/>
                </a:cubicBezTo>
                <a:lnTo>
                  <a:pt x="5200650" y="4629133"/>
                </a:lnTo>
                <a:cubicBezTo>
                  <a:pt x="5200650" y="4692268"/>
                  <a:pt x="5149468" y="4743450"/>
                  <a:pt x="5086333" y="4743450"/>
                </a:cubicBezTo>
                <a:lnTo>
                  <a:pt x="114317" y="4743450"/>
                </a:lnTo>
                <a:cubicBezTo>
                  <a:pt x="51182" y="4743450"/>
                  <a:pt x="0" y="4692268"/>
                  <a:pt x="0" y="4629133"/>
                </a:cubicBezTo>
                <a:lnTo>
                  <a:pt x="0" y="114317"/>
                </a:lnTo>
                <a:cubicBezTo>
                  <a:pt x="0" y="51182"/>
                  <a:pt x="51182" y="0"/>
                  <a:pt x="114317" y="0"/>
                </a:cubicBezTo>
                <a:close/>
              </a:path>
            </a:pathLst>
          </a:custGeom>
          <a:gradFill rotWithShape="1" flip="none">
            <a:gsLst>
              <a:gs pos="0">
                <a:srgbClr val="D1FAE5"/>
              </a:gs>
              <a:gs pos="100000">
                <a:srgbClr val="A7F3D0"/>
              </a:gs>
            </a:gsLst>
            <a:lin ang="2700000" scaled="1"/>
          </a:gradFill>
          <a:ln w="25400">
            <a:solidFill>
              <a:srgbClr val="52B788"/>
            </a:solidFill>
            <a:prstDash val="solid"/>
          </a:ln>
        </p:spPr>
      </p:sp>
      <p:sp>
        <p:nvSpPr>
          <p:cNvPr id="30" name="Shape 28"/>
          <p:cNvSpPr/>
          <p:nvPr/>
        </p:nvSpPr>
        <p:spPr>
          <a:xfrm>
            <a:off x="6838950" y="1428750"/>
            <a:ext cx="381000" cy="381000"/>
          </a:xfrm>
          <a:custGeom>
            <a:avLst/>
            <a:gdLst/>
            <a:ahLst/>
            <a:cxnLst/>
            <a:rect l="l" t="t" r="r" b="b"/>
            <a:pathLst>
              <a:path w="381000" h="381000">
                <a:moveTo>
                  <a:pt x="190500" y="0"/>
                </a:moveTo>
                <a:lnTo>
                  <a:pt x="190500" y="0"/>
                </a:lnTo>
                <a:cubicBezTo>
                  <a:pt x="295640" y="0"/>
                  <a:pt x="381000" y="85360"/>
                  <a:pt x="381000" y="190500"/>
                </a:cubicBezTo>
                <a:lnTo>
                  <a:pt x="381000" y="190500"/>
                </a:lnTo>
                <a:cubicBezTo>
                  <a:pt x="381000" y="295640"/>
                  <a:pt x="295640" y="381000"/>
                  <a:pt x="190500" y="381000"/>
                </a:cubicBezTo>
                <a:lnTo>
                  <a:pt x="190500" y="381000"/>
                </a:lnTo>
                <a:cubicBezTo>
                  <a:pt x="85360" y="381000"/>
                  <a:pt x="0" y="295640"/>
                  <a:pt x="0" y="190500"/>
                </a:cubicBezTo>
                <a:lnTo>
                  <a:pt x="0" y="190500"/>
                </a:lnTo>
                <a:cubicBezTo>
                  <a:pt x="0" y="85360"/>
                  <a:pt x="85360" y="0"/>
                  <a:pt x="190500" y="0"/>
                </a:cubicBezTo>
                <a:close/>
              </a:path>
            </a:pathLst>
          </a:custGeom>
          <a:solidFill>
            <a:srgbClr val="52B788"/>
          </a:solidFill>
          <a:ln/>
        </p:spPr>
      </p:sp>
      <p:sp>
        <p:nvSpPr>
          <p:cNvPr id="31" name="Shape 29"/>
          <p:cNvSpPr/>
          <p:nvPr/>
        </p:nvSpPr>
        <p:spPr>
          <a:xfrm>
            <a:off x="6962775" y="1543050"/>
            <a:ext cx="133350" cy="152400"/>
          </a:xfrm>
          <a:custGeom>
            <a:avLst/>
            <a:gdLst/>
            <a:ahLst/>
            <a:cxnLst/>
            <a:rect l="l" t="t" r="r" b="b"/>
            <a:pathLst>
              <a:path w="133350" h="152400">
                <a:moveTo>
                  <a:pt x="129421" y="20866"/>
                </a:moveTo>
                <a:cubicBezTo>
                  <a:pt x="133677" y="23961"/>
                  <a:pt x="134630" y="29914"/>
                  <a:pt x="131534" y="34171"/>
                </a:cubicBezTo>
                <a:lnTo>
                  <a:pt x="55334" y="138946"/>
                </a:lnTo>
                <a:cubicBezTo>
                  <a:pt x="53697" y="141208"/>
                  <a:pt x="51167" y="142607"/>
                  <a:pt x="48369" y="142845"/>
                </a:cubicBezTo>
                <a:cubicBezTo>
                  <a:pt x="45571" y="143083"/>
                  <a:pt x="42863" y="142042"/>
                  <a:pt x="40898" y="140077"/>
                </a:cubicBezTo>
                <a:lnTo>
                  <a:pt x="2798" y="101977"/>
                </a:lnTo>
                <a:cubicBezTo>
                  <a:pt x="-923" y="98256"/>
                  <a:pt x="-923" y="92214"/>
                  <a:pt x="2798" y="88493"/>
                </a:cubicBezTo>
                <a:cubicBezTo>
                  <a:pt x="6519" y="84773"/>
                  <a:pt x="12561" y="84773"/>
                  <a:pt x="16282" y="88493"/>
                </a:cubicBezTo>
                <a:lnTo>
                  <a:pt x="46494" y="118705"/>
                </a:lnTo>
                <a:lnTo>
                  <a:pt x="116145" y="22949"/>
                </a:lnTo>
                <a:cubicBezTo>
                  <a:pt x="119241" y="18693"/>
                  <a:pt x="125194" y="17740"/>
                  <a:pt x="129451" y="20836"/>
                </a:cubicBezTo>
                <a:close/>
              </a:path>
            </a:pathLst>
          </a:custGeom>
          <a:solidFill>
            <a:srgbClr val="FFFFFF"/>
          </a:solidFill>
          <a:ln/>
        </p:spPr>
      </p:sp>
      <p:sp>
        <p:nvSpPr>
          <p:cNvPr id="32" name="Text 30"/>
          <p:cNvSpPr/>
          <p:nvPr/>
        </p:nvSpPr>
        <p:spPr>
          <a:xfrm>
            <a:off x="7334250" y="1466850"/>
            <a:ext cx="1076325" cy="304800"/>
          </a:xfrm>
          <a:prstGeom prst="rect">
            <a:avLst/>
          </a:prstGeom>
          <a:noFill/>
          <a:ln/>
        </p:spPr>
        <p:txBody>
          <a:bodyPr wrap="square" lIns="0" tIns="0" rIns="0" bIns="0" rtlCol="0" anchor="ctr"/>
          <a:lstStyle/>
          <a:p>
            <a:pPr>
              <a:lnSpc>
                <a:spcPct val="110000"/>
              </a:lnSpc>
            </a:pPr>
            <a:r>
              <a:rPr lang="en-US" sz="1800" b="1" dirty="0">
                <a:solidFill>
                  <a:srgbClr val="52B788"/>
                </a:solidFill>
                <a:latin typeface="Noto Sans SC" pitchFamily="34" charset="0"/>
                <a:ea typeface="Noto Sans SC" pitchFamily="34" charset="-122"/>
                <a:cs typeface="Noto Sans SC" pitchFamily="34" charset="-120"/>
              </a:rPr>
              <a:t>SESUDAH</a:t>
            </a:r>
            <a:endParaRPr lang="en-US" sz="1600" dirty="0"/>
          </a:p>
        </p:txBody>
      </p:sp>
      <p:sp>
        <p:nvSpPr>
          <p:cNvPr id="33" name="Shape 31"/>
          <p:cNvSpPr/>
          <p:nvPr/>
        </p:nvSpPr>
        <p:spPr>
          <a:xfrm>
            <a:off x="6838950" y="1962150"/>
            <a:ext cx="4724400" cy="1143000"/>
          </a:xfrm>
          <a:custGeom>
            <a:avLst/>
            <a:gdLst/>
            <a:ahLst/>
            <a:cxnLst/>
            <a:rect l="l" t="t" r="r" b="b"/>
            <a:pathLst>
              <a:path w="4724400" h="1143000">
                <a:moveTo>
                  <a:pt x="114300" y="0"/>
                </a:moveTo>
                <a:lnTo>
                  <a:pt x="4610100" y="0"/>
                </a:lnTo>
                <a:cubicBezTo>
                  <a:pt x="4673184" y="0"/>
                  <a:pt x="4724400" y="51216"/>
                  <a:pt x="4724400" y="114300"/>
                </a:cubicBezTo>
                <a:lnTo>
                  <a:pt x="4724400" y="1028700"/>
                </a:lnTo>
                <a:cubicBezTo>
                  <a:pt x="4724400" y="1091784"/>
                  <a:pt x="4673184" y="1143000"/>
                  <a:pt x="4610100" y="1143000"/>
                </a:cubicBezTo>
                <a:lnTo>
                  <a:pt x="114300" y="1143000"/>
                </a:lnTo>
                <a:cubicBezTo>
                  <a:pt x="51216" y="1143000"/>
                  <a:pt x="0" y="1091784"/>
                  <a:pt x="0" y="1028700"/>
                </a:cubicBezTo>
                <a:lnTo>
                  <a:pt x="0" y="114300"/>
                </a:lnTo>
                <a:cubicBezTo>
                  <a:pt x="0" y="51216"/>
                  <a:pt x="51216" y="0"/>
                  <a:pt x="114300" y="0"/>
                </a:cubicBezTo>
                <a:close/>
              </a:path>
            </a:pathLst>
          </a:custGeom>
          <a:solidFill>
            <a:srgbClr val="FFFFFF">
              <a:alpha val="70196"/>
            </a:srgbClr>
          </a:solidFill>
          <a:ln/>
        </p:spPr>
      </p:sp>
      <p:sp>
        <p:nvSpPr>
          <p:cNvPr id="34" name="Text 32"/>
          <p:cNvSpPr/>
          <p:nvPr/>
        </p:nvSpPr>
        <p:spPr>
          <a:xfrm>
            <a:off x="6991350" y="2171700"/>
            <a:ext cx="809625" cy="266700"/>
          </a:xfrm>
          <a:prstGeom prst="rect">
            <a:avLst/>
          </a:prstGeom>
          <a:noFill/>
          <a:ln/>
        </p:spPr>
        <p:txBody>
          <a:bodyPr wrap="square" lIns="0" tIns="0" rIns="0" bIns="0" rtlCol="0" anchor="ctr"/>
          <a:lstStyle/>
          <a:p>
            <a:pPr>
              <a:lnSpc>
                <a:spcPct val="130000"/>
              </a:lnSpc>
            </a:pPr>
            <a:r>
              <a:rPr lang="en-US" sz="1350" b="1" dirty="0">
                <a:solidFill>
                  <a:srgbClr val="1C1C1C"/>
                </a:solidFill>
                <a:latin typeface="MiSans" pitchFamily="34" charset="0"/>
                <a:ea typeface="MiSans" pitchFamily="34" charset="-122"/>
                <a:cs typeface="MiSans" pitchFamily="34" charset="-120"/>
              </a:rPr>
              <a:t>Drainase</a:t>
            </a:r>
            <a:endParaRPr lang="en-US" sz="1600" dirty="0"/>
          </a:p>
        </p:txBody>
      </p:sp>
      <p:sp>
        <p:nvSpPr>
          <p:cNvPr id="35" name="Text 33"/>
          <p:cNvSpPr/>
          <p:nvPr/>
        </p:nvSpPr>
        <p:spPr>
          <a:xfrm>
            <a:off x="10610627" y="2114550"/>
            <a:ext cx="971550" cy="381000"/>
          </a:xfrm>
          <a:prstGeom prst="rect">
            <a:avLst/>
          </a:prstGeom>
          <a:noFill/>
          <a:ln/>
        </p:spPr>
        <p:txBody>
          <a:bodyPr wrap="square" lIns="0" tIns="0" rIns="0" bIns="0" rtlCol="0" anchor="ctr"/>
          <a:lstStyle/>
          <a:p>
            <a:pPr>
              <a:lnSpc>
                <a:spcPct val="90000"/>
              </a:lnSpc>
            </a:pPr>
            <a:r>
              <a:rPr lang="en-US" sz="2700" dirty="0">
                <a:solidFill>
                  <a:srgbClr val="52B788"/>
                </a:solidFill>
                <a:latin typeface="Noto Sans SC" pitchFamily="34" charset="0"/>
                <a:ea typeface="Noto Sans SC" pitchFamily="34" charset="-122"/>
                <a:cs typeface="Noto Sans SC" pitchFamily="34" charset="-120"/>
              </a:rPr>
              <a:t>95%</a:t>
            </a:r>
            <a:endParaRPr lang="en-US" sz="1600" dirty="0"/>
          </a:p>
        </p:txBody>
      </p:sp>
      <p:sp>
        <p:nvSpPr>
          <p:cNvPr id="36" name="Shape 34"/>
          <p:cNvSpPr/>
          <p:nvPr/>
        </p:nvSpPr>
        <p:spPr>
          <a:xfrm>
            <a:off x="6991350" y="2571750"/>
            <a:ext cx="4419600" cy="114300"/>
          </a:xfrm>
          <a:custGeom>
            <a:avLst/>
            <a:gdLst/>
            <a:ahLst/>
            <a:cxnLst/>
            <a:rect l="l" t="t" r="r" b="b"/>
            <a:pathLst>
              <a:path w="4419600" h="114300">
                <a:moveTo>
                  <a:pt x="57150" y="0"/>
                </a:moveTo>
                <a:lnTo>
                  <a:pt x="4362450" y="0"/>
                </a:lnTo>
                <a:cubicBezTo>
                  <a:pt x="4393992" y="0"/>
                  <a:pt x="4419600" y="25608"/>
                  <a:pt x="4419600" y="57150"/>
                </a:cubicBezTo>
                <a:lnTo>
                  <a:pt x="4419600" y="57150"/>
                </a:lnTo>
                <a:cubicBezTo>
                  <a:pt x="4419600" y="88692"/>
                  <a:pt x="4393992" y="114300"/>
                  <a:pt x="4362450" y="114300"/>
                </a:cubicBezTo>
                <a:lnTo>
                  <a:pt x="57150" y="114300"/>
                </a:lnTo>
                <a:cubicBezTo>
                  <a:pt x="25608" y="114300"/>
                  <a:pt x="0" y="88692"/>
                  <a:pt x="0" y="57150"/>
                </a:cubicBezTo>
                <a:lnTo>
                  <a:pt x="0" y="57150"/>
                </a:lnTo>
                <a:cubicBezTo>
                  <a:pt x="0" y="25608"/>
                  <a:pt x="25608" y="0"/>
                  <a:pt x="57150" y="0"/>
                </a:cubicBezTo>
                <a:close/>
              </a:path>
            </a:pathLst>
          </a:custGeom>
          <a:solidFill>
            <a:srgbClr val="E5E7EB"/>
          </a:solidFill>
          <a:ln/>
        </p:spPr>
      </p:sp>
      <p:sp>
        <p:nvSpPr>
          <p:cNvPr id="37" name="Shape 35"/>
          <p:cNvSpPr/>
          <p:nvPr/>
        </p:nvSpPr>
        <p:spPr>
          <a:xfrm>
            <a:off x="6991350" y="2571750"/>
            <a:ext cx="4200525" cy="114300"/>
          </a:xfrm>
          <a:custGeom>
            <a:avLst/>
            <a:gdLst/>
            <a:ahLst/>
            <a:cxnLst/>
            <a:rect l="l" t="t" r="r" b="b"/>
            <a:pathLst>
              <a:path w="4200525" h="114300">
                <a:moveTo>
                  <a:pt x="57150" y="0"/>
                </a:moveTo>
                <a:lnTo>
                  <a:pt x="4143375" y="0"/>
                </a:lnTo>
                <a:cubicBezTo>
                  <a:pt x="4174917" y="0"/>
                  <a:pt x="4200525" y="25608"/>
                  <a:pt x="4200525" y="57150"/>
                </a:cubicBezTo>
                <a:lnTo>
                  <a:pt x="4200525" y="57150"/>
                </a:lnTo>
                <a:cubicBezTo>
                  <a:pt x="4200525" y="88692"/>
                  <a:pt x="4174917" y="114300"/>
                  <a:pt x="4143375" y="114300"/>
                </a:cubicBezTo>
                <a:lnTo>
                  <a:pt x="57150" y="114300"/>
                </a:lnTo>
                <a:cubicBezTo>
                  <a:pt x="25608" y="114300"/>
                  <a:pt x="0" y="88692"/>
                  <a:pt x="0" y="57150"/>
                </a:cubicBezTo>
                <a:lnTo>
                  <a:pt x="0" y="57150"/>
                </a:lnTo>
                <a:cubicBezTo>
                  <a:pt x="0" y="25608"/>
                  <a:pt x="25608" y="0"/>
                  <a:pt x="57150" y="0"/>
                </a:cubicBezTo>
                <a:close/>
              </a:path>
            </a:pathLst>
          </a:custGeom>
          <a:solidFill>
            <a:srgbClr val="52B788"/>
          </a:solidFill>
          <a:ln/>
        </p:spPr>
      </p:sp>
      <p:sp>
        <p:nvSpPr>
          <p:cNvPr id="38" name="Text 36"/>
          <p:cNvSpPr/>
          <p:nvPr/>
        </p:nvSpPr>
        <p:spPr>
          <a:xfrm>
            <a:off x="6991350" y="2762250"/>
            <a:ext cx="4486275" cy="190500"/>
          </a:xfrm>
          <a:prstGeom prst="rect">
            <a:avLst/>
          </a:prstGeom>
          <a:noFill/>
          <a:ln/>
        </p:spPr>
        <p:txBody>
          <a:bodyPr wrap="square" lIns="0" tIns="0" rIns="0" bIns="0" rtlCol="0" anchor="ctr"/>
          <a:lstStyle/>
          <a:p>
            <a:pPr>
              <a:lnSpc>
                <a:spcPct val="120000"/>
              </a:lnSpc>
            </a:pPr>
            <a:r>
              <a:rPr lang="en-US" sz="1050" b="1" dirty="0">
                <a:solidFill>
                  <a:srgbClr val="2D6A4F"/>
                </a:solidFill>
                <a:latin typeface="MiSans" pitchFamily="34" charset="0"/>
                <a:ea typeface="MiSans" pitchFamily="34" charset="-122"/>
                <a:cs typeface="MiSans" pitchFamily="34" charset="-120"/>
              </a:rPr>
              <a:t>Tersalur dengan baik, bebas banjir</a:t>
            </a:r>
            <a:endParaRPr lang="en-US" sz="1600" dirty="0"/>
          </a:p>
        </p:txBody>
      </p:sp>
      <p:sp>
        <p:nvSpPr>
          <p:cNvPr id="39" name="Shape 37"/>
          <p:cNvSpPr/>
          <p:nvPr/>
        </p:nvSpPr>
        <p:spPr>
          <a:xfrm>
            <a:off x="6838950" y="3257550"/>
            <a:ext cx="4724400" cy="1143000"/>
          </a:xfrm>
          <a:custGeom>
            <a:avLst/>
            <a:gdLst/>
            <a:ahLst/>
            <a:cxnLst/>
            <a:rect l="l" t="t" r="r" b="b"/>
            <a:pathLst>
              <a:path w="4724400" h="1143000">
                <a:moveTo>
                  <a:pt x="114300" y="0"/>
                </a:moveTo>
                <a:lnTo>
                  <a:pt x="4610100" y="0"/>
                </a:lnTo>
                <a:cubicBezTo>
                  <a:pt x="4673184" y="0"/>
                  <a:pt x="4724400" y="51216"/>
                  <a:pt x="4724400" y="114300"/>
                </a:cubicBezTo>
                <a:lnTo>
                  <a:pt x="4724400" y="1028700"/>
                </a:lnTo>
                <a:cubicBezTo>
                  <a:pt x="4724400" y="1091784"/>
                  <a:pt x="4673184" y="1143000"/>
                  <a:pt x="4610100" y="1143000"/>
                </a:cubicBezTo>
                <a:lnTo>
                  <a:pt x="114300" y="1143000"/>
                </a:lnTo>
                <a:cubicBezTo>
                  <a:pt x="51216" y="1143000"/>
                  <a:pt x="0" y="1091784"/>
                  <a:pt x="0" y="1028700"/>
                </a:cubicBezTo>
                <a:lnTo>
                  <a:pt x="0" y="114300"/>
                </a:lnTo>
                <a:cubicBezTo>
                  <a:pt x="0" y="51216"/>
                  <a:pt x="51216" y="0"/>
                  <a:pt x="114300" y="0"/>
                </a:cubicBezTo>
                <a:close/>
              </a:path>
            </a:pathLst>
          </a:custGeom>
          <a:solidFill>
            <a:srgbClr val="FFFFFF">
              <a:alpha val="70196"/>
            </a:srgbClr>
          </a:solidFill>
          <a:ln/>
        </p:spPr>
      </p:sp>
      <p:sp>
        <p:nvSpPr>
          <p:cNvPr id="40" name="Text 38"/>
          <p:cNvSpPr/>
          <p:nvPr/>
        </p:nvSpPr>
        <p:spPr>
          <a:xfrm>
            <a:off x="6991350" y="3467100"/>
            <a:ext cx="1276350" cy="266700"/>
          </a:xfrm>
          <a:prstGeom prst="rect">
            <a:avLst/>
          </a:prstGeom>
          <a:noFill/>
          <a:ln/>
        </p:spPr>
        <p:txBody>
          <a:bodyPr wrap="square" lIns="0" tIns="0" rIns="0" bIns="0" rtlCol="0" anchor="ctr"/>
          <a:lstStyle/>
          <a:p>
            <a:pPr>
              <a:lnSpc>
                <a:spcPct val="130000"/>
              </a:lnSpc>
            </a:pPr>
            <a:r>
              <a:rPr lang="en-US" sz="1350" b="1" dirty="0">
                <a:solidFill>
                  <a:srgbClr val="1C1C1C"/>
                </a:solidFill>
                <a:latin typeface="MiSans" pitchFamily="34" charset="0"/>
                <a:ea typeface="MiSans" pitchFamily="34" charset="-122"/>
                <a:cs typeface="MiSans" pitchFamily="34" charset="-120"/>
              </a:rPr>
              <a:t>Sanitasi Layak</a:t>
            </a:r>
            <a:endParaRPr lang="en-US" sz="1600" dirty="0"/>
          </a:p>
        </p:txBody>
      </p:sp>
      <p:sp>
        <p:nvSpPr>
          <p:cNvPr id="41" name="Text 39"/>
          <p:cNvSpPr/>
          <p:nvPr/>
        </p:nvSpPr>
        <p:spPr>
          <a:xfrm>
            <a:off x="10610627" y="3409950"/>
            <a:ext cx="971550" cy="381000"/>
          </a:xfrm>
          <a:prstGeom prst="rect">
            <a:avLst/>
          </a:prstGeom>
          <a:noFill/>
          <a:ln/>
        </p:spPr>
        <p:txBody>
          <a:bodyPr wrap="square" lIns="0" tIns="0" rIns="0" bIns="0" rtlCol="0" anchor="ctr"/>
          <a:lstStyle/>
          <a:p>
            <a:pPr>
              <a:lnSpc>
                <a:spcPct val="90000"/>
              </a:lnSpc>
            </a:pPr>
            <a:r>
              <a:rPr lang="en-US" sz="2700" dirty="0">
                <a:solidFill>
                  <a:srgbClr val="52B788"/>
                </a:solidFill>
                <a:latin typeface="Noto Sans SC" pitchFamily="34" charset="0"/>
                <a:ea typeface="Noto Sans SC" pitchFamily="34" charset="-122"/>
                <a:cs typeface="Noto Sans SC" pitchFamily="34" charset="-120"/>
              </a:rPr>
              <a:t>90%</a:t>
            </a:r>
            <a:endParaRPr lang="en-US" sz="1600" dirty="0"/>
          </a:p>
        </p:txBody>
      </p:sp>
      <p:sp>
        <p:nvSpPr>
          <p:cNvPr id="42" name="Shape 40"/>
          <p:cNvSpPr/>
          <p:nvPr/>
        </p:nvSpPr>
        <p:spPr>
          <a:xfrm>
            <a:off x="6991350" y="3867150"/>
            <a:ext cx="4419600" cy="114300"/>
          </a:xfrm>
          <a:custGeom>
            <a:avLst/>
            <a:gdLst/>
            <a:ahLst/>
            <a:cxnLst/>
            <a:rect l="l" t="t" r="r" b="b"/>
            <a:pathLst>
              <a:path w="4419600" h="114300">
                <a:moveTo>
                  <a:pt x="57150" y="0"/>
                </a:moveTo>
                <a:lnTo>
                  <a:pt x="4362450" y="0"/>
                </a:lnTo>
                <a:cubicBezTo>
                  <a:pt x="4393992" y="0"/>
                  <a:pt x="4419600" y="25608"/>
                  <a:pt x="4419600" y="57150"/>
                </a:cubicBezTo>
                <a:lnTo>
                  <a:pt x="4419600" y="57150"/>
                </a:lnTo>
                <a:cubicBezTo>
                  <a:pt x="4419600" y="88692"/>
                  <a:pt x="4393992" y="114300"/>
                  <a:pt x="4362450" y="114300"/>
                </a:cubicBezTo>
                <a:lnTo>
                  <a:pt x="57150" y="114300"/>
                </a:lnTo>
                <a:cubicBezTo>
                  <a:pt x="25608" y="114300"/>
                  <a:pt x="0" y="88692"/>
                  <a:pt x="0" y="57150"/>
                </a:cubicBezTo>
                <a:lnTo>
                  <a:pt x="0" y="57150"/>
                </a:lnTo>
                <a:cubicBezTo>
                  <a:pt x="0" y="25608"/>
                  <a:pt x="25608" y="0"/>
                  <a:pt x="57150" y="0"/>
                </a:cubicBezTo>
                <a:close/>
              </a:path>
            </a:pathLst>
          </a:custGeom>
          <a:solidFill>
            <a:srgbClr val="E5E7EB"/>
          </a:solidFill>
          <a:ln/>
        </p:spPr>
      </p:sp>
      <p:sp>
        <p:nvSpPr>
          <p:cNvPr id="43" name="Shape 41"/>
          <p:cNvSpPr/>
          <p:nvPr/>
        </p:nvSpPr>
        <p:spPr>
          <a:xfrm>
            <a:off x="6991350" y="3867150"/>
            <a:ext cx="3981450" cy="114300"/>
          </a:xfrm>
          <a:custGeom>
            <a:avLst/>
            <a:gdLst/>
            <a:ahLst/>
            <a:cxnLst/>
            <a:rect l="l" t="t" r="r" b="b"/>
            <a:pathLst>
              <a:path w="3981450" h="114300">
                <a:moveTo>
                  <a:pt x="57150" y="0"/>
                </a:moveTo>
                <a:lnTo>
                  <a:pt x="3924300" y="0"/>
                </a:lnTo>
                <a:cubicBezTo>
                  <a:pt x="3955842" y="0"/>
                  <a:pt x="3981450" y="25608"/>
                  <a:pt x="3981450" y="57150"/>
                </a:cubicBezTo>
                <a:lnTo>
                  <a:pt x="3981450" y="57150"/>
                </a:lnTo>
                <a:cubicBezTo>
                  <a:pt x="3981450" y="88692"/>
                  <a:pt x="3955842" y="114300"/>
                  <a:pt x="3924300" y="114300"/>
                </a:cubicBezTo>
                <a:lnTo>
                  <a:pt x="57150" y="114300"/>
                </a:lnTo>
                <a:cubicBezTo>
                  <a:pt x="25608" y="114300"/>
                  <a:pt x="0" y="88692"/>
                  <a:pt x="0" y="57150"/>
                </a:cubicBezTo>
                <a:lnTo>
                  <a:pt x="0" y="57150"/>
                </a:lnTo>
                <a:cubicBezTo>
                  <a:pt x="0" y="25608"/>
                  <a:pt x="25608" y="0"/>
                  <a:pt x="57150" y="0"/>
                </a:cubicBezTo>
                <a:close/>
              </a:path>
            </a:pathLst>
          </a:custGeom>
          <a:solidFill>
            <a:srgbClr val="52B788"/>
          </a:solidFill>
          <a:ln/>
        </p:spPr>
      </p:sp>
      <p:sp>
        <p:nvSpPr>
          <p:cNvPr id="44" name="Text 42"/>
          <p:cNvSpPr/>
          <p:nvPr/>
        </p:nvSpPr>
        <p:spPr>
          <a:xfrm>
            <a:off x="6991350" y="4057650"/>
            <a:ext cx="4486275" cy="190500"/>
          </a:xfrm>
          <a:prstGeom prst="rect">
            <a:avLst/>
          </a:prstGeom>
          <a:noFill/>
          <a:ln/>
        </p:spPr>
        <p:txBody>
          <a:bodyPr wrap="square" lIns="0" tIns="0" rIns="0" bIns="0" rtlCol="0" anchor="ctr"/>
          <a:lstStyle/>
          <a:p>
            <a:pPr>
              <a:lnSpc>
                <a:spcPct val="120000"/>
              </a:lnSpc>
            </a:pPr>
            <a:r>
              <a:rPr lang="en-US" sz="1050" b="1" dirty="0">
                <a:solidFill>
                  <a:srgbClr val="2D6A4F"/>
                </a:solidFill>
                <a:latin typeface="MiSans" pitchFamily="34" charset="0"/>
                <a:ea typeface="MiSans" pitchFamily="34" charset="-122"/>
                <a:cs typeface="MiSans" pitchFamily="34" charset="-120"/>
              </a:rPr>
              <a:t>IPAL komunal, air bersih terjamin</a:t>
            </a:r>
            <a:endParaRPr lang="en-US" sz="1600" dirty="0"/>
          </a:p>
        </p:txBody>
      </p:sp>
      <p:sp>
        <p:nvSpPr>
          <p:cNvPr id="45" name="Shape 43"/>
          <p:cNvSpPr/>
          <p:nvPr/>
        </p:nvSpPr>
        <p:spPr>
          <a:xfrm>
            <a:off x="6838950" y="4552950"/>
            <a:ext cx="4724400" cy="1143000"/>
          </a:xfrm>
          <a:custGeom>
            <a:avLst/>
            <a:gdLst/>
            <a:ahLst/>
            <a:cxnLst/>
            <a:rect l="l" t="t" r="r" b="b"/>
            <a:pathLst>
              <a:path w="4724400" h="1143000">
                <a:moveTo>
                  <a:pt x="114300" y="0"/>
                </a:moveTo>
                <a:lnTo>
                  <a:pt x="4610100" y="0"/>
                </a:lnTo>
                <a:cubicBezTo>
                  <a:pt x="4673184" y="0"/>
                  <a:pt x="4724400" y="51216"/>
                  <a:pt x="4724400" y="114300"/>
                </a:cubicBezTo>
                <a:lnTo>
                  <a:pt x="4724400" y="1028700"/>
                </a:lnTo>
                <a:cubicBezTo>
                  <a:pt x="4724400" y="1091784"/>
                  <a:pt x="4673184" y="1143000"/>
                  <a:pt x="4610100" y="1143000"/>
                </a:cubicBezTo>
                <a:lnTo>
                  <a:pt x="114300" y="1143000"/>
                </a:lnTo>
                <a:cubicBezTo>
                  <a:pt x="51216" y="1143000"/>
                  <a:pt x="0" y="1091784"/>
                  <a:pt x="0" y="1028700"/>
                </a:cubicBezTo>
                <a:lnTo>
                  <a:pt x="0" y="114300"/>
                </a:lnTo>
                <a:cubicBezTo>
                  <a:pt x="0" y="51216"/>
                  <a:pt x="51216" y="0"/>
                  <a:pt x="114300" y="0"/>
                </a:cubicBezTo>
                <a:close/>
              </a:path>
            </a:pathLst>
          </a:custGeom>
          <a:solidFill>
            <a:srgbClr val="FFFFFF">
              <a:alpha val="70196"/>
            </a:srgbClr>
          </a:solidFill>
          <a:ln/>
        </p:spPr>
      </p:sp>
      <p:sp>
        <p:nvSpPr>
          <p:cNvPr id="46" name="Text 44"/>
          <p:cNvSpPr/>
          <p:nvPr/>
        </p:nvSpPr>
        <p:spPr>
          <a:xfrm>
            <a:off x="6991350" y="4762500"/>
            <a:ext cx="1543050" cy="266700"/>
          </a:xfrm>
          <a:prstGeom prst="rect">
            <a:avLst/>
          </a:prstGeom>
          <a:noFill/>
          <a:ln/>
        </p:spPr>
        <p:txBody>
          <a:bodyPr wrap="square" lIns="0" tIns="0" rIns="0" bIns="0" rtlCol="0" anchor="ctr"/>
          <a:lstStyle/>
          <a:p>
            <a:pPr>
              <a:lnSpc>
                <a:spcPct val="130000"/>
              </a:lnSpc>
            </a:pPr>
            <a:r>
              <a:rPr lang="en-US" sz="1350" b="1" dirty="0">
                <a:solidFill>
                  <a:srgbClr val="1C1C1C"/>
                </a:solidFill>
                <a:latin typeface="MiSans" pitchFamily="34" charset="0"/>
                <a:ea typeface="MiSans" pitchFamily="34" charset="-122"/>
                <a:cs typeface="MiSans" pitchFamily="34" charset="-120"/>
              </a:rPr>
              <a:t>Jalan Lingkungan</a:t>
            </a:r>
            <a:endParaRPr lang="en-US" sz="1600" dirty="0"/>
          </a:p>
        </p:txBody>
      </p:sp>
      <p:sp>
        <p:nvSpPr>
          <p:cNvPr id="47" name="Text 45"/>
          <p:cNvSpPr/>
          <p:nvPr/>
        </p:nvSpPr>
        <p:spPr>
          <a:xfrm>
            <a:off x="10381878" y="4705350"/>
            <a:ext cx="1200150" cy="381000"/>
          </a:xfrm>
          <a:prstGeom prst="rect">
            <a:avLst/>
          </a:prstGeom>
          <a:noFill/>
          <a:ln/>
        </p:spPr>
        <p:txBody>
          <a:bodyPr wrap="square" lIns="0" tIns="0" rIns="0" bIns="0" rtlCol="0" anchor="ctr"/>
          <a:lstStyle/>
          <a:p>
            <a:pPr>
              <a:lnSpc>
                <a:spcPct val="90000"/>
              </a:lnSpc>
            </a:pPr>
            <a:r>
              <a:rPr lang="en-US" sz="2700" dirty="0">
                <a:solidFill>
                  <a:srgbClr val="52B788"/>
                </a:solidFill>
                <a:latin typeface="Noto Sans SC" pitchFamily="34" charset="0"/>
                <a:ea typeface="Noto Sans SC" pitchFamily="34" charset="-122"/>
                <a:cs typeface="Noto Sans SC" pitchFamily="34" charset="-120"/>
              </a:rPr>
              <a:t>100%</a:t>
            </a:r>
            <a:endParaRPr lang="en-US" sz="1600" dirty="0"/>
          </a:p>
        </p:txBody>
      </p:sp>
      <p:sp>
        <p:nvSpPr>
          <p:cNvPr id="48" name="Shape 46"/>
          <p:cNvSpPr/>
          <p:nvPr/>
        </p:nvSpPr>
        <p:spPr>
          <a:xfrm>
            <a:off x="6991350" y="5162550"/>
            <a:ext cx="4419600" cy="114300"/>
          </a:xfrm>
          <a:custGeom>
            <a:avLst/>
            <a:gdLst/>
            <a:ahLst/>
            <a:cxnLst/>
            <a:rect l="l" t="t" r="r" b="b"/>
            <a:pathLst>
              <a:path w="4419600" h="114300">
                <a:moveTo>
                  <a:pt x="57150" y="0"/>
                </a:moveTo>
                <a:lnTo>
                  <a:pt x="4362450" y="0"/>
                </a:lnTo>
                <a:cubicBezTo>
                  <a:pt x="4393992" y="0"/>
                  <a:pt x="4419600" y="25608"/>
                  <a:pt x="4419600" y="57150"/>
                </a:cubicBezTo>
                <a:lnTo>
                  <a:pt x="4419600" y="57150"/>
                </a:lnTo>
                <a:cubicBezTo>
                  <a:pt x="4419600" y="88692"/>
                  <a:pt x="4393992" y="114300"/>
                  <a:pt x="4362450" y="114300"/>
                </a:cubicBezTo>
                <a:lnTo>
                  <a:pt x="57150" y="114300"/>
                </a:lnTo>
                <a:cubicBezTo>
                  <a:pt x="25608" y="114300"/>
                  <a:pt x="0" y="88692"/>
                  <a:pt x="0" y="57150"/>
                </a:cubicBezTo>
                <a:lnTo>
                  <a:pt x="0" y="57150"/>
                </a:lnTo>
                <a:cubicBezTo>
                  <a:pt x="0" y="25608"/>
                  <a:pt x="25608" y="0"/>
                  <a:pt x="57150" y="0"/>
                </a:cubicBezTo>
                <a:close/>
              </a:path>
            </a:pathLst>
          </a:custGeom>
          <a:solidFill>
            <a:srgbClr val="E5E7EB"/>
          </a:solidFill>
          <a:ln/>
        </p:spPr>
      </p:sp>
      <p:sp>
        <p:nvSpPr>
          <p:cNvPr id="49" name="Shape 47"/>
          <p:cNvSpPr/>
          <p:nvPr/>
        </p:nvSpPr>
        <p:spPr>
          <a:xfrm>
            <a:off x="6991350" y="5162550"/>
            <a:ext cx="4419600" cy="114300"/>
          </a:xfrm>
          <a:custGeom>
            <a:avLst/>
            <a:gdLst/>
            <a:ahLst/>
            <a:cxnLst/>
            <a:rect l="l" t="t" r="r" b="b"/>
            <a:pathLst>
              <a:path w="4419600" h="114300">
                <a:moveTo>
                  <a:pt x="57150" y="0"/>
                </a:moveTo>
                <a:lnTo>
                  <a:pt x="4362450" y="0"/>
                </a:lnTo>
                <a:cubicBezTo>
                  <a:pt x="4393992" y="0"/>
                  <a:pt x="4419600" y="25608"/>
                  <a:pt x="4419600" y="57150"/>
                </a:cubicBezTo>
                <a:lnTo>
                  <a:pt x="4419600" y="57150"/>
                </a:lnTo>
                <a:cubicBezTo>
                  <a:pt x="4419600" y="88692"/>
                  <a:pt x="4393992" y="114300"/>
                  <a:pt x="4362450" y="114300"/>
                </a:cubicBezTo>
                <a:lnTo>
                  <a:pt x="57150" y="114300"/>
                </a:lnTo>
                <a:cubicBezTo>
                  <a:pt x="25608" y="114300"/>
                  <a:pt x="0" y="88692"/>
                  <a:pt x="0" y="57150"/>
                </a:cubicBezTo>
                <a:lnTo>
                  <a:pt x="0" y="57150"/>
                </a:lnTo>
                <a:cubicBezTo>
                  <a:pt x="0" y="25608"/>
                  <a:pt x="25608" y="0"/>
                  <a:pt x="57150" y="0"/>
                </a:cubicBezTo>
                <a:close/>
              </a:path>
            </a:pathLst>
          </a:custGeom>
          <a:solidFill>
            <a:srgbClr val="52B788"/>
          </a:solidFill>
          <a:ln/>
        </p:spPr>
      </p:sp>
      <p:sp>
        <p:nvSpPr>
          <p:cNvPr id="50" name="Text 48"/>
          <p:cNvSpPr/>
          <p:nvPr/>
        </p:nvSpPr>
        <p:spPr>
          <a:xfrm>
            <a:off x="6991350" y="5353050"/>
            <a:ext cx="4486275" cy="190500"/>
          </a:xfrm>
          <a:prstGeom prst="rect">
            <a:avLst/>
          </a:prstGeom>
          <a:noFill/>
          <a:ln/>
        </p:spPr>
        <p:txBody>
          <a:bodyPr wrap="square" lIns="0" tIns="0" rIns="0" bIns="0" rtlCol="0" anchor="ctr"/>
          <a:lstStyle/>
          <a:p>
            <a:pPr>
              <a:lnSpc>
                <a:spcPct val="120000"/>
              </a:lnSpc>
            </a:pPr>
            <a:r>
              <a:rPr lang="en-US" sz="1050" b="1" dirty="0">
                <a:solidFill>
                  <a:srgbClr val="2D6A4F"/>
                </a:solidFill>
                <a:latin typeface="MiSans" pitchFamily="34" charset="0"/>
                <a:ea typeface="MiSans" pitchFamily="34" charset="-122"/>
                <a:cs typeface="MiSans" pitchFamily="34" charset="-120"/>
              </a:rPr>
              <a:t>Jalan teraspal, akses lancar</a:t>
            </a:r>
            <a:endParaRPr lang="en-US" sz="1600" dirty="0"/>
          </a:p>
        </p:txBody>
      </p:sp>
      <p:sp>
        <p:nvSpPr>
          <p:cNvPr id="51" name="Shape 49"/>
          <p:cNvSpPr/>
          <p:nvPr/>
        </p:nvSpPr>
        <p:spPr>
          <a:xfrm>
            <a:off x="381000" y="6096000"/>
            <a:ext cx="11430000" cy="762000"/>
          </a:xfrm>
          <a:custGeom>
            <a:avLst/>
            <a:gdLst/>
            <a:ahLst/>
            <a:cxnLst/>
            <a:rect l="l" t="t" r="r" b="b"/>
            <a:pathLst>
              <a:path w="11430000" h="762000">
                <a:moveTo>
                  <a:pt x="114300" y="0"/>
                </a:moveTo>
                <a:lnTo>
                  <a:pt x="11315700" y="0"/>
                </a:lnTo>
                <a:cubicBezTo>
                  <a:pt x="11378784" y="0"/>
                  <a:pt x="11430000" y="51216"/>
                  <a:pt x="11430000" y="114300"/>
                </a:cubicBezTo>
                <a:lnTo>
                  <a:pt x="11430000" y="647700"/>
                </a:lnTo>
                <a:cubicBezTo>
                  <a:pt x="11430000" y="710784"/>
                  <a:pt x="11378784" y="762000"/>
                  <a:pt x="11315700" y="762000"/>
                </a:cubicBezTo>
                <a:lnTo>
                  <a:pt x="114300" y="762000"/>
                </a:lnTo>
                <a:cubicBezTo>
                  <a:pt x="51216" y="762000"/>
                  <a:pt x="0" y="710784"/>
                  <a:pt x="0" y="647700"/>
                </a:cubicBezTo>
                <a:lnTo>
                  <a:pt x="0" y="114300"/>
                </a:lnTo>
                <a:cubicBezTo>
                  <a:pt x="0" y="51216"/>
                  <a:pt x="51216" y="0"/>
                  <a:pt x="114300" y="0"/>
                </a:cubicBezTo>
                <a:close/>
              </a:path>
            </a:pathLst>
          </a:custGeom>
          <a:solidFill>
            <a:srgbClr val="1A3C34"/>
          </a:solidFill>
          <a:ln/>
        </p:spPr>
      </p:sp>
      <p:sp>
        <p:nvSpPr>
          <p:cNvPr id="52" name="Text 50"/>
          <p:cNvSpPr/>
          <p:nvPr/>
        </p:nvSpPr>
        <p:spPr>
          <a:xfrm>
            <a:off x="533400" y="6248400"/>
            <a:ext cx="3638550" cy="190500"/>
          </a:xfrm>
          <a:prstGeom prst="rect">
            <a:avLst/>
          </a:prstGeom>
          <a:noFill/>
          <a:ln/>
        </p:spPr>
        <p:txBody>
          <a:bodyPr wrap="square" lIns="0" tIns="0" rIns="0" bIns="0" rtlCol="0" anchor="ctr"/>
          <a:lstStyle/>
          <a:p>
            <a:pPr>
              <a:lnSpc>
                <a:spcPct val="120000"/>
              </a:lnSpc>
            </a:pPr>
            <a:r>
              <a:rPr lang="en-US" sz="1050" dirty="0">
                <a:solidFill>
                  <a:srgbClr val="FFFFFF">
                    <a:alpha val="80000"/>
                  </a:srgbClr>
                </a:solidFill>
                <a:latin typeface="MiSans" pitchFamily="34" charset="0"/>
                <a:ea typeface="MiSans" pitchFamily="34" charset="-122"/>
                <a:cs typeface="MiSans" pitchFamily="34" charset="-120"/>
              </a:rPr>
              <a:t>Lokasi</a:t>
            </a:r>
            <a:endParaRPr lang="en-US" sz="1600" dirty="0"/>
          </a:p>
        </p:txBody>
      </p:sp>
      <p:sp>
        <p:nvSpPr>
          <p:cNvPr id="53" name="Text 51"/>
          <p:cNvSpPr/>
          <p:nvPr/>
        </p:nvSpPr>
        <p:spPr>
          <a:xfrm>
            <a:off x="533400" y="6438900"/>
            <a:ext cx="3657600" cy="266700"/>
          </a:xfrm>
          <a:prstGeom prst="rect">
            <a:avLst/>
          </a:prstGeom>
          <a:noFill/>
          <a:ln/>
        </p:spPr>
        <p:txBody>
          <a:bodyPr wrap="square" lIns="0" tIns="0" rIns="0" bIns="0" rtlCol="0" anchor="ctr"/>
          <a:lstStyle/>
          <a:p>
            <a:pPr>
              <a:lnSpc>
                <a:spcPct val="130000"/>
              </a:lnSpc>
            </a:pPr>
            <a:r>
              <a:rPr lang="en-US" sz="1350" b="1" dirty="0">
                <a:solidFill>
                  <a:srgbClr val="FFFFFF"/>
                </a:solidFill>
                <a:latin typeface="MiSans" pitchFamily="34" charset="0"/>
                <a:ea typeface="MiSans" pitchFamily="34" charset="-122"/>
                <a:cs typeface="MiSans" pitchFamily="34" charset="-120"/>
              </a:rPr>
              <a:t>Kel. Bukit Duri, Jakarta Selatan, DKI Jakarta</a:t>
            </a:r>
            <a:endParaRPr lang="en-US" sz="1600" dirty="0"/>
          </a:p>
        </p:txBody>
      </p:sp>
      <p:sp>
        <p:nvSpPr>
          <p:cNvPr id="54" name="Text 52"/>
          <p:cNvSpPr/>
          <p:nvPr/>
        </p:nvSpPr>
        <p:spPr>
          <a:xfrm>
            <a:off x="10598572" y="6248400"/>
            <a:ext cx="1057275" cy="190500"/>
          </a:xfrm>
          <a:prstGeom prst="rect">
            <a:avLst/>
          </a:prstGeom>
          <a:noFill/>
          <a:ln/>
        </p:spPr>
        <p:txBody>
          <a:bodyPr wrap="square" lIns="0" tIns="0" rIns="0" bIns="0" rtlCol="0" anchor="ctr"/>
          <a:lstStyle/>
          <a:p>
            <a:pPr algn="r">
              <a:lnSpc>
                <a:spcPct val="120000"/>
              </a:lnSpc>
            </a:pPr>
            <a:r>
              <a:rPr lang="en-US" sz="1050" dirty="0">
                <a:solidFill>
                  <a:srgbClr val="FFFFFF">
                    <a:alpha val="80000"/>
                  </a:srgbClr>
                </a:solidFill>
                <a:latin typeface="MiSans" pitchFamily="34" charset="0"/>
                <a:ea typeface="MiSans" pitchFamily="34" charset="-122"/>
                <a:cs typeface="MiSans" pitchFamily="34" charset="-120"/>
              </a:rPr>
              <a:t>Tahun Intervensi</a:t>
            </a:r>
            <a:endParaRPr lang="en-US" sz="1600" dirty="0"/>
          </a:p>
        </p:txBody>
      </p:sp>
      <p:sp>
        <p:nvSpPr>
          <p:cNvPr id="55" name="Text 53"/>
          <p:cNvSpPr/>
          <p:nvPr/>
        </p:nvSpPr>
        <p:spPr>
          <a:xfrm>
            <a:off x="10579522" y="6438900"/>
            <a:ext cx="1076325" cy="266700"/>
          </a:xfrm>
          <a:prstGeom prst="rect">
            <a:avLst/>
          </a:prstGeom>
          <a:noFill/>
          <a:ln/>
        </p:spPr>
        <p:txBody>
          <a:bodyPr wrap="square" lIns="0" tIns="0" rIns="0" bIns="0" rtlCol="0" anchor="ctr"/>
          <a:lstStyle/>
          <a:p>
            <a:pPr algn="r">
              <a:lnSpc>
                <a:spcPct val="130000"/>
              </a:lnSpc>
            </a:pPr>
            <a:r>
              <a:rPr lang="en-US" sz="1350" b="1" dirty="0">
                <a:solidFill>
                  <a:srgbClr val="D4A017"/>
                </a:solidFill>
                <a:latin typeface="MiSans" pitchFamily="34" charset="0"/>
                <a:ea typeface="MiSans" pitchFamily="34" charset="-122"/>
                <a:cs typeface="MiSans" pitchFamily="34" charset="-120"/>
              </a:rPr>
              <a:t>2023</a:t>
            </a:r>
            <a:endParaRPr lang="en-US" sz="1600" dirty="0"/>
          </a:p>
        </p:txBody>
      </p:sp>
    </p:spTree>
  </p:cSld>
  <p:clrMapOvr>
    <a:masterClrMapping/>
  </p:clrMapOvr>
  <p:transition>
    <p:fade/>
    <p:spd val="med"/>
  </p:transition>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F7F5F0"/>
        </a:solidFill>
      </p:bgPr>
    </p:bg>
    <p:spTree>
      <p:nvGrpSpPr>
        <p:cNvPr id="1" name=""/>
        <p:cNvGrpSpPr/>
        <p:nvPr/>
      </p:nvGrpSpPr>
      <p:grpSpPr>
        <a:xfrm>
          <a:off x="0" y="0"/>
          <a:ext cx="0" cy="0"/>
          <a:chOff x="0" y="0"/>
          <a:chExt cx="0" cy="0"/>
        </a:xfrm>
      </p:grpSpPr>
      <p:pic>
        <p:nvPicPr>
          <p:cNvPr id="2" name="Image 0" descr="https://kimi-web-img.moonshot.cn/img/voxdev.org/cfcfe6b4de4be46941f6c1956c4b5d18263599d6.jpg">    </p:cNvPr>
          <p:cNvPicPr>
            <a:picLocks noChangeAspect="1"/>
          </p:cNvPicPr>
          <p:nvPr/>
        </p:nvPicPr>
        <p:blipFill>
          <a:blip r:embed="rId1"/>
          <a:srcRect l="16148" r="16148" t="0" b="0"/>
          <a:stretch/>
        </p:blipFill>
        <p:spPr>
          <a:xfrm>
            <a:off x="381000" y="381000"/>
            <a:ext cx="4572000" cy="4191000"/>
          </a:xfrm>
          <a:prstGeom prst="roundRect">
            <a:avLst>
              <a:gd name="adj" fmla="val 2727"/>
            </a:avLst>
          </a:prstGeom>
        </p:spPr>
      </p:pic>
      <p:sp>
        <p:nvSpPr>
          <p:cNvPr id="3" name="Shape 0"/>
          <p:cNvSpPr/>
          <p:nvPr/>
        </p:nvSpPr>
        <p:spPr>
          <a:xfrm>
            <a:off x="381000" y="4724400"/>
            <a:ext cx="4572000" cy="1752600"/>
          </a:xfrm>
          <a:custGeom>
            <a:avLst/>
            <a:gdLst/>
            <a:ahLst/>
            <a:cxnLst/>
            <a:rect l="l" t="t" r="r" b="b"/>
            <a:pathLst>
              <a:path w="4572000" h="1752600">
                <a:moveTo>
                  <a:pt x="114305" y="0"/>
                </a:moveTo>
                <a:lnTo>
                  <a:pt x="4457695" y="0"/>
                </a:lnTo>
                <a:cubicBezTo>
                  <a:pt x="4520824" y="0"/>
                  <a:pt x="4572000" y="51176"/>
                  <a:pt x="4572000" y="114305"/>
                </a:cubicBezTo>
                <a:lnTo>
                  <a:pt x="4572000" y="1638295"/>
                </a:lnTo>
                <a:cubicBezTo>
                  <a:pt x="4572000" y="1701424"/>
                  <a:pt x="4520824" y="1752600"/>
                  <a:pt x="4457695" y="1752600"/>
                </a:cubicBezTo>
                <a:lnTo>
                  <a:pt x="114305" y="1752600"/>
                </a:lnTo>
                <a:cubicBezTo>
                  <a:pt x="51176" y="1752600"/>
                  <a:pt x="0" y="1701424"/>
                  <a:pt x="0" y="1638295"/>
                </a:cubicBezTo>
                <a:lnTo>
                  <a:pt x="0" y="114305"/>
                </a:lnTo>
                <a:cubicBezTo>
                  <a:pt x="0" y="51176"/>
                  <a:pt x="51176" y="0"/>
                  <a:pt x="114305" y="0"/>
                </a:cubicBezTo>
                <a:close/>
              </a:path>
            </a:pathLst>
          </a:custGeom>
          <a:solidFill>
            <a:srgbClr val="2D6A4F"/>
          </a:solidFill>
          <a:ln/>
        </p:spPr>
      </p:sp>
      <p:sp>
        <p:nvSpPr>
          <p:cNvPr id="4" name="Text 1"/>
          <p:cNvSpPr/>
          <p:nvPr/>
        </p:nvSpPr>
        <p:spPr>
          <a:xfrm>
            <a:off x="571500" y="4914900"/>
            <a:ext cx="4276725" cy="266700"/>
          </a:xfrm>
          <a:prstGeom prst="rect">
            <a:avLst/>
          </a:prstGeom>
          <a:noFill/>
          <a:ln/>
        </p:spPr>
        <p:txBody>
          <a:bodyPr wrap="square" lIns="0" tIns="0" rIns="0" bIns="0" rtlCol="0" anchor="ctr"/>
          <a:lstStyle/>
          <a:p>
            <a:pPr>
              <a:lnSpc>
                <a:spcPct val="130000"/>
              </a:lnSpc>
            </a:pPr>
            <a:r>
              <a:rPr lang="en-US" sz="1350" b="1" dirty="0">
                <a:solidFill>
                  <a:srgbClr val="FFFFFF"/>
                </a:solidFill>
                <a:latin typeface="MiSans" pitchFamily="34" charset="0"/>
                <a:ea typeface="MiSans" pitchFamily="34" charset="-122"/>
                <a:cs typeface="MiSans" pitchFamily="34" charset="-120"/>
              </a:rPr>
              <a:t>Infrastruktur PISEW</a:t>
            </a:r>
            <a:endParaRPr lang="en-US" sz="1600" dirty="0"/>
          </a:p>
        </p:txBody>
      </p:sp>
      <p:sp>
        <p:nvSpPr>
          <p:cNvPr id="5" name="Shape 2"/>
          <p:cNvSpPr/>
          <p:nvPr/>
        </p:nvSpPr>
        <p:spPr>
          <a:xfrm>
            <a:off x="590550" y="5324475"/>
            <a:ext cx="133350" cy="133350"/>
          </a:xfrm>
          <a:custGeom>
            <a:avLst/>
            <a:gdLst/>
            <a:ahLst/>
            <a:cxnLst/>
            <a:rect l="l" t="t" r="r" b="b"/>
            <a:pathLst>
              <a:path w="133350" h="133350">
                <a:moveTo>
                  <a:pt x="58315" y="8334"/>
                </a:moveTo>
                <a:lnTo>
                  <a:pt x="38468" y="8334"/>
                </a:lnTo>
                <a:cubicBezTo>
                  <a:pt x="30811" y="8334"/>
                  <a:pt x="24118" y="13569"/>
                  <a:pt x="22294" y="20992"/>
                </a:cubicBezTo>
                <a:lnTo>
                  <a:pt x="365" y="109519"/>
                </a:lnTo>
                <a:cubicBezTo>
                  <a:pt x="-1589" y="117384"/>
                  <a:pt x="4376" y="125016"/>
                  <a:pt x="12502" y="125016"/>
                </a:cubicBezTo>
                <a:lnTo>
                  <a:pt x="58315" y="125016"/>
                </a:lnTo>
                <a:lnTo>
                  <a:pt x="58315" y="108347"/>
                </a:lnTo>
                <a:cubicBezTo>
                  <a:pt x="58315" y="103737"/>
                  <a:pt x="62039" y="100013"/>
                  <a:pt x="66649" y="100013"/>
                </a:cubicBezTo>
                <a:cubicBezTo>
                  <a:pt x="71259" y="100013"/>
                  <a:pt x="74983" y="103737"/>
                  <a:pt x="74983" y="108347"/>
                </a:cubicBezTo>
                <a:lnTo>
                  <a:pt x="74983" y="125016"/>
                </a:lnTo>
                <a:lnTo>
                  <a:pt x="120848" y="125016"/>
                </a:lnTo>
                <a:cubicBezTo>
                  <a:pt x="128974" y="125016"/>
                  <a:pt x="134939" y="117384"/>
                  <a:pt x="132985" y="109519"/>
                </a:cubicBezTo>
                <a:lnTo>
                  <a:pt x="111082" y="20992"/>
                </a:lnTo>
                <a:cubicBezTo>
                  <a:pt x="109232" y="13569"/>
                  <a:pt x="102565" y="8334"/>
                  <a:pt x="94882" y="8334"/>
                </a:cubicBezTo>
                <a:lnTo>
                  <a:pt x="74983" y="8334"/>
                </a:lnTo>
                <a:lnTo>
                  <a:pt x="74983" y="25003"/>
                </a:lnTo>
                <a:cubicBezTo>
                  <a:pt x="74983" y="29613"/>
                  <a:pt x="71259" y="33337"/>
                  <a:pt x="66649" y="33337"/>
                </a:cubicBezTo>
                <a:cubicBezTo>
                  <a:pt x="62039" y="33337"/>
                  <a:pt x="58315" y="29613"/>
                  <a:pt x="58315" y="25003"/>
                </a:cubicBezTo>
                <a:lnTo>
                  <a:pt x="58315" y="8334"/>
                </a:lnTo>
                <a:close/>
                <a:moveTo>
                  <a:pt x="74983" y="58341"/>
                </a:moveTo>
                <a:lnTo>
                  <a:pt x="74983" y="75009"/>
                </a:lnTo>
                <a:cubicBezTo>
                  <a:pt x="74983" y="79619"/>
                  <a:pt x="71259" y="83344"/>
                  <a:pt x="66649" y="83344"/>
                </a:cubicBezTo>
                <a:cubicBezTo>
                  <a:pt x="62039" y="83344"/>
                  <a:pt x="58315" y="79619"/>
                  <a:pt x="58315" y="75009"/>
                </a:cubicBezTo>
                <a:lnTo>
                  <a:pt x="58315" y="58341"/>
                </a:lnTo>
                <a:cubicBezTo>
                  <a:pt x="58315" y="53731"/>
                  <a:pt x="62039" y="50006"/>
                  <a:pt x="66649" y="50006"/>
                </a:cubicBezTo>
                <a:cubicBezTo>
                  <a:pt x="71259" y="50006"/>
                  <a:pt x="74983" y="53731"/>
                  <a:pt x="74983" y="58341"/>
                </a:cubicBezTo>
                <a:close/>
              </a:path>
            </a:pathLst>
          </a:custGeom>
          <a:solidFill>
            <a:srgbClr val="D4A017"/>
          </a:solidFill>
          <a:ln/>
        </p:spPr>
      </p:sp>
      <p:sp>
        <p:nvSpPr>
          <p:cNvPr id="6" name="Text 3"/>
          <p:cNvSpPr/>
          <p:nvPr/>
        </p:nvSpPr>
        <p:spPr>
          <a:xfrm>
            <a:off x="814388" y="5295900"/>
            <a:ext cx="1104900" cy="190500"/>
          </a:xfrm>
          <a:prstGeom prst="rect">
            <a:avLst/>
          </a:prstGeom>
          <a:noFill/>
          <a:ln/>
        </p:spPr>
        <p:txBody>
          <a:bodyPr wrap="square" lIns="0" tIns="0" rIns="0" bIns="0" rtlCol="0" anchor="ctr"/>
          <a:lstStyle/>
          <a:p>
            <a:pPr>
              <a:lnSpc>
                <a:spcPct val="120000"/>
              </a:lnSpc>
            </a:pPr>
            <a:r>
              <a:rPr lang="en-US" sz="1050" dirty="0">
                <a:solidFill>
                  <a:srgbClr val="FFFFFF"/>
                </a:solidFill>
                <a:latin typeface="MiSans" pitchFamily="34" charset="0"/>
                <a:ea typeface="MiSans" pitchFamily="34" charset="-122"/>
                <a:cs typeface="MiSans" pitchFamily="34" charset="-120"/>
              </a:rPr>
              <a:t>Jalan Usaha Tani</a:t>
            </a:r>
            <a:endParaRPr lang="en-US" sz="1600" dirty="0"/>
          </a:p>
        </p:txBody>
      </p:sp>
      <p:sp>
        <p:nvSpPr>
          <p:cNvPr id="7" name="Shape 4"/>
          <p:cNvSpPr/>
          <p:nvPr/>
        </p:nvSpPr>
        <p:spPr>
          <a:xfrm>
            <a:off x="590550" y="5591175"/>
            <a:ext cx="133350" cy="133350"/>
          </a:xfrm>
          <a:custGeom>
            <a:avLst/>
            <a:gdLst/>
            <a:ahLst/>
            <a:cxnLst/>
            <a:rect l="l" t="t" r="r" b="b"/>
            <a:pathLst>
              <a:path w="133350" h="133350">
                <a:moveTo>
                  <a:pt x="8334" y="8334"/>
                </a:moveTo>
                <a:cubicBezTo>
                  <a:pt x="3724" y="8334"/>
                  <a:pt x="0" y="12059"/>
                  <a:pt x="0" y="16669"/>
                </a:cubicBezTo>
                <a:cubicBezTo>
                  <a:pt x="0" y="21279"/>
                  <a:pt x="3724" y="25003"/>
                  <a:pt x="8334" y="25003"/>
                </a:cubicBezTo>
                <a:lnTo>
                  <a:pt x="10418" y="25003"/>
                </a:lnTo>
                <a:lnTo>
                  <a:pt x="10418" y="41672"/>
                </a:lnTo>
                <a:lnTo>
                  <a:pt x="0" y="41672"/>
                </a:lnTo>
                <a:lnTo>
                  <a:pt x="0" y="70842"/>
                </a:lnTo>
                <a:cubicBezTo>
                  <a:pt x="9793" y="73290"/>
                  <a:pt x="16669" y="82094"/>
                  <a:pt x="16669" y="92199"/>
                </a:cubicBezTo>
                <a:lnTo>
                  <a:pt x="16669" y="116681"/>
                </a:lnTo>
                <a:cubicBezTo>
                  <a:pt x="16669" y="121291"/>
                  <a:pt x="20393" y="125016"/>
                  <a:pt x="25003" y="125016"/>
                </a:cubicBezTo>
                <a:lnTo>
                  <a:pt x="33337" y="125016"/>
                </a:lnTo>
                <a:cubicBezTo>
                  <a:pt x="37947" y="125016"/>
                  <a:pt x="41672" y="121291"/>
                  <a:pt x="41672" y="116681"/>
                </a:cubicBezTo>
                <a:lnTo>
                  <a:pt x="41672" y="100013"/>
                </a:lnTo>
                <a:cubicBezTo>
                  <a:pt x="41672" y="86209"/>
                  <a:pt x="52871" y="75009"/>
                  <a:pt x="66675" y="75009"/>
                </a:cubicBezTo>
                <a:cubicBezTo>
                  <a:pt x="80479" y="75009"/>
                  <a:pt x="91678" y="86209"/>
                  <a:pt x="91678" y="100013"/>
                </a:cubicBezTo>
                <a:lnTo>
                  <a:pt x="91678" y="116681"/>
                </a:lnTo>
                <a:cubicBezTo>
                  <a:pt x="91678" y="121291"/>
                  <a:pt x="95403" y="125016"/>
                  <a:pt x="100013" y="125016"/>
                </a:cubicBezTo>
                <a:lnTo>
                  <a:pt x="108347" y="125016"/>
                </a:lnTo>
                <a:cubicBezTo>
                  <a:pt x="112957" y="125016"/>
                  <a:pt x="116681" y="121291"/>
                  <a:pt x="116681" y="116681"/>
                </a:cubicBezTo>
                <a:lnTo>
                  <a:pt x="116681" y="92199"/>
                </a:lnTo>
                <a:cubicBezTo>
                  <a:pt x="116681" y="82094"/>
                  <a:pt x="123557" y="73290"/>
                  <a:pt x="133350" y="70842"/>
                </a:cubicBezTo>
                <a:lnTo>
                  <a:pt x="133350" y="41672"/>
                </a:lnTo>
                <a:lnTo>
                  <a:pt x="122932" y="41672"/>
                </a:lnTo>
                <a:lnTo>
                  <a:pt x="122932" y="25003"/>
                </a:lnTo>
                <a:lnTo>
                  <a:pt x="125016" y="25003"/>
                </a:lnTo>
                <a:cubicBezTo>
                  <a:pt x="129626" y="25003"/>
                  <a:pt x="133350" y="21279"/>
                  <a:pt x="133350" y="16669"/>
                </a:cubicBezTo>
                <a:cubicBezTo>
                  <a:pt x="133350" y="12059"/>
                  <a:pt x="129626" y="8334"/>
                  <a:pt x="125016" y="8334"/>
                </a:cubicBezTo>
                <a:lnTo>
                  <a:pt x="8334" y="8334"/>
                </a:lnTo>
                <a:close/>
                <a:moveTo>
                  <a:pt x="110430" y="25003"/>
                </a:moveTo>
                <a:lnTo>
                  <a:pt x="110430" y="41672"/>
                </a:lnTo>
                <a:lnTo>
                  <a:pt x="89595" y="41672"/>
                </a:lnTo>
                <a:lnTo>
                  <a:pt x="89595" y="25003"/>
                </a:lnTo>
                <a:lnTo>
                  <a:pt x="110430" y="25003"/>
                </a:lnTo>
                <a:close/>
                <a:moveTo>
                  <a:pt x="77093" y="25003"/>
                </a:moveTo>
                <a:lnTo>
                  <a:pt x="77093" y="41672"/>
                </a:lnTo>
                <a:lnTo>
                  <a:pt x="56257" y="41672"/>
                </a:lnTo>
                <a:lnTo>
                  <a:pt x="56257" y="25003"/>
                </a:lnTo>
                <a:lnTo>
                  <a:pt x="77093" y="25003"/>
                </a:lnTo>
                <a:close/>
                <a:moveTo>
                  <a:pt x="22920" y="25003"/>
                </a:moveTo>
                <a:lnTo>
                  <a:pt x="43755" y="25003"/>
                </a:lnTo>
                <a:lnTo>
                  <a:pt x="43755" y="41672"/>
                </a:lnTo>
                <a:lnTo>
                  <a:pt x="22920" y="41672"/>
                </a:lnTo>
                <a:lnTo>
                  <a:pt x="22920" y="25003"/>
                </a:lnTo>
                <a:close/>
              </a:path>
            </a:pathLst>
          </a:custGeom>
          <a:solidFill>
            <a:srgbClr val="D4A017"/>
          </a:solidFill>
          <a:ln/>
        </p:spPr>
      </p:sp>
      <p:sp>
        <p:nvSpPr>
          <p:cNvPr id="8" name="Text 5"/>
          <p:cNvSpPr/>
          <p:nvPr/>
        </p:nvSpPr>
        <p:spPr>
          <a:xfrm>
            <a:off x="814388" y="5562600"/>
            <a:ext cx="1447800" cy="190500"/>
          </a:xfrm>
          <a:prstGeom prst="rect">
            <a:avLst/>
          </a:prstGeom>
          <a:noFill/>
          <a:ln/>
        </p:spPr>
        <p:txBody>
          <a:bodyPr wrap="square" lIns="0" tIns="0" rIns="0" bIns="0" rtlCol="0" anchor="ctr"/>
          <a:lstStyle/>
          <a:p>
            <a:pPr>
              <a:lnSpc>
                <a:spcPct val="120000"/>
              </a:lnSpc>
            </a:pPr>
            <a:r>
              <a:rPr lang="en-US" sz="1050" dirty="0">
                <a:solidFill>
                  <a:srgbClr val="FFFFFF"/>
                </a:solidFill>
                <a:latin typeface="MiSans" pitchFamily="34" charset="0"/>
                <a:ea typeface="MiSans" pitchFamily="34" charset="-122"/>
                <a:cs typeface="MiSans" pitchFamily="34" charset="-120"/>
              </a:rPr>
              <a:t>Jembatan Penghubung</a:t>
            </a:r>
            <a:endParaRPr lang="en-US" sz="1600" dirty="0"/>
          </a:p>
        </p:txBody>
      </p:sp>
      <p:sp>
        <p:nvSpPr>
          <p:cNvPr id="9" name="Shape 6"/>
          <p:cNvSpPr/>
          <p:nvPr/>
        </p:nvSpPr>
        <p:spPr>
          <a:xfrm>
            <a:off x="590550" y="5857875"/>
            <a:ext cx="133350" cy="133350"/>
          </a:xfrm>
          <a:custGeom>
            <a:avLst/>
            <a:gdLst/>
            <a:ahLst/>
            <a:cxnLst/>
            <a:rect l="l" t="t" r="r" b="b"/>
            <a:pathLst>
              <a:path w="133350" h="133350">
                <a:moveTo>
                  <a:pt x="106940" y="32322"/>
                </a:moveTo>
                <a:cubicBezTo>
                  <a:pt x="112332" y="36385"/>
                  <a:pt x="118921" y="40318"/>
                  <a:pt x="126266" y="41307"/>
                </a:cubicBezTo>
                <a:cubicBezTo>
                  <a:pt x="129678" y="41776"/>
                  <a:pt x="132829" y="39354"/>
                  <a:pt x="133298" y="35942"/>
                </a:cubicBezTo>
                <a:cubicBezTo>
                  <a:pt x="133767" y="32530"/>
                  <a:pt x="131345" y="29379"/>
                  <a:pt x="127933" y="28910"/>
                </a:cubicBezTo>
                <a:cubicBezTo>
                  <a:pt x="123792" y="28363"/>
                  <a:pt x="119286" y="25967"/>
                  <a:pt x="114467" y="22347"/>
                </a:cubicBezTo>
                <a:cubicBezTo>
                  <a:pt x="104466" y="14794"/>
                  <a:pt x="90897" y="14794"/>
                  <a:pt x="80869" y="22347"/>
                </a:cubicBezTo>
                <a:cubicBezTo>
                  <a:pt x="74619" y="27061"/>
                  <a:pt x="70269" y="29196"/>
                  <a:pt x="66675" y="29196"/>
                </a:cubicBezTo>
                <a:cubicBezTo>
                  <a:pt x="63081" y="29196"/>
                  <a:pt x="58731" y="27061"/>
                  <a:pt x="52481" y="22347"/>
                </a:cubicBezTo>
                <a:cubicBezTo>
                  <a:pt x="42479" y="14794"/>
                  <a:pt x="28910" y="14794"/>
                  <a:pt x="18883" y="22347"/>
                </a:cubicBezTo>
                <a:cubicBezTo>
                  <a:pt x="14064" y="25967"/>
                  <a:pt x="9558" y="28363"/>
                  <a:pt x="5417" y="28910"/>
                </a:cubicBezTo>
                <a:cubicBezTo>
                  <a:pt x="2005" y="29379"/>
                  <a:pt x="-417" y="32504"/>
                  <a:pt x="52" y="35942"/>
                </a:cubicBezTo>
                <a:cubicBezTo>
                  <a:pt x="521" y="39380"/>
                  <a:pt x="3646" y="41776"/>
                  <a:pt x="7084" y="41307"/>
                </a:cubicBezTo>
                <a:cubicBezTo>
                  <a:pt x="14429" y="40318"/>
                  <a:pt x="21044" y="36385"/>
                  <a:pt x="26410" y="32322"/>
                </a:cubicBezTo>
                <a:cubicBezTo>
                  <a:pt x="31957" y="28129"/>
                  <a:pt x="39406" y="28129"/>
                  <a:pt x="44954" y="32322"/>
                </a:cubicBezTo>
                <a:cubicBezTo>
                  <a:pt x="51256" y="37088"/>
                  <a:pt x="58575" y="41672"/>
                  <a:pt x="66675" y="41672"/>
                </a:cubicBezTo>
                <a:cubicBezTo>
                  <a:pt x="74775" y="41672"/>
                  <a:pt x="82068" y="37062"/>
                  <a:pt x="88396" y="32322"/>
                </a:cubicBezTo>
                <a:cubicBezTo>
                  <a:pt x="93944" y="28129"/>
                  <a:pt x="101393" y="28129"/>
                  <a:pt x="106940" y="32322"/>
                </a:cubicBezTo>
                <a:close/>
                <a:moveTo>
                  <a:pt x="106940" y="69826"/>
                </a:moveTo>
                <a:cubicBezTo>
                  <a:pt x="112332" y="73889"/>
                  <a:pt x="118921" y="77822"/>
                  <a:pt x="126266" y="78812"/>
                </a:cubicBezTo>
                <a:cubicBezTo>
                  <a:pt x="129678" y="79281"/>
                  <a:pt x="132829" y="76859"/>
                  <a:pt x="133298" y="73447"/>
                </a:cubicBezTo>
                <a:cubicBezTo>
                  <a:pt x="133767" y="70035"/>
                  <a:pt x="131345" y="66883"/>
                  <a:pt x="127933" y="66415"/>
                </a:cubicBezTo>
                <a:cubicBezTo>
                  <a:pt x="123792" y="65868"/>
                  <a:pt x="119286" y="63471"/>
                  <a:pt x="114467" y="59851"/>
                </a:cubicBezTo>
                <a:cubicBezTo>
                  <a:pt x="104466" y="52298"/>
                  <a:pt x="90897" y="52298"/>
                  <a:pt x="80869" y="59851"/>
                </a:cubicBezTo>
                <a:cubicBezTo>
                  <a:pt x="74619" y="64565"/>
                  <a:pt x="70269" y="66701"/>
                  <a:pt x="66675" y="66701"/>
                </a:cubicBezTo>
                <a:cubicBezTo>
                  <a:pt x="63081" y="66701"/>
                  <a:pt x="58731" y="64565"/>
                  <a:pt x="52481" y="59851"/>
                </a:cubicBezTo>
                <a:cubicBezTo>
                  <a:pt x="42479" y="52298"/>
                  <a:pt x="28910" y="52298"/>
                  <a:pt x="18883" y="59851"/>
                </a:cubicBezTo>
                <a:cubicBezTo>
                  <a:pt x="14064" y="63471"/>
                  <a:pt x="9558" y="65868"/>
                  <a:pt x="5417" y="66415"/>
                </a:cubicBezTo>
                <a:cubicBezTo>
                  <a:pt x="2005" y="66857"/>
                  <a:pt x="-417" y="70009"/>
                  <a:pt x="52" y="73447"/>
                </a:cubicBezTo>
                <a:cubicBezTo>
                  <a:pt x="521" y="76885"/>
                  <a:pt x="3646" y="79281"/>
                  <a:pt x="7084" y="78812"/>
                </a:cubicBezTo>
                <a:cubicBezTo>
                  <a:pt x="14429" y="77822"/>
                  <a:pt x="21044" y="73889"/>
                  <a:pt x="26410" y="69826"/>
                </a:cubicBezTo>
                <a:cubicBezTo>
                  <a:pt x="31957" y="65633"/>
                  <a:pt x="39406" y="65633"/>
                  <a:pt x="44954" y="69826"/>
                </a:cubicBezTo>
                <a:cubicBezTo>
                  <a:pt x="51256" y="74593"/>
                  <a:pt x="58575" y="79177"/>
                  <a:pt x="66675" y="79177"/>
                </a:cubicBezTo>
                <a:cubicBezTo>
                  <a:pt x="74775" y="79177"/>
                  <a:pt x="82068" y="74567"/>
                  <a:pt x="88396" y="69826"/>
                </a:cubicBezTo>
                <a:cubicBezTo>
                  <a:pt x="93944" y="65633"/>
                  <a:pt x="101393" y="65633"/>
                  <a:pt x="106940" y="69826"/>
                </a:cubicBezTo>
                <a:close/>
                <a:moveTo>
                  <a:pt x="88396" y="107331"/>
                </a:moveTo>
                <a:cubicBezTo>
                  <a:pt x="93944" y="103138"/>
                  <a:pt x="101393" y="103138"/>
                  <a:pt x="106940" y="107331"/>
                </a:cubicBezTo>
                <a:cubicBezTo>
                  <a:pt x="112332" y="111394"/>
                  <a:pt x="118921" y="115327"/>
                  <a:pt x="126266" y="116317"/>
                </a:cubicBezTo>
                <a:cubicBezTo>
                  <a:pt x="129678" y="116785"/>
                  <a:pt x="132829" y="114363"/>
                  <a:pt x="133298" y="110951"/>
                </a:cubicBezTo>
                <a:cubicBezTo>
                  <a:pt x="133767" y="107539"/>
                  <a:pt x="131345" y="104388"/>
                  <a:pt x="127933" y="103919"/>
                </a:cubicBezTo>
                <a:cubicBezTo>
                  <a:pt x="123792" y="103372"/>
                  <a:pt x="119286" y="100976"/>
                  <a:pt x="114467" y="97356"/>
                </a:cubicBezTo>
                <a:cubicBezTo>
                  <a:pt x="104466" y="89803"/>
                  <a:pt x="90897" y="89803"/>
                  <a:pt x="80869" y="97356"/>
                </a:cubicBezTo>
                <a:cubicBezTo>
                  <a:pt x="74619" y="102070"/>
                  <a:pt x="70269" y="104206"/>
                  <a:pt x="66675" y="104206"/>
                </a:cubicBezTo>
                <a:cubicBezTo>
                  <a:pt x="63081" y="104206"/>
                  <a:pt x="58731" y="102070"/>
                  <a:pt x="52481" y="97356"/>
                </a:cubicBezTo>
                <a:cubicBezTo>
                  <a:pt x="42479" y="89803"/>
                  <a:pt x="28910" y="89803"/>
                  <a:pt x="18883" y="97356"/>
                </a:cubicBezTo>
                <a:cubicBezTo>
                  <a:pt x="14064" y="100976"/>
                  <a:pt x="9558" y="103372"/>
                  <a:pt x="5417" y="103919"/>
                </a:cubicBezTo>
                <a:cubicBezTo>
                  <a:pt x="2005" y="104388"/>
                  <a:pt x="-417" y="107513"/>
                  <a:pt x="52" y="110951"/>
                </a:cubicBezTo>
                <a:cubicBezTo>
                  <a:pt x="521" y="114389"/>
                  <a:pt x="3646" y="116785"/>
                  <a:pt x="7084" y="116317"/>
                </a:cubicBezTo>
                <a:cubicBezTo>
                  <a:pt x="14429" y="115327"/>
                  <a:pt x="21044" y="111394"/>
                  <a:pt x="26410" y="107331"/>
                </a:cubicBezTo>
                <a:cubicBezTo>
                  <a:pt x="31957" y="103138"/>
                  <a:pt x="39406" y="103138"/>
                  <a:pt x="44954" y="107331"/>
                </a:cubicBezTo>
                <a:cubicBezTo>
                  <a:pt x="51256" y="112097"/>
                  <a:pt x="58575" y="116681"/>
                  <a:pt x="66675" y="116681"/>
                </a:cubicBezTo>
                <a:cubicBezTo>
                  <a:pt x="74775" y="116681"/>
                  <a:pt x="82068" y="112071"/>
                  <a:pt x="88396" y="107331"/>
                </a:cubicBezTo>
                <a:close/>
              </a:path>
            </a:pathLst>
          </a:custGeom>
          <a:solidFill>
            <a:srgbClr val="D4A017"/>
          </a:solidFill>
          <a:ln/>
        </p:spPr>
      </p:sp>
      <p:sp>
        <p:nvSpPr>
          <p:cNvPr id="10" name="Text 7"/>
          <p:cNvSpPr/>
          <p:nvPr/>
        </p:nvSpPr>
        <p:spPr>
          <a:xfrm>
            <a:off x="814388" y="5829300"/>
            <a:ext cx="1162050" cy="190500"/>
          </a:xfrm>
          <a:prstGeom prst="rect">
            <a:avLst/>
          </a:prstGeom>
          <a:noFill/>
          <a:ln/>
        </p:spPr>
        <p:txBody>
          <a:bodyPr wrap="square" lIns="0" tIns="0" rIns="0" bIns="0" rtlCol="0" anchor="ctr"/>
          <a:lstStyle/>
          <a:p>
            <a:pPr>
              <a:lnSpc>
                <a:spcPct val="120000"/>
              </a:lnSpc>
            </a:pPr>
            <a:r>
              <a:rPr lang="en-US" sz="1050" dirty="0">
                <a:solidFill>
                  <a:srgbClr val="FFFFFF"/>
                </a:solidFill>
                <a:latin typeface="MiSans" pitchFamily="34" charset="0"/>
                <a:ea typeface="MiSans" pitchFamily="34" charset="-122"/>
                <a:cs typeface="MiSans" pitchFamily="34" charset="-120"/>
              </a:rPr>
              <a:t>Irigasi &amp; Air Bersih</a:t>
            </a:r>
            <a:endParaRPr lang="en-US" sz="1600" dirty="0"/>
          </a:p>
        </p:txBody>
      </p:sp>
      <p:sp>
        <p:nvSpPr>
          <p:cNvPr id="11" name="Shape 8"/>
          <p:cNvSpPr/>
          <p:nvPr/>
        </p:nvSpPr>
        <p:spPr>
          <a:xfrm>
            <a:off x="590550" y="6124575"/>
            <a:ext cx="133350" cy="133350"/>
          </a:xfrm>
          <a:custGeom>
            <a:avLst/>
            <a:gdLst/>
            <a:ahLst/>
            <a:cxnLst/>
            <a:rect l="l" t="t" r="r" b="b"/>
            <a:pathLst>
              <a:path w="133350" h="133350">
                <a:moveTo>
                  <a:pt x="7996" y="18830"/>
                </a:moveTo>
                <a:cubicBezTo>
                  <a:pt x="9793" y="12606"/>
                  <a:pt x="15497" y="8334"/>
                  <a:pt x="21982" y="8334"/>
                </a:cubicBezTo>
                <a:lnTo>
                  <a:pt x="111576" y="8334"/>
                </a:lnTo>
                <a:cubicBezTo>
                  <a:pt x="118062" y="8334"/>
                  <a:pt x="123765" y="12606"/>
                  <a:pt x="125589" y="18830"/>
                </a:cubicBezTo>
                <a:lnTo>
                  <a:pt x="131683" y="39719"/>
                </a:lnTo>
                <a:cubicBezTo>
                  <a:pt x="135017" y="51100"/>
                  <a:pt x="126448" y="62508"/>
                  <a:pt x="114598" y="62508"/>
                </a:cubicBezTo>
                <a:cubicBezTo>
                  <a:pt x="107748" y="62508"/>
                  <a:pt x="101731" y="58627"/>
                  <a:pt x="98762" y="52845"/>
                </a:cubicBezTo>
                <a:cubicBezTo>
                  <a:pt x="95741" y="58549"/>
                  <a:pt x="89751" y="62508"/>
                  <a:pt x="82771" y="62508"/>
                </a:cubicBezTo>
                <a:cubicBezTo>
                  <a:pt x="75843" y="62508"/>
                  <a:pt x="69826" y="58601"/>
                  <a:pt x="66805" y="52871"/>
                </a:cubicBezTo>
                <a:cubicBezTo>
                  <a:pt x="63784" y="58601"/>
                  <a:pt x="57768" y="62508"/>
                  <a:pt x="50840" y="62508"/>
                </a:cubicBezTo>
                <a:cubicBezTo>
                  <a:pt x="43860" y="62508"/>
                  <a:pt x="37869" y="58575"/>
                  <a:pt x="34848" y="52845"/>
                </a:cubicBezTo>
                <a:cubicBezTo>
                  <a:pt x="31879" y="58601"/>
                  <a:pt x="25863" y="62508"/>
                  <a:pt x="19013" y="62508"/>
                </a:cubicBezTo>
                <a:cubicBezTo>
                  <a:pt x="7136" y="62508"/>
                  <a:pt x="-1406" y="51126"/>
                  <a:pt x="1927" y="39719"/>
                </a:cubicBezTo>
                <a:lnTo>
                  <a:pt x="7996" y="18830"/>
                </a:lnTo>
                <a:close/>
                <a:moveTo>
                  <a:pt x="25107" y="91678"/>
                </a:moveTo>
                <a:lnTo>
                  <a:pt x="108451" y="91678"/>
                </a:lnTo>
                <a:lnTo>
                  <a:pt x="108451" y="74384"/>
                </a:lnTo>
                <a:cubicBezTo>
                  <a:pt x="110430" y="74801"/>
                  <a:pt x="112488" y="75009"/>
                  <a:pt x="114572" y="75009"/>
                </a:cubicBezTo>
                <a:cubicBezTo>
                  <a:pt x="118296" y="75009"/>
                  <a:pt x="121864" y="74332"/>
                  <a:pt x="125120" y="73134"/>
                </a:cubicBezTo>
                <a:lnTo>
                  <a:pt x="125120" y="112514"/>
                </a:lnTo>
                <a:cubicBezTo>
                  <a:pt x="125120" y="119416"/>
                  <a:pt x="119520" y="125016"/>
                  <a:pt x="112618" y="125016"/>
                </a:cubicBezTo>
                <a:lnTo>
                  <a:pt x="20940" y="125016"/>
                </a:lnTo>
                <a:cubicBezTo>
                  <a:pt x="14038" y="125016"/>
                  <a:pt x="8439" y="119416"/>
                  <a:pt x="8439" y="112514"/>
                </a:cubicBezTo>
                <a:lnTo>
                  <a:pt x="8439" y="73134"/>
                </a:lnTo>
                <a:cubicBezTo>
                  <a:pt x="11694" y="74332"/>
                  <a:pt x="15236" y="75009"/>
                  <a:pt x="18987" y="75009"/>
                </a:cubicBezTo>
                <a:cubicBezTo>
                  <a:pt x="21096" y="75009"/>
                  <a:pt x="23128" y="74801"/>
                  <a:pt x="25107" y="74384"/>
                </a:cubicBezTo>
                <a:lnTo>
                  <a:pt x="25107" y="91678"/>
                </a:lnTo>
                <a:close/>
              </a:path>
            </a:pathLst>
          </a:custGeom>
          <a:solidFill>
            <a:srgbClr val="D4A017"/>
          </a:solidFill>
          <a:ln/>
        </p:spPr>
      </p:sp>
      <p:sp>
        <p:nvSpPr>
          <p:cNvPr id="12" name="Text 9"/>
          <p:cNvSpPr/>
          <p:nvPr/>
        </p:nvSpPr>
        <p:spPr>
          <a:xfrm>
            <a:off x="814388" y="6096000"/>
            <a:ext cx="762000" cy="190500"/>
          </a:xfrm>
          <a:prstGeom prst="rect">
            <a:avLst/>
          </a:prstGeom>
          <a:noFill/>
          <a:ln/>
        </p:spPr>
        <p:txBody>
          <a:bodyPr wrap="square" lIns="0" tIns="0" rIns="0" bIns="0" rtlCol="0" anchor="ctr"/>
          <a:lstStyle/>
          <a:p>
            <a:pPr>
              <a:lnSpc>
                <a:spcPct val="120000"/>
              </a:lnSpc>
            </a:pPr>
            <a:r>
              <a:rPr lang="en-US" sz="1050" dirty="0">
                <a:solidFill>
                  <a:srgbClr val="FFFFFF"/>
                </a:solidFill>
                <a:latin typeface="MiSans" pitchFamily="34" charset="0"/>
                <a:ea typeface="MiSans" pitchFamily="34" charset="-122"/>
                <a:cs typeface="MiSans" pitchFamily="34" charset="-120"/>
              </a:rPr>
              <a:t>Pasar Desa</a:t>
            </a:r>
            <a:endParaRPr lang="en-US" sz="1600" dirty="0"/>
          </a:p>
        </p:txBody>
      </p:sp>
      <p:sp>
        <p:nvSpPr>
          <p:cNvPr id="13" name="Shape 10"/>
          <p:cNvSpPr/>
          <p:nvPr/>
        </p:nvSpPr>
        <p:spPr>
          <a:xfrm>
            <a:off x="5181600" y="400050"/>
            <a:ext cx="38100" cy="304800"/>
          </a:xfrm>
          <a:custGeom>
            <a:avLst/>
            <a:gdLst/>
            <a:ahLst/>
            <a:cxnLst/>
            <a:rect l="l" t="t" r="r" b="b"/>
            <a:pathLst>
              <a:path w="38100" h="304800">
                <a:moveTo>
                  <a:pt x="0" y="0"/>
                </a:moveTo>
                <a:lnTo>
                  <a:pt x="38100" y="0"/>
                </a:lnTo>
                <a:lnTo>
                  <a:pt x="38100" y="304800"/>
                </a:lnTo>
                <a:lnTo>
                  <a:pt x="0" y="304800"/>
                </a:lnTo>
                <a:lnTo>
                  <a:pt x="0" y="0"/>
                </a:lnTo>
                <a:close/>
              </a:path>
            </a:pathLst>
          </a:custGeom>
          <a:solidFill>
            <a:srgbClr val="D4A017"/>
          </a:solidFill>
          <a:ln/>
        </p:spPr>
      </p:sp>
      <p:sp>
        <p:nvSpPr>
          <p:cNvPr id="14" name="Text 11"/>
          <p:cNvSpPr/>
          <p:nvPr/>
        </p:nvSpPr>
        <p:spPr>
          <a:xfrm>
            <a:off x="5334000" y="381000"/>
            <a:ext cx="2152650" cy="342900"/>
          </a:xfrm>
          <a:prstGeom prst="rect">
            <a:avLst/>
          </a:prstGeom>
          <a:noFill/>
          <a:ln/>
        </p:spPr>
        <p:txBody>
          <a:bodyPr wrap="square" lIns="0" tIns="0" rIns="0" bIns="0" rtlCol="0" anchor="ctr"/>
          <a:lstStyle/>
          <a:p>
            <a:pPr>
              <a:lnSpc>
                <a:spcPct val="100000"/>
              </a:lnSpc>
            </a:pPr>
            <a:r>
              <a:rPr lang="en-US" sz="2250" b="1" dirty="0">
                <a:solidFill>
                  <a:srgbClr val="1A3C34"/>
                </a:solidFill>
                <a:latin typeface="Noto Sans SC" pitchFamily="34" charset="0"/>
                <a:ea typeface="Noto Sans SC" pitchFamily="34" charset="-122"/>
                <a:cs typeface="Noto Sans SC" pitchFamily="34" charset="-120"/>
              </a:rPr>
              <a:t>Program PISEW</a:t>
            </a:r>
            <a:endParaRPr lang="en-US" sz="1600" dirty="0"/>
          </a:p>
        </p:txBody>
      </p:sp>
      <p:sp>
        <p:nvSpPr>
          <p:cNvPr id="15" name="Text 12"/>
          <p:cNvSpPr/>
          <p:nvPr/>
        </p:nvSpPr>
        <p:spPr>
          <a:xfrm>
            <a:off x="5334000" y="800100"/>
            <a:ext cx="6553200" cy="228600"/>
          </a:xfrm>
          <a:prstGeom prst="rect">
            <a:avLst/>
          </a:prstGeom>
          <a:noFill/>
          <a:ln/>
        </p:spPr>
        <p:txBody>
          <a:bodyPr wrap="square" lIns="0" tIns="0" rIns="0" bIns="0" rtlCol="0" anchor="ctr"/>
          <a:lstStyle/>
          <a:p>
            <a:pPr>
              <a:lnSpc>
                <a:spcPct val="130000"/>
              </a:lnSpc>
            </a:pPr>
            <a:r>
              <a:rPr lang="en-US" sz="1200" dirty="0">
                <a:solidFill>
                  <a:srgbClr val="6B7280"/>
                </a:solidFill>
                <a:latin typeface="MiSans" pitchFamily="34" charset="0"/>
                <a:ea typeface="MiSans" pitchFamily="34" charset="-122"/>
                <a:cs typeface="MiSans" pitchFamily="34" charset="-120"/>
              </a:rPr>
              <a:t>Pengembangan Infrastruktur Sosial Ekonomi Wilayah</a:t>
            </a:r>
            <a:endParaRPr lang="en-US" sz="1600" dirty="0"/>
          </a:p>
        </p:txBody>
      </p:sp>
      <p:sp>
        <p:nvSpPr>
          <p:cNvPr id="16" name="Shape 13"/>
          <p:cNvSpPr/>
          <p:nvPr/>
        </p:nvSpPr>
        <p:spPr>
          <a:xfrm>
            <a:off x="5181600" y="1181100"/>
            <a:ext cx="6629400" cy="771525"/>
          </a:xfrm>
          <a:custGeom>
            <a:avLst/>
            <a:gdLst/>
            <a:ahLst/>
            <a:cxnLst/>
            <a:rect l="l" t="t" r="r" b="b"/>
            <a:pathLst>
              <a:path w="6629400" h="771525">
                <a:moveTo>
                  <a:pt x="114301" y="0"/>
                </a:moveTo>
                <a:lnTo>
                  <a:pt x="6515099" y="0"/>
                </a:lnTo>
                <a:cubicBezTo>
                  <a:pt x="6578226" y="0"/>
                  <a:pt x="6629400" y="51174"/>
                  <a:pt x="6629400" y="114301"/>
                </a:cubicBezTo>
                <a:lnTo>
                  <a:pt x="6629400" y="657224"/>
                </a:lnTo>
                <a:cubicBezTo>
                  <a:pt x="6629400" y="720351"/>
                  <a:pt x="6578226" y="771525"/>
                  <a:pt x="6515099" y="771525"/>
                </a:cubicBezTo>
                <a:lnTo>
                  <a:pt x="114301" y="771525"/>
                </a:lnTo>
                <a:cubicBezTo>
                  <a:pt x="51174" y="771525"/>
                  <a:pt x="0" y="720351"/>
                  <a:pt x="0" y="657224"/>
                </a:cubicBezTo>
                <a:lnTo>
                  <a:pt x="0" y="114301"/>
                </a:lnTo>
                <a:cubicBezTo>
                  <a:pt x="0" y="51174"/>
                  <a:pt x="51174" y="0"/>
                  <a:pt x="114301" y="0"/>
                </a:cubicBezTo>
                <a:close/>
              </a:path>
            </a:pathLst>
          </a:custGeom>
          <a:gradFill rotWithShape="1" flip="none">
            <a:gsLst>
              <a:gs pos="0">
                <a:srgbClr val="2D6A4F"/>
              </a:gs>
              <a:gs pos="100000">
                <a:srgbClr val="52B788"/>
              </a:gs>
            </a:gsLst>
            <a:lin ang="0" scaled="1"/>
          </a:gradFill>
          <a:ln/>
        </p:spPr>
      </p:sp>
      <p:sp>
        <p:nvSpPr>
          <p:cNvPr id="17" name="Text 14"/>
          <p:cNvSpPr/>
          <p:nvPr/>
        </p:nvSpPr>
        <p:spPr>
          <a:xfrm>
            <a:off x="5362575" y="1409700"/>
            <a:ext cx="6267450" cy="314325"/>
          </a:xfrm>
          <a:prstGeom prst="rect">
            <a:avLst/>
          </a:prstGeom>
          <a:noFill/>
          <a:ln/>
        </p:spPr>
        <p:txBody>
          <a:bodyPr wrap="square" lIns="0" tIns="0" rIns="0" bIns="0" rtlCol="0" anchor="ctr"/>
          <a:lstStyle/>
          <a:p>
            <a:pPr algn="ctr">
              <a:lnSpc>
                <a:spcPct val="140000"/>
              </a:lnSpc>
            </a:pPr>
            <a:r>
              <a:rPr lang="en-US" sz="1500" b="1" dirty="0">
                <a:solidFill>
                  <a:srgbClr val="FFFFFF"/>
                </a:solidFill>
                <a:latin typeface="Noto Sans SC" pitchFamily="34" charset="0"/>
                <a:ea typeface="Noto Sans SC" pitchFamily="34" charset="-122"/>
                <a:cs typeface="Noto Sans SC" pitchFamily="34" charset="-120"/>
              </a:rPr>
              <a:t>"Dari desa yang terisolir menuju desa yang terhubung"</a:t>
            </a:r>
            <a:endParaRPr lang="en-US" sz="1600" dirty="0"/>
          </a:p>
        </p:txBody>
      </p:sp>
      <p:sp>
        <p:nvSpPr>
          <p:cNvPr id="18" name="Shape 15"/>
          <p:cNvSpPr/>
          <p:nvPr/>
        </p:nvSpPr>
        <p:spPr>
          <a:xfrm>
            <a:off x="5200650" y="2100263"/>
            <a:ext cx="3219450" cy="1371600"/>
          </a:xfrm>
          <a:custGeom>
            <a:avLst/>
            <a:gdLst/>
            <a:ahLst/>
            <a:cxnLst/>
            <a:rect l="l" t="t" r="r" b="b"/>
            <a:pathLst>
              <a:path w="3219450" h="1371600">
                <a:moveTo>
                  <a:pt x="38100" y="0"/>
                </a:moveTo>
                <a:lnTo>
                  <a:pt x="3105155" y="0"/>
                </a:lnTo>
                <a:cubicBezTo>
                  <a:pt x="3168236" y="0"/>
                  <a:pt x="3219450" y="51214"/>
                  <a:pt x="3219450" y="114295"/>
                </a:cubicBezTo>
                <a:lnTo>
                  <a:pt x="3219450" y="1257305"/>
                </a:lnTo>
                <a:cubicBezTo>
                  <a:pt x="3219450" y="1320386"/>
                  <a:pt x="3168236" y="1371600"/>
                  <a:pt x="3105155" y="1371600"/>
                </a:cubicBezTo>
                <a:lnTo>
                  <a:pt x="38100" y="1371600"/>
                </a:lnTo>
                <a:cubicBezTo>
                  <a:pt x="17072" y="1371600"/>
                  <a:pt x="0" y="1354528"/>
                  <a:pt x="0" y="1333500"/>
                </a:cubicBezTo>
                <a:lnTo>
                  <a:pt x="0" y="38100"/>
                </a:lnTo>
                <a:cubicBezTo>
                  <a:pt x="0" y="17072"/>
                  <a:pt x="17072" y="0"/>
                  <a:pt x="38100" y="0"/>
                </a:cubicBezTo>
                <a:close/>
              </a:path>
            </a:pathLst>
          </a:custGeom>
          <a:solidFill>
            <a:srgbClr val="FFFFFF"/>
          </a:solidFill>
          <a:ln/>
          <a:effectLst>
            <a:outerShdw sx="100000" sy="100000" kx="0" ky="0" algn="bl" rotWithShape="0" blurRad="57150" dist="38100" dir="5400000">
              <a:srgbClr val="000000">
                <a:alpha val="10196"/>
              </a:srgbClr>
            </a:outerShdw>
          </a:effectLst>
        </p:spPr>
      </p:sp>
      <p:sp>
        <p:nvSpPr>
          <p:cNvPr id="19" name="Shape 16"/>
          <p:cNvSpPr/>
          <p:nvPr/>
        </p:nvSpPr>
        <p:spPr>
          <a:xfrm>
            <a:off x="5200650" y="2100263"/>
            <a:ext cx="38100" cy="1371600"/>
          </a:xfrm>
          <a:custGeom>
            <a:avLst/>
            <a:gdLst/>
            <a:ahLst/>
            <a:cxnLst/>
            <a:rect l="l" t="t" r="r" b="b"/>
            <a:pathLst>
              <a:path w="38100" h="1371600">
                <a:moveTo>
                  <a:pt x="38100" y="0"/>
                </a:moveTo>
                <a:lnTo>
                  <a:pt x="38100" y="0"/>
                </a:lnTo>
                <a:lnTo>
                  <a:pt x="38100" y="1371600"/>
                </a:lnTo>
                <a:lnTo>
                  <a:pt x="38100" y="1371600"/>
                </a:lnTo>
                <a:cubicBezTo>
                  <a:pt x="17072" y="1371600"/>
                  <a:pt x="0" y="1354528"/>
                  <a:pt x="0" y="1333500"/>
                </a:cubicBezTo>
                <a:lnTo>
                  <a:pt x="0" y="38100"/>
                </a:lnTo>
                <a:cubicBezTo>
                  <a:pt x="0" y="17072"/>
                  <a:pt x="17072" y="0"/>
                  <a:pt x="38100" y="0"/>
                </a:cubicBezTo>
                <a:close/>
              </a:path>
            </a:pathLst>
          </a:custGeom>
          <a:solidFill>
            <a:srgbClr val="2D6A4F"/>
          </a:solidFill>
          <a:ln/>
        </p:spPr>
      </p:sp>
      <p:sp>
        <p:nvSpPr>
          <p:cNvPr id="20" name="Text 17"/>
          <p:cNvSpPr/>
          <p:nvPr/>
        </p:nvSpPr>
        <p:spPr>
          <a:xfrm>
            <a:off x="5295900" y="2290763"/>
            <a:ext cx="3048000" cy="457200"/>
          </a:xfrm>
          <a:prstGeom prst="rect">
            <a:avLst/>
          </a:prstGeom>
          <a:noFill/>
          <a:ln/>
        </p:spPr>
        <p:txBody>
          <a:bodyPr wrap="square" lIns="0" tIns="0" rIns="0" bIns="0" rtlCol="0" anchor="ctr"/>
          <a:lstStyle/>
          <a:p>
            <a:pPr algn="ctr">
              <a:lnSpc>
                <a:spcPct val="80000"/>
              </a:lnSpc>
            </a:pPr>
            <a:r>
              <a:rPr lang="en-US" sz="3600" dirty="0">
                <a:solidFill>
                  <a:srgbClr val="2D6A4F"/>
                </a:solidFill>
                <a:latin typeface="Noto Sans SC" pitchFamily="34" charset="0"/>
                <a:ea typeface="Noto Sans SC" pitchFamily="34" charset="-122"/>
                <a:cs typeface="Noto Sans SC" pitchFamily="34" charset="-120"/>
              </a:rPr>
              <a:t>1.664+</a:t>
            </a:r>
            <a:endParaRPr lang="en-US" sz="1600" dirty="0"/>
          </a:p>
        </p:txBody>
      </p:sp>
      <p:sp>
        <p:nvSpPr>
          <p:cNvPr id="21" name="Text 18"/>
          <p:cNvSpPr/>
          <p:nvPr/>
        </p:nvSpPr>
        <p:spPr>
          <a:xfrm>
            <a:off x="5372100" y="2824163"/>
            <a:ext cx="2895600" cy="228600"/>
          </a:xfrm>
          <a:prstGeom prst="rect">
            <a:avLst/>
          </a:prstGeom>
          <a:noFill/>
          <a:ln/>
        </p:spPr>
        <p:txBody>
          <a:bodyPr wrap="square" lIns="0" tIns="0" rIns="0" bIns="0" rtlCol="0" anchor="ctr"/>
          <a:lstStyle/>
          <a:p>
            <a:pPr algn="ctr">
              <a:lnSpc>
                <a:spcPct val="130000"/>
              </a:lnSpc>
            </a:pPr>
            <a:r>
              <a:rPr lang="en-US" sz="1200" b="1" dirty="0">
                <a:solidFill>
                  <a:srgbClr val="1C1C1C"/>
                </a:solidFill>
                <a:latin typeface="MiSans" pitchFamily="34" charset="0"/>
                <a:ea typeface="MiSans" pitchFamily="34" charset="-122"/>
                <a:cs typeface="MiSans" pitchFamily="34" charset="-120"/>
              </a:rPr>
              <a:t>Kecamatan</a:t>
            </a:r>
            <a:endParaRPr lang="en-US" sz="1600" dirty="0"/>
          </a:p>
        </p:txBody>
      </p:sp>
      <p:sp>
        <p:nvSpPr>
          <p:cNvPr id="22" name="Text 19"/>
          <p:cNvSpPr/>
          <p:nvPr/>
        </p:nvSpPr>
        <p:spPr>
          <a:xfrm>
            <a:off x="5376863" y="3090863"/>
            <a:ext cx="2886075" cy="190500"/>
          </a:xfrm>
          <a:prstGeom prst="rect">
            <a:avLst/>
          </a:prstGeom>
          <a:noFill/>
          <a:ln/>
        </p:spPr>
        <p:txBody>
          <a:bodyPr wrap="square" lIns="0" tIns="0" rIns="0" bIns="0" rtlCol="0" anchor="ctr"/>
          <a:lstStyle/>
          <a:p>
            <a:pPr algn="ctr">
              <a:lnSpc>
                <a:spcPct val="120000"/>
              </a:lnSpc>
            </a:pPr>
            <a:r>
              <a:rPr lang="en-US" sz="1050" dirty="0">
                <a:solidFill>
                  <a:srgbClr val="6B7280"/>
                </a:solidFill>
                <a:latin typeface="MiSans" pitchFamily="34" charset="0"/>
                <a:ea typeface="MiSans" pitchFamily="34" charset="-122"/>
                <a:cs typeface="MiSans" pitchFamily="34" charset="-120"/>
              </a:rPr>
              <a:t>Terjangkau program</a:t>
            </a:r>
            <a:endParaRPr lang="en-US" sz="1600" dirty="0"/>
          </a:p>
        </p:txBody>
      </p:sp>
      <p:sp>
        <p:nvSpPr>
          <p:cNvPr id="23" name="Shape 20"/>
          <p:cNvSpPr/>
          <p:nvPr/>
        </p:nvSpPr>
        <p:spPr>
          <a:xfrm>
            <a:off x="8591550" y="2100263"/>
            <a:ext cx="3219450" cy="1371600"/>
          </a:xfrm>
          <a:custGeom>
            <a:avLst/>
            <a:gdLst/>
            <a:ahLst/>
            <a:cxnLst/>
            <a:rect l="l" t="t" r="r" b="b"/>
            <a:pathLst>
              <a:path w="3219450" h="1371600">
                <a:moveTo>
                  <a:pt x="38100" y="0"/>
                </a:moveTo>
                <a:lnTo>
                  <a:pt x="3105155" y="0"/>
                </a:lnTo>
                <a:cubicBezTo>
                  <a:pt x="3168236" y="0"/>
                  <a:pt x="3219450" y="51214"/>
                  <a:pt x="3219450" y="114295"/>
                </a:cubicBezTo>
                <a:lnTo>
                  <a:pt x="3219450" y="1257305"/>
                </a:lnTo>
                <a:cubicBezTo>
                  <a:pt x="3219450" y="1320386"/>
                  <a:pt x="3168236" y="1371600"/>
                  <a:pt x="3105155" y="1371600"/>
                </a:cubicBezTo>
                <a:lnTo>
                  <a:pt x="38100" y="1371600"/>
                </a:lnTo>
                <a:cubicBezTo>
                  <a:pt x="17072" y="1371600"/>
                  <a:pt x="0" y="1354528"/>
                  <a:pt x="0" y="1333500"/>
                </a:cubicBezTo>
                <a:lnTo>
                  <a:pt x="0" y="38100"/>
                </a:lnTo>
                <a:cubicBezTo>
                  <a:pt x="0" y="17072"/>
                  <a:pt x="17072" y="0"/>
                  <a:pt x="38100" y="0"/>
                </a:cubicBezTo>
                <a:close/>
              </a:path>
            </a:pathLst>
          </a:custGeom>
          <a:solidFill>
            <a:srgbClr val="FFFFFF"/>
          </a:solidFill>
          <a:ln/>
          <a:effectLst>
            <a:outerShdw sx="100000" sy="100000" kx="0" ky="0" algn="bl" rotWithShape="0" blurRad="57150" dist="38100" dir="5400000">
              <a:srgbClr val="000000">
                <a:alpha val="10196"/>
              </a:srgbClr>
            </a:outerShdw>
          </a:effectLst>
        </p:spPr>
      </p:sp>
      <p:sp>
        <p:nvSpPr>
          <p:cNvPr id="24" name="Shape 21"/>
          <p:cNvSpPr/>
          <p:nvPr/>
        </p:nvSpPr>
        <p:spPr>
          <a:xfrm>
            <a:off x="8591550" y="2100263"/>
            <a:ext cx="38100" cy="1371600"/>
          </a:xfrm>
          <a:custGeom>
            <a:avLst/>
            <a:gdLst/>
            <a:ahLst/>
            <a:cxnLst/>
            <a:rect l="l" t="t" r="r" b="b"/>
            <a:pathLst>
              <a:path w="38100" h="1371600">
                <a:moveTo>
                  <a:pt x="38100" y="0"/>
                </a:moveTo>
                <a:lnTo>
                  <a:pt x="38100" y="0"/>
                </a:lnTo>
                <a:lnTo>
                  <a:pt x="38100" y="1371600"/>
                </a:lnTo>
                <a:lnTo>
                  <a:pt x="38100" y="1371600"/>
                </a:lnTo>
                <a:cubicBezTo>
                  <a:pt x="17072" y="1371600"/>
                  <a:pt x="0" y="1354528"/>
                  <a:pt x="0" y="1333500"/>
                </a:cubicBezTo>
                <a:lnTo>
                  <a:pt x="0" y="38100"/>
                </a:lnTo>
                <a:cubicBezTo>
                  <a:pt x="0" y="17072"/>
                  <a:pt x="17072" y="0"/>
                  <a:pt x="38100" y="0"/>
                </a:cubicBezTo>
                <a:close/>
              </a:path>
            </a:pathLst>
          </a:custGeom>
          <a:solidFill>
            <a:srgbClr val="52B788"/>
          </a:solidFill>
          <a:ln/>
        </p:spPr>
      </p:sp>
      <p:sp>
        <p:nvSpPr>
          <p:cNvPr id="25" name="Text 22"/>
          <p:cNvSpPr/>
          <p:nvPr/>
        </p:nvSpPr>
        <p:spPr>
          <a:xfrm>
            <a:off x="8686800" y="2290763"/>
            <a:ext cx="3048000" cy="457200"/>
          </a:xfrm>
          <a:prstGeom prst="rect">
            <a:avLst/>
          </a:prstGeom>
          <a:noFill/>
          <a:ln/>
        </p:spPr>
        <p:txBody>
          <a:bodyPr wrap="square" lIns="0" tIns="0" rIns="0" bIns="0" rtlCol="0" anchor="ctr"/>
          <a:lstStyle/>
          <a:p>
            <a:pPr algn="ctr">
              <a:lnSpc>
                <a:spcPct val="80000"/>
              </a:lnSpc>
            </a:pPr>
            <a:r>
              <a:rPr lang="en-US" sz="3600" dirty="0">
                <a:solidFill>
                  <a:srgbClr val="52B788"/>
                </a:solidFill>
                <a:latin typeface="Noto Sans SC" pitchFamily="34" charset="0"/>
                <a:ea typeface="Noto Sans SC" pitchFamily="34" charset="-122"/>
                <a:cs typeface="Noto Sans SC" pitchFamily="34" charset="-120"/>
              </a:rPr>
              <a:t>34</a:t>
            </a:r>
            <a:endParaRPr lang="en-US" sz="1600" dirty="0"/>
          </a:p>
        </p:txBody>
      </p:sp>
      <p:sp>
        <p:nvSpPr>
          <p:cNvPr id="26" name="Text 23"/>
          <p:cNvSpPr/>
          <p:nvPr/>
        </p:nvSpPr>
        <p:spPr>
          <a:xfrm>
            <a:off x="8763000" y="2824163"/>
            <a:ext cx="2895600" cy="228600"/>
          </a:xfrm>
          <a:prstGeom prst="rect">
            <a:avLst/>
          </a:prstGeom>
          <a:noFill/>
          <a:ln/>
        </p:spPr>
        <p:txBody>
          <a:bodyPr wrap="square" lIns="0" tIns="0" rIns="0" bIns="0" rtlCol="0" anchor="ctr"/>
          <a:lstStyle/>
          <a:p>
            <a:pPr algn="ctr">
              <a:lnSpc>
                <a:spcPct val="130000"/>
              </a:lnSpc>
            </a:pPr>
            <a:r>
              <a:rPr lang="en-US" sz="1200" b="1" dirty="0">
                <a:solidFill>
                  <a:srgbClr val="1C1C1C"/>
                </a:solidFill>
                <a:latin typeface="MiSans" pitchFamily="34" charset="0"/>
                <a:ea typeface="MiSans" pitchFamily="34" charset="-122"/>
                <a:cs typeface="MiSans" pitchFamily="34" charset="-120"/>
              </a:rPr>
              <a:t>Provinsi</a:t>
            </a:r>
            <a:endParaRPr lang="en-US" sz="1600" dirty="0"/>
          </a:p>
        </p:txBody>
      </p:sp>
      <p:sp>
        <p:nvSpPr>
          <p:cNvPr id="27" name="Text 24"/>
          <p:cNvSpPr/>
          <p:nvPr/>
        </p:nvSpPr>
        <p:spPr>
          <a:xfrm>
            <a:off x="8767763" y="3090863"/>
            <a:ext cx="2886075" cy="190500"/>
          </a:xfrm>
          <a:prstGeom prst="rect">
            <a:avLst/>
          </a:prstGeom>
          <a:noFill/>
          <a:ln/>
        </p:spPr>
        <p:txBody>
          <a:bodyPr wrap="square" lIns="0" tIns="0" rIns="0" bIns="0" rtlCol="0" anchor="ctr"/>
          <a:lstStyle/>
          <a:p>
            <a:pPr algn="ctr">
              <a:lnSpc>
                <a:spcPct val="120000"/>
              </a:lnSpc>
            </a:pPr>
            <a:r>
              <a:rPr lang="en-US" sz="1050" dirty="0">
                <a:solidFill>
                  <a:srgbClr val="6B7280"/>
                </a:solidFill>
                <a:latin typeface="MiSans" pitchFamily="34" charset="0"/>
                <a:ea typeface="MiSans" pitchFamily="34" charset="-122"/>
                <a:cs typeface="MiSans" pitchFamily="34" charset="-120"/>
              </a:rPr>
              <a:t>Cakupan nasional</a:t>
            </a:r>
            <a:endParaRPr lang="en-US" sz="1600" dirty="0"/>
          </a:p>
        </p:txBody>
      </p:sp>
      <p:sp>
        <p:nvSpPr>
          <p:cNvPr id="28" name="Shape 25"/>
          <p:cNvSpPr/>
          <p:nvPr/>
        </p:nvSpPr>
        <p:spPr>
          <a:xfrm>
            <a:off x="5181600" y="3624263"/>
            <a:ext cx="6629400" cy="2000250"/>
          </a:xfrm>
          <a:custGeom>
            <a:avLst/>
            <a:gdLst/>
            <a:ahLst/>
            <a:cxnLst/>
            <a:rect l="l" t="t" r="r" b="b"/>
            <a:pathLst>
              <a:path w="6629400" h="2000250">
                <a:moveTo>
                  <a:pt x="114294" y="0"/>
                </a:moveTo>
                <a:lnTo>
                  <a:pt x="6515106" y="0"/>
                </a:lnTo>
                <a:cubicBezTo>
                  <a:pt x="6578186" y="0"/>
                  <a:pt x="6629400" y="51214"/>
                  <a:pt x="6629400" y="114294"/>
                </a:cubicBezTo>
                <a:lnTo>
                  <a:pt x="6629400" y="1885956"/>
                </a:lnTo>
                <a:cubicBezTo>
                  <a:pt x="6629400" y="1949036"/>
                  <a:pt x="6578186" y="2000250"/>
                  <a:pt x="6515106" y="2000250"/>
                </a:cubicBezTo>
                <a:lnTo>
                  <a:pt x="114294" y="2000250"/>
                </a:lnTo>
                <a:cubicBezTo>
                  <a:pt x="51214" y="2000250"/>
                  <a:pt x="0" y="1949036"/>
                  <a:pt x="0" y="1885956"/>
                </a:cubicBezTo>
                <a:lnTo>
                  <a:pt x="0" y="114294"/>
                </a:lnTo>
                <a:cubicBezTo>
                  <a:pt x="0" y="51214"/>
                  <a:pt x="51214" y="0"/>
                  <a:pt x="114294" y="0"/>
                </a:cubicBezTo>
                <a:close/>
              </a:path>
            </a:pathLst>
          </a:custGeom>
          <a:solidFill>
            <a:srgbClr val="FFFFFF"/>
          </a:solidFill>
          <a:ln/>
          <a:effectLst>
            <a:outerShdw sx="100000" sy="100000" kx="0" ky="0" algn="bl" rotWithShape="0" blurRad="57150" dist="38100" dir="5400000">
              <a:srgbClr val="000000">
                <a:alpha val="10196"/>
              </a:srgbClr>
            </a:outerShdw>
          </a:effectLst>
        </p:spPr>
      </p:sp>
      <p:sp>
        <p:nvSpPr>
          <p:cNvPr id="29" name="Text 26"/>
          <p:cNvSpPr/>
          <p:nvPr/>
        </p:nvSpPr>
        <p:spPr>
          <a:xfrm>
            <a:off x="5372100" y="3814763"/>
            <a:ext cx="6334125" cy="266700"/>
          </a:xfrm>
          <a:prstGeom prst="rect">
            <a:avLst/>
          </a:prstGeom>
          <a:noFill/>
          <a:ln/>
        </p:spPr>
        <p:txBody>
          <a:bodyPr wrap="square" lIns="0" tIns="0" rIns="0" bIns="0" rtlCol="0" anchor="ctr"/>
          <a:lstStyle/>
          <a:p>
            <a:pPr>
              <a:lnSpc>
                <a:spcPct val="130000"/>
              </a:lnSpc>
            </a:pPr>
            <a:r>
              <a:rPr lang="en-US" sz="1350" b="1" dirty="0">
                <a:solidFill>
                  <a:srgbClr val="1A3C34"/>
                </a:solidFill>
                <a:latin typeface="MiSans" pitchFamily="34" charset="0"/>
                <a:ea typeface="MiSans" pitchFamily="34" charset="-122"/>
                <a:cs typeface="MiSans" pitchFamily="34" charset="-120"/>
              </a:rPr>
              <a:t>Tujuan Program</a:t>
            </a:r>
            <a:endParaRPr lang="en-US" sz="1600" dirty="0"/>
          </a:p>
        </p:txBody>
      </p:sp>
      <p:sp>
        <p:nvSpPr>
          <p:cNvPr id="30" name="Shape 27"/>
          <p:cNvSpPr/>
          <p:nvPr/>
        </p:nvSpPr>
        <p:spPr>
          <a:xfrm>
            <a:off x="5391150" y="4233863"/>
            <a:ext cx="152400" cy="152400"/>
          </a:xfrm>
          <a:custGeom>
            <a:avLst/>
            <a:gdLst/>
            <a:ahLst/>
            <a:cxnLst/>
            <a:rect l="l" t="t" r="r" b="b"/>
            <a:pathLst>
              <a:path w="152400" h="152400">
                <a:moveTo>
                  <a:pt x="76200" y="152400"/>
                </a:moveTo>
                <a:cubicBezTo>
                  <a:pt x="118256" y="152400"/>
                  <a:pt x="152400" y="118256"/>
                  <a:pt x="152400" y="76200"/>
                </a:cubicBezTo>
                <a:cubicBezTo>
                  <a:pt x="152400" y="34144"/>
                  <a:pt x="118256" y="0"/>
                  <a:pt x="76200" y="0"/>
                </a:cubicBezTo>
                <a:cubicBezTo>
                  <a:pt x="34144" y="0"/>
                  <a:pt x="0" y="34144"/>
                  <a:pt x="0" y="76200"/>
                </a:cubicBezTo>
                <a:cubicBezTo>
                  <a:pt x="0" y="118256"/>
                  <a:pt x="34144" y="152400"/>
                  <a:pt x="76200" y="152400"/>
                </a:cubicBezTo>
                <a:close/>
                <a:moveTo>
                  <a:pt x="101322" y="63311"/>
                </a:moveTo>
                <a:lnTo>
                  <a:pt x="77510" y="101411"/>
                </a:lnTo>
                <a:cubicBezTo>
                  <a:pt x="76260" y="103406"/>
                  <a:pt x="74116" y="104656"/>
                  <a:pt x="71765" y="104775"/>
                </a:cubicBezTo>
                <a:cubicBezTo>
                  <a:pt x="69413" y="104894"/>
                  <a:pt x="67151" y="103823"/>
                  <a:pt x="65752" y="101918"/>
                </a:cubicBezTo>
                <a:lnTo>
                  <a:pt x="51465" y="82867"/>
                </a:lnTo>
                <a:cubicBezTo>
                  <a:pt x="49084" y="79712"/>
                  <a:pt x="49738" y="75248"/>
                  <a:pt x="52894" y="72866"/>
                </a:cubicBezTo>
                <a:cubicBezTo>
                  <a:pt x="56049" y="70485"/>
                  <a:pt x="60514" y="71140"/>
                  <a:pt x="62895" y="74295"/>
                </a:cubicBezTo>
                <a:lnTo>
                  <a:pt x="70931" y="85011"/>
                </a:lnTo>
                <a:lnTo>
                  <a:pt x="89208" y="55751"/>
                </a:lnTo>
                <a:cubicBezTo>
                  <a:pt x="91291" y="52417"/>
                  <a:pt x="95696" y="51375"/>
                  <a:pt x="99060" y="53489"/>
                </a:cubicBezTo>
                <a:cubicBezTo>
                  <a:pt x="102424" y="55602"/>
                  <a:pt x="103436" y="59978"/>
                  <a:pt x="101322" y="63341"/>
                </a:cubicBezTo>
                <a:close/>
              </a:path>
            </a:pathLst>
          </a:custGeom>
          <a:solidFill>
            <a:srgbClr val="52B788"/>
          </a:solidFill>
          <a:ln/>
        </p:spPr>
      </p:sp>
      <p:sp>
        <p:nvSpPr>
          <p:cNvPr id="31" name="Text 28"/>
          <p:cNvSpPr/>
          <p:nvPr/>
        </p:nvSpPr>
        <p:spPr>
          <a:xfrm>
            <a:off x="5638800" y="4195763"/>
            <a:ext cx="3467100" cy="228600"/>
          </a:xfrm>
          <a:prstGeom prst="rect">
            <a:avLst/>
          </a:prstGeom>
          <a:noFill/>
          <a:ln/>
        </p:spPr>
        <p:txBody>
          <a:bodyPr wrap="square" lIns="0" tIns="0" rIns="0" bIns="0" rtlCol="0" anchor="ctr"/>
          <a:lstStyle/>
          <a:p>
            <a:pPr>
              <a:lnSpc>
                <a:spcPct val="130000"/>
              </a:lnSpc>
            </a:pPr>
            <a:r>
              <a:rPr lang="en-US" sz="1200" dirty="0">
                <a:solidFill>
                  <a:srgbClr val="1C1C1C"/>
                </a:solidFill>
                <a:latin typeface="MiSans" pitchFamily="34" charset="0"/>
                <a:ea typeface="MiSans" pitchFamily="34" charset="-122"/>
                <a:cs typeface="MiSans" pitchFamily="34" charset="-120"/>
              </a:rPr>
              <a:t>Meningkatkan konektivitas antar-desa dan ke kota</a:t>
            </a:r>
            <a:endParaRPr lang="en-US" sz="1600" dirty="0"/>
          </a:p>
        </p:txBody>
      </p:sp>
      <p:sp>
        <p:nvSpPr>
          <p:cNvPr id="32" name="Shape 29"/>
          <p:cNvSpPr/>
          <p:nvPr/>
        </p:nvSpPr>
        <p:spPr>
          <a:xfrm>
            <a:off x="5391150" y="4538663"/>
            <a:ext cx="152400" cy="152400"/>
          </a:xfrm>
          <a:custGeom>
            <a:avLst/>
            <a:gdLst/>
            <a:ahLst/>
            <a:cxnLst/>
            <a:rect l="l" t="t" r="r" b="b"/>
            <a:pathLst>
              <a:path w="152400" h="152400">
                <a:moveTo>
                  <a:pt x="76200" y="152400"/>
                </a:moveTo>
                <a:cubicBezTo>
                  <a:pt x="118256" y="152400"/>
                  <a:pt x="152400" y="118256"/>
                  <a:pt x="152400" y="76200"/>
                </a:cubicBezTo>
                <a:cubicBezTo>
                  <a:pt x="152400" y="34144"/>
                  <a:pt x="118256" y="0"/>
                  <a:pt x="76200" y="0"/>
                </a:cubicBezTo>
                <a:cubicBezTo>
                  <a:pt x="34144" y="0"/>
                  <a:pt x="0" y="34144"/>
                  <a:pt x="0" y="76200"/>
                </a:cubicBezTo>
                <a:cubicBezTo>
                  <a:pt x="0" y="118256"/>
                  <a:pt x="34144" y="152400"/>
                  <a:pt x="76200" y="152400"/>
                </a:cubicBezTo>
                <a:close/>
                <a:moveTo>
                  <a:pt x="101322" y="63311"/>
                </a:moveTo>
                <a:lnTo>
                  <a:pt x="77510" y="101411"/>
                </a:lnTo>
                <a:cubicBezTo>
                  <a:pt x="76260" y="103406"/>
                  <a:pt x="74116" y="104656"/>
                  <a:pt x="71765" y="104775"/>
                </a:cubicBezTo>
                <a:cubicBezTo>
                  <a:pt x="69413" y="104894"/>
                  <a:pt x="67151" y="103823"/>
                  <a:pt x="65752" y="101918"/>
                </a:cubicBezTo>
                <a:lnTo>
                  <a:pt x="51465" y="82867"/>
                </a:lnTo>
                <a:cubicBezTo>
                  <a:pt x="49084" y="79712"/>
                  <a:pt x="49738" y="75248"/>
                  <a:pt x="52894" y="72866"/>
                </a:cubicBezTo>
                <a:cubicBezTo>
                  <a:pt x="56049" y="70485"/>
                  <a:pt x="60514" y="71140"/>
                  <a:pt x="62895" y="74295"/>
                </a:cubicBezTo>
                <a:lnTo>
                  <a:pt x="70931" y="85011"/>
                </a:lnTo>
                <a:lnTo>
                  <a:pt x="89208" y="55751"/>
                </a:lnTo>
                <a:cubicBezTo>
                  <a:pt x="91291" y="52417"/>
                  <a:pt x="95696" y="51375"/>
                  <a:pt x="99060" y="53489"/>
                </a:cubicBezTo>
                <a:cubicBezTo>
                  <a:pt x="102424" y="55602"/>
                  <a:pt x="103436" y="59978"/>
                  <a:pt x="101322" y="63341"/>
                </a:cubicBezTo>
                <a:close/>
              </a:path>
            </a:pathLst>
          </a:custGeom>
          <a:solidFill>
            <a:srgbClr val="52B788"/>
          </a:solidFill>
          <a:ln/>
        </p:spPr>
      </p:sp>
      <p:sp>
        <p:nvSpPr>
          <p:cNvPr id="33" name="Text 30"/>
          <p:cNvSpPr/>
          <p:nvPr/>
        </p:nvSpPr>
        <p:spPr>
          <a:xfrm>
            <a:off x="5638800" y="4500563"/>
            <a:ext cx="3714750" cy="228600"/>
          </a:xfrm>
          <a:prstGeom prst="rect">
            <a:avLst/>
          </a:prstGeom>
          <a:noFill/>
          <a:ln/>
        </p:spPr>
        <p:txBody>
          <a:bodyPr wrap="square" lIns="0" tIns="0" rIns="0" bIns="0" rtlCol="0" anchor="ctr"/>
          <a:lstStyle/>
          <a:p>
            <a:pPr>
              <a:lnSpc>
                <a:spcPct val="130000"/>
              </a:lnSpc>
            </a:pPr>
            <a:r>
              <a:rPr lang="en-US" sz="1200" dirty="0">
                <a:solidFill>
                  <a:srgbClr val="1C1C1C"/>
                </a:solidFill>
                <a:latin typeface="MiSans" pitchFamily="34" charset="0"/>
                <a:ea typeface="MiSans" pitchFamily="34" charset="-122"/>
                <a:cs typeface="MiSans" pitchFamily="34" charset="-120"/>
              </a:rPr>
              <a:t>Mendukung akses pasar dan distribusi hasil pertanian</a:t>
            </a:r>
            <a:endParaRPr lang="en-US" sz="1600" dirty="0"/>
          </a:p>
        </p:txBody>
      </p:sp>
      <p:sp>
        <p:nvSpPr>
          <p:cNvPr id="34" name="Shape 31"/>
          <p:cNvSpPr/>
          <p:nvPr/>
        </p:nvSpPr>
        <p:spPr>
          <a:xfrm>
            <a:off x="5391150" y="4843463"/>
            <a:ext cx="152400" cy="152400"/>
          </a:xfrm>
          <a:custGeom>
            <a:avLst/>
            <a:gdLst/>
            <a:ahLst/>
            <a:cxnLst/>
            <a:rect l="l" t="t" r="r" b="b"/>
            <a:pathLst>
              <a:path w="152400" h="152400">
                <a:moveTo>
                  <a:pt x="76200" y="152400"/>
                </a:moveTo>
                <a:cubicBezTo>
                  <a:pt x="118256" y="152400"/>
                  <a:pt x="152400" y="118256"/>
                  <a:pt x="152400" y="76200"/>
                </a:cubicBezTo>
                <a:cubicBezTo>
                  <a:pt x="152400" y="34144"/>
                  <a:pt x="118256" y="0"/>
                  <a:pt x="76200" y="0"/>
                </a:cubicBezTo>
                <a:cubicBezTo>
                  <a:pt x="34144" y="0"/>
                  <a:pt x="0" y="34144"/>
                  <a:pt x="0" y="76200"/>
                </a:cubicBezTo>
                <a:cubicBezTo>
                  <a:pt x="0" y="118256"/>
                  <a:pt x="34144" y="152400"/>
                  <a:pt x="76200" y="152400"/>
                </a:cubicBezTo>
                <a:close/>
                <a:moveTo>
                  <a:pt x="101322" y="63311"/>
                </a:moveTo>
                <a:lnTo>
                  <a:pt x="77510" y="101411"/>
                </a:lnTo>
                <a:cubicBezTo>
                  <a:pt x="76260" y="103406"/>
                  <a:pt x="74116" y="104656"/>
                  <a:pt x="71765" y="104775"/>
                </a:cubicBezTo>
                <a:cubicBezTo>
                  <a:pt x="69413" y="104894"/>
                  <a:pt x="67151" y="103823"/>
                  <a:pt x="65752" y="101918"/>
                </a:cubicBezTo>
                <a:lnTo>
                  <a:pt x="51465" y="82867"/>
                </a:lnTo>
                <a:cubicBezTo>
                  <a:pt x="49084" y="79712"/>
                  <a:pt x="49738" y="75248"/>
                  <a:pt x="52894" y="72866"/>
                </a:cubicBezTo>
                <a:cubicBezTo>
                  <a:pt x="56049" y="70485"/>
                  <a:pt x="60514" y="71140"/>
                  <a:pt x="62895" y="74295"/>
                </a:cubicBezTo>
                <a:lnTo>
                  <a:pt x="70931" y="85011"/>
                </a:lnTo>
                <a:lnTo>
                  <a:pt x="89208" y="55751"/>
                </a:lnTo>
                <a:cubicBezTo>
                  <a:pt x="91291" y="52417"/>
                  <a:pt x="95696" y="51375"/>
                  <a:pt x="99060" y="53489"/>
                </a:cubicBezTo>
                <a:cubicBezTo>
                  <a:pt x="102424" y="55602"/>
                  <a:pt x="103436" y="59978"/>
                  <a:pt x="101322" y="63341"/>
                </a:cubicBezTo>
                <a:close/>
              </a:path>
            </a:pathLst>
          </a:custGeom>
          <a:solidFill>
            <a:srgbClr val="52B788"/>
          </a:solidFill>
          <a:ln/>
        </p:spPr>
      </p:sp>
      <p:sp>
        <p:nvSpPr>
          <p:cNvPr id="35" name="Text 32"/>
          <p:cNvSpPr/>
          <p:nvPr/>
        </p:nvSpPr>
        <p:spPr>
          <a:xfrm>
            <a:off x="5638800" y="4805363"/>
            <a:ext cx="3409950" cy="228600"/>
          </a:xfrm>
          <a:prstGeom prst="rect">
            <a:avLst/>
          </a:prstGeom>
          <a:noFill/>
          <a:ln/>
        </p:spPr>
        <p:txBody>
          <a:bodyPr wrap="square" lIns="0" tIns="0" rIns="0" bIns="0" rtlCol="0" anchor="ctr"/>
          <a:lstStyle/>
          <a:p>
            <a:pPr>
              <a:lnSpc>
                <a:spcPct val="130000"/>
              </a:lnSpc>
            </a:pPr>
            <a:r>
              <a:rPr lang="en-US" sz="1200" dirty="0">
                <a:solidFill>
                  <a:srgbClr val="1C1C1C"/>
                </a:solidFill>
                <a:latin typeface="MiSans" pitchFamily="34" charset="0"/>
                <a:ea typeface="MiSans" pitchFamily="34" charset="-122"/>
                <a:cs typeface="MiSans" pitchFamily="34" charset="-120"/>
              </a:rPr>
              <a:t>Mengurangi biaya transportasi dan waktu tempuh</a:t>
            </a:r>
            <a:endParaRPr lang="en-US" sz="1600" dirty="0"/>
          </a:p>
        </p:txBody>
      </p:sp>
      <p:sp>
        <p:nvSpPr>
          <p:cNvPr id="36" name="Shape 33"/>
          <p:cNvSpPr/>
          <p:nvPr/>
        </p:nvSpPr>
        <p:spPr>
          <a:xfrm>
            <a:off x="5391150" y="5148263"/>
            <a:ext cx="152400" cy="152400"/>
          </a:xfrm>
          <a:custGeom>
            <a:avLst/>
            <a:gdLst/>
            <a:ahLst/>
            <a:cxnLst/>
            <a:rect l="l" t="t" r="r" b="b"/>
            <a:pathLst>
              <a:path w="152400" h="152400">
                <a:moveTo>
                  <a:pt x="76200" y="152400"/>
                </a:moveTo>
                <a:cubicBezTo>
                  <a:pt x="118256" y="152400"/>
                  <a:pt x="152400" y="118256"/>
                  <a:pt x="152400" y="76200"/>
                </a:cubicBezTo>
                <a:cubicBezTo>
                  <a:pt x="152400" y="34144"/>
                  <a:pt x="118256" y="0"/>
                  <a:pt x="76200" y="0"/>
                </a:cubicBezTo>
                <a:cubicBezTo>
                  <a:pt x="34144" y="0"/>
                  <a:pt x="0" y="34144"/>
                  <a:pt x="0" y="76200"/>
                </a:cubicBezTo>
                <a:cubicBezTo>
                  <a:pt x="0" y="118256"/>
                  <a:pt x="34144" y="152400"/>
                  <a:pt x="76200" y="152400"/>
                </a:cubicBezTo>
                <a:close/>
                <a:moveTo>
                  <a:pt x="101322" y="63311"/>
                </a:moveTo>
                <a:lnTo>
                  <a:pt x="77510" y="101411"/>
                </a:lnTo>
                <a:cubicBezTo>
                  <a:pt x="76260" y="103406"/>
                  <a:pt x="74116" y="104656"/>
                  <a:pt x="71765" y="104775"/>
                </a:cubicBezTo>
                <a:cubicBezTo>
                  <a:pt x="69413" y="104894"/>
                  <a:pt x="67151" y="103823"/>
                  <a:pt x="65752" y="101918"/>
                </a:cubicBezTo>
                <a:lnTo>
                  <a:pt x="51465" y="82867"/>
                </a:lnTo>
                <a:cubicBezTo>
                  <a:pt x="49084" y="79712"/>
                  <a:pt x="49738" y="75248"/>
                  <a:pt x="52894" y="72866"/>
                </a:cubicBezTo>
                <a:cubicBezTo>
                  <a:pt x="56049" y="70485"/>
                  <a:pt x="60514" y="71140"/>
                  <a:pt x="62895" y="74295"/>
                </a:cubicBezTo>
                <a:lnTo>
                  <a:pt x="70931" y="85011"/>
                </a:lnTo>
                <a:lnTo>
                  <a:pt x="89208" y="55751"/>
                </a:lnTo>
                <a:cubicBezTo>
                  <a:pt x="91291" y="52417"/>
                  <a:pt x="95696" y="51375"/>
                  <a:pt x="99060" y="53489"/>
                </a:cubicBezTo>
                <a:cubicBezTo>
                  <a:pt x="102424" y="55602"/>
                  <a:pt x="103436" y="59978"/>
                  <a:pt x="101322" y="63341"/>
                </a:cubicBezTo>
                <a:close/>
              </a:path>
            </a:pathLst>
          </a:custGeom>
          <a:solidFill>
            <a:srgbClr val="52B788"/>
          </a:solidFill>
          <a:ln/>
        </p:spPr>
      </p:sp>
      <p:sp>
        <p:nvSpPr>
          <p:cNvPr id="37" name="Text 34"/>
          <p:cNvSpPr/>
          <p:nvPr/>
        </p:nvSpPr>
        <p:spPr>
          <a:xfrm>
            <a:off x="5638800" y="5110163"/>
            <a:ext cx="4248150" cy="228600"/>
          </a:xfrm>
          <a:prstGeom prst="rect">
            <a:avLst/>
          </a:prstGeom>
          <a:noFill/>
          <a:ln/>
        </p:spPr>
        <p:txBody>
          <a:bodyPr wrap="square" lIns="0" tIns="0" rIns="0" bIns="0" rtlCol="0" anchor="ctr"/>
          <a:lstStyle/>
          <a:p>
            <a:pPr>
              <a:lnSpc>
                <a:spcPct val="130000"/>
              </a:lnSpc>
            </a:pPr>
            <a:r>
              <a:rPr lang="en-US" sz="1200" dirty="0">
                <a:solidFill>
                  <a:srgbClr val="1C1C1C"/>
                </a:solidFill>
                <a:latin typeface="MiSans" pitchFamily="34" charset="0"/>
                <a:ea typeface="MiSans" pitchFamily="34" charset="-122"/>
                <a:cs typeface="MiSans" pitchFamily="34" charset="-120"/>
              </a:rPr>
              <a:t>Menciptakan lapangan kerja dan meningkatkan ekonomi lokal</a:t>
            </a:r>
            <a:endParaRPr lang="en-US" sz="1600" dirty="0"/>
          </a:p>
        </p:txBody>
      </p:sp>
      <p:sp>
        <p:nvSpPr>
          <p:cNvPr id="38" name="Shape 35"/>
          <p:cNvSpPr/>
          <p:nvPr/>
        </p:nvSpPr>
        <p:spPr>
          <a:xfrm>
            <a:off x="5186363" y="5776913"/>
            <a:ext cx="6619875" cy="695325"/>
          </a:xfrm>
          <a:custGeom>
            <a:avLst/>
            <a:gdLst/>
            <a:ahLst/>
            <a:cxnLst/>
            <a:rect l="l" t="t" r="r" b="b"/>
            <a:pathLst>
              <a:path w="6619875" h="695325">
                <a:moveTo>
                  <a:pt x="114298" y="0"/>
                </a:moveTo>
                <a:lnTo>
                  <a:pt x="6505577" y="0"/>
                </a:lnTo>
                <a:cubicBezTo>
                  <a:pt x="6568702" y="0"/>
                  <a:pt x="6619875" y="51173"/>
                  <a:pt x="6619875" y="114298"/>
                </a:cubicBezTo>
                <a:lnTo>
                  <a:pt x="6619875" y="581027"/>
                </a:lnTo>
                <a:cubicBezTo>
                  <a:pt x="6619875" y="644152"/>
                  <a:pt x="6568702" y="695325"/>
                  <a:pt x="6505577" y="695325"/>
                </a:cubicBezTo>
                <a:lnTo>
                  <a:pt x="114298" y="695325"/>
                </a:lnTo>
                <a:cubicBezTo>
                  <a:pt x="51173" y="695325"/>
                  <a:pt x="0" y="644152"/>
                  <a:pt x="0" y="581027"/>
                </a:cubicBezTo>
                <a:lnTo>
                  <a:pt x="0" y="114298"/>
                </a:lnTo>
                <a:cubicBezTo>
                  <a:pt x="0" y="51215"/>
                  <a:pt x="51215" y="0"/>
                  <a:pt x="114298" y="0"/>
                </a:cubicBezTo>
                <a:close/>
              </a:path>
            </a:pathLst>
          </a:custGeom>
          <a:solidFill>
            <a:srgbClr val="F7F5F0"/>
          </a:solidFill>
          <a:ln w="12700">
            <a:solidFill>
              <a:srgbClr val="D4A017"/>
            </a:solidFill>
            <a:prstDash val="solid"/>
          </a:ln>
        </p:spPr>
      </p:sp>
      <p:sp>
        <p:nvSpPr>
          <p:cNvPr id="39" name="Shape 36"/>
          <p:cNvSpPr/>
          <p:nvPr/>
        </p:nvSpPr>
        <p:spPr>
          <a:xfrm>
            <a:off x="5473229" y="5967413"/>
            <a:ext cx="133350" cy="133350"/>
          </a:xfrm>
          <a:custGeom>
            <a:avLst/>
            <a:gdLst/>
            <a:ahLst/>
            <a:cxnLst/>
            <a:rect l="l" t="t" r="r" b="b"/>
            <a:pathLst>
              <a:path w="133350" h="133350">
                <a:moveTo>
                  <a:pt x="66675" y="133350"/>
                </a:moveTo>
                <a:cubicBezTo>
                  <a:pt x="103474" y="133350"/>
                  <a:pt x="133350" y="103474"/>
                  <a:pt x="133350" y="66675"/>
                </a:cubicBezTo>
                <a:cubicBezTo>
                  <a:pt x="133350" y="29876"/>
                  <a:pt x="103474" y="0"/>
                  <a:pt x="66675" y="0"/>
                </a:cubicBezTo>
                <a:cubicBezTo>
                  <a:pt x="29876" y="0"/>
                  <a:pt x="0" y="29876"/>
                  <a:pt x="0" y="66675"/>
                </a:cubicBezTo>
                <a:cubicBezTo>
                  <a:pt x="0" y="103474"/>
                  <a:pt x="29876" y="133350"/>
                  <a:pt x="66675" y="133350"/>
                </a:cubicBezTo>
                <a:close/>
                <a:moveTo>
                  <a:pt x="58341" y="41672"/>
                </a:moveTo>
                <a:cubicBezTo>
                  <a:pt x="58341" y="37072"/>
                  <a:pt x="62075" y="33337"/>
                  <a:pt x="66675" y="33337"/>
                </a:cubicBezTo>
                <a:cubicBezTo>
                  <a:pt x="71275" y="33337"/>
                  <a:pt x="75009" y="37072"/>
                  <a:pt x="75009" y="41672"/>
                </a:cubicBezTo>
                <a:cubicBezTo>
                  <a:pt x="75009" y="46272"/>
                  <a:pt x="71275" y="50006"/>
                  <a:pt x="66675" y="50006"/>
                </a:cubicBezTo>
                <a:cubicBezTo>
                  <a:pt x="62075" y="50006"/>
                  <a:pt x="58341" y="46272"/>
                  <a:pt x="58341" y="41672"/>
                </a:cubicBezTo>
                <a:close/>
                <a:moveTo>
                  <a:pt x="56257" y="58341"/>
                </a:moveTo>
                <a:lnTo>
                  <a:pt x="68759" y="58341"/>
                </a:lnTo>
                <a:cubicBezTo>
                  <a:pt x="72223" y="58341"/>
                  <a:pt x="75009" y="61127"/>
                  <a:pt x="75009" y="64591"/>
                </a:cubicBezTo>
                <a:lnTo>
                  <a:pt x="75009" y="87511"/>
                </a:lnTo>
                <a:lnTo>
                  <a:pt x="77093" y="87511"/>
                </a:lnTo>
                <a:cubicBezTo>
                  <a:pt x="80557" y="87511"/>
                  <a:pt x="83344" y="90298"/>
                  <a:pt x="83344" y="93762"/>
                </a:cubicBezTo>
                <a:cubicBezTo>
                  <a:pt x="83344" y="97226"/>
                  <a:pt x="80557" y="100013"/>
                  <a:pt x="77093" y="100013"/>
                </a:cubicBezTo>
                <a:lnTo>
                  <a:pt x="56257" y="100013"/>
                </a:lnTo>
                <a:cubicBezTo>
                  <a:pt x="52793" y="100013"/>
                  <a:pt x="50006" y="97226"/>
                  <a:pt x="50006" y="93762"/>
                </a:cubicBezTo>
                <a:cubicBezTo>
                  <a:pt x="50006" y="90298"/>
                  <a:pt x="52793" y="87511"/>
                  <a:pt x="56257" y="87511"/>
                </a:cubicBezTo>
                <a:lnTo>
                  <a:pt x="62508" y="87511"/>
                </a:lnTo>
                <a:lnTo>
                  <a:pt x="62508" y="70842"/>
                </a:lnTo>
                <a:lnTo>
                  <a:pt x="56257" y="70842"/>
                </a:lnTo>
                <a:cubicBezTo>
                  <a:pt x="52793" y="70842"/>
                  <a:pt x="50006" y="68055"/>
                  <a:pt x="50006" y="64591"/>
                </a:cubicBezTo>
                <a:cubicBezTo>
                  <a:pt x="50006" y="61127"/>
                  <a:pt x="52793" y="58341"/>
                  <a:pt x="56257" y="58341"/>
                </a:cubicBezTo>
                <a:close/>
              </a:path>
            </a:pathLst>
          </a:custGeom>
          <a:solidFill>
            <a:srgbClr val="D4A017"/>
          </a:solidFill>
          <a:ln/>
        </p:spPr>
      </p:sp>
      <p:sp>
        <p:nvSpPr>
          <p:cNvPr id="40" name="Text 37"/>
          <p:cNvSpPr/>
          <p:nvPr/>
        </p:nvSpPr>
        <p:spPr>
          <a:xfrm>
            <a:off x="5538788" y="5934075"/>
            <a:ext cx="6143625" cy="381000"/>
          </a:xfrm>
          <a:prstGeom prst="rect">
            <a:avLst/>
          </a:prstGeom>
          <a:noFill/>
          <a:ln/>
        </p:spPr>
        <p:txBody>
          <a:bodyPr wrap="square" lIns="0" tIns="0" rIns="0" bIns="0" rtlCol="0" anchor="ctr"/>
          <a:lstStyle/>
          <a:p>
            <a:pPr algn="ctr">
              <a:lnSpc>
                <a:spcPct val="120000"/>
              </a:lnSpc>
            </a:pPr>
            <a:r>
              <a:rPr lang="en-US" sz="1050" b="1" dirty="0">
                <a:solidFill>
                  <a:srgbClr val="1C1C1C"/>
                </a:solidFill>
                <a:latin typeface="MiSans" pitchFamily="34" charset="0"/>
                <a:ea typeface="MiSans" pitchFamily="34" charset="-122"/>
                <a:cs typeface="MiSans" pitchFamily="34" charset="-120"/>
              </a:rPr>
              <a:t>PISEW</a:t>
            </a:r>
            <a:pPr algn="ctr">
              <a:lnSpc>
                <a:spcPct val="120000"/>
              </a:lnSpc>
            </a:pPr>
            <a:r>
              <a:rPr lang="en-US" sz="1050" dirty="0">
                <a:solidFill>
                  <a:srgbClr val="1C1C1C"/>
                </a:solidFill>
                <a:latin typeface="MiSans" pitchFamily="34" charset="0"/>
                <a:ea typeface="MiSans" pitchFamily="34" charset="-122"/>
                <a:cs typeface="MiSans" pitchFamily="34" charset="-120"/>
              </a:rPr>
              <a:t> membangun fondasi infrastruktur untuk mendukung pertumbuhan ekonomi perdesaan dan kesejahteraan masyarakat</a:t>
            </a:r>
            <a:endParaRPr lang="en-US" sz="1600" dirty="0"/>
          </a:p>
        </p:txBody>
      </p:sp>
    </p:spTree>
  </p:cSld>
  <p:clrMapOvr>
    <a:masterClrMapping/>
  </p:clrMapOvr>
  <p:transition>
    <p:fade/>
    <p:spd val="med"/>
  </p:transition>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F7F5F0"/>
        </a:solidFill>
      </p:bgPr>
    </p:bg>
    <p:spTree>
      <p:nvGrpSpPr>
        <p:cNvPr id="1" name=""/>
        <p:cNvGrpSpPr/>
        <p:nvPr/>
      </p:nvGrpSpPr>
      <p:grpSpPr>
        <a:xfrm>
          <a:off x="0" y="0"/>
          <a:ext cx="0" cy="0"/>
          <a:chOff x="0" y="0"/>
          <a:chExt cx="0" cy="0"/>
        </a:xfrm>
      </p:grpSpPr>
      <p:sp>
        <p:nvSpPr>
          <p:cNvPr id="2" name="Shape 0"/>
          <p:cNvSpPr/>
          <p:nvPr/>
        </p:nvSpPr>
        <p:spPr>
          <a:xfrm>
            <a:off x="342954" y="360101"/>
            <a:ext cx="34295" cy="274363"/>
          </a:xfrm>
          <a:custGeom>
            <a:avLst/>
            <a:gdLst/>
            <a:ahLst/>
            <a:cxnLst/>
            <a:rect l="l" t="t" r="r" b="b"/>
            <a:pathLst>
              <a:path w="34295" h="274363">
                <a:moveTo>
                  <a:pt x="0" y="0"/>
                </a:moveTo>
                <a:lnTo>
                  <a:pt x="34295" y="0"/>
                </a:lnTo>
                <a:lnTo>
                  <a:pt x="34295" y="274363"/>
                </a:lnTo>
                <a:lnTo>
                  <a:pt x="0" y="274363"/>
                </a:lnTo>
                <a:lnTo>
                  <a:pt x="0" y="0"/>
                </a:lnTo>
                <a:close/>
              </a:path>
            </a:pathLst>
          </a:custGeom>
          <a:solidFill>
            <a:srgbClr val="D4A017"/>
          </a:solidFill>
          <a:ln/>
        </p:spPr>
      </p:sp>
      <p:sp>
        <p:nvSpPr>
          <p:cNvPr id="3" name="Text 1"/>
          <p:cNvSpPr/>
          <p:nvPr/>
        </p:nvSpPr>
        <p:spPr>
          <a:xfrm>
            <a:off x="480135" y="342954"/>
            <a:ext cx="4595578" cy="308658"/>
          </a:xfrm>
          <a:prstGeom prst="rect">
            <a:avLst/>
          </a:prstGeom>
          <a:noFill/>
          <a:ln/>
        </p:spPr>
        <p:txBody>
          <a:bodyPr wrap="square" lIns="0" tIns="0" rIns="0" bIns="0" rtlCol="0" anchor="ctr"/>
          <a:lstStyle/>
          <a:p>
            <a:pPr>
              <a:lnSpc>
                <a:spcPct val="100000"/>
              </a:lnSpc>
            </a:pPr>
            <a:r>
              <a:rPr lang="en-US" sz="2025" b="1" dirty="0">
                <a:solidFill>
                  <a:srgbClr val="1A3C34"/>
                </a:solidFill>
                <a:latin typeface="Noto Sans SC" pitchFamily="34" charset="0"/>
                <a:ea typeface="Noto Sans SC" pitchFamily="34" charset="-122"/>
                <a:cs typeface="Noto Sans SC" pitchFamily="34" charset="-120"/>
              </a:rPr>
              <a:t>Kawasan Khusus &amp; Pendataan Kumuh</a:t>
            </a:r>
            <a:endParaRPr lang="en-US" sz="1600" dirty="0"/>
          </a:p>
        </p:txBody>
      </p:sp>
      <p:sp>
        <p:nvSpPr>
          <p:cNvPr id="4" name="Shape 2"/>
          <p:cNvSpPr/>
          <p:nvPr/>
        </p:nvSpPr>
        <p:spPr>
          <a:xfrm>
            <a:off x="342954" y="857384"/>
            <a:ext cx="11506093" cy="2812219"/>
          </a:xfrm>
          <a:custGeom>
            <a:avLst/>
            <a:gdLst/>
            <a:ahLst/>
            <a:cxnLst/>
            <a:rect l="l" t="t" r="r" b="b"/>
            <a:pathLst>
              <a:path w="11506093" h="2812219">
                <a:moveTo>
                  <a:pt x="102899" y="0"/>
                </a:moveTo>
                <a:lnTo>
                  <a:pt x="11403194" y="0"/>
                </a:lnTo>
                <a:cubicBezTo>
                  <a:pt x="11460023" y="0"/>
                  <a:pt x="11506093" y="46069"/>
                  <a:pt x="11506093" y="102899"/>
                </a:cubicBezTo>
                <a:lnTo>
                  <a:pt x="11506093" y="2709320"/>
                </a:lnTo>
                <a:cubicBezTo>
                  <a:pt x="11506093" y="2766150"/>
                  <a:pt x="11460023" y="2812219"/>
                  <a:pt x="11403194" y="2812219"/>
                </a:cubicBezTo>
                <a:lnTo>
                  <a:pt x="102899" y="2812219"/>
                </a:lnTo>
                <a:cubicBezTo>
                  <a:pt x="46069" y="2812219"/>
                  <a:pt x="0" y="2766150"/>
                  <a:pt x="0" y="2709320"/>
                </a:cubicBezTo>
                <a:lnTo>
                  <a:pt x="0" y="102899"/>
                </a:lnTo>
                <a:cubicBezTo>
                  <a:pt x="0" y="46070"/>
                  <a:pt x="46069" y="0"/>
                  <a:pt x="102899" y="0"/>
                </a:cubicBezTo>
                <a:close/>
              </a:path>
            </a:pathLst>
          </a:custGeom>
          <a:solidFill>
            <a:srgbClr val="FFFFFF"/>
          </a:solidFill>
          <a:ln/>
          <a:effectLst>
            <a:outerShdw sx="100000" sy="100000" kx="0" ky="0" algn="bl" rotWithShape="0" blurRad="128608" dist="85738" dir="5400000">
              <a:srgbClr val="000000">
                <a:alpha val="10196"/>
              </a:srgbClr>
            </a:outerShdw>
          </a:effectLst>
        </p:spPr>
      </p:sp>
      <p:sp>
        <p:nvSpPr>
          <p:cNvPr id="5" name="Shape 3"/>
          <p:cNvSpPr/>
          <p:nvPr/>
        </p:nvSpPr>
        <p:spPr>
          <a:xfrm>
            <a:off x="514430" y="1028861"/>
            <a:ext cx="2400675" cy="1268928"/>
          </a:xfrm>
          <a:custGeom>
            <a:avLst/>
            <a:gdLst/>
            <a:ahLst/>
            <a:cxnLst/>
            <a:rect l="l" t="t" r="r" b="b"/>
            <a:pathLst>
              <a:path w="2400675" h="1268928">
                <a:moveTo>
                  <a:pt x="102885" y="0"/>
                </a:moveTo>
                <a:lnTo>
                  <a:pt x="2297790" y="0"/>
                </a:lnTo>
                <a:cubicBezTo>
                  <a:pt x="2354612" y="0"/>
                  <a:pt x="2400675" y="46063"/>
                  <a:pt x="2400675" y="102885"/>
                </a:cubicBezTo>
                <a:lnTo>
                  <a:pt x="2400675" y="1166044"/>
                </a:lnTo>
                <a:cubicBezTo>
                  <a:pt x="2400675" y="1222865"/>
                  <a:pt x="2354612" y="1268928"/>
                  <a:pt x="2297790" y="1268928"/>
                </a:cubicBezTo>
                <a:lnTo>
                  <a:pt x="102885" y="1268928"/>
                </a:lnTo>
                <a:cubicBezTo>
                  <a:pt x="46063" y="1268928"/>
                  <a:pt x="0" y="1222865"/>
                  <a:pt x="0" y="1166044"/>
                </a:cubicBezTo>
                <a:lnTo>
                  <a:pt x="0" y="102885"/>
                </a:lnTo>
                <a:cubicBezTo>
                  <a:pt x="0" y="46101"/>
                  <a:pt x="46101" y="0"/>
                  <a:pt x="102885" y="0"/>
                </a:cubicBezTo>
                <a:close/>
              </a:path>
            </a:pathLst>
          </a:custGeom>
          <a:solidFill>
            <a:srgbClr val="1A3C34"/>
          </a:solidFill>
          <a:ln/>
        </p:spPr>
      </p:sp>
      <p:sp>
        <p:nvSpPr>
          <p:cNvPr id="6" name="Text 4"/>
          <p:cNvSpPr/>
          <p:nvPr/>
        </p:nvSpPr>
        <p:spPr>
          <a:xfrm>
            <a:off x="583021" y="1200338"/>
            <a:ext cx="2263494" cy="411544"/>
          </a:xfrm>
          <a:prstGeom prst="rect">
            <a:avLst/>
          </a:prstGeom>
          <a:noFill/>
          <a:ln/>
        </p:spPr>
        <p:txBody>
          <a:bodyPr wrap="square" lIns="0" tIns="0" rIns="0" bIns="0" rtlCol="0" anchor="ctr"/>
          <a:lstStyle/>
          <a:p>
            <a:pPr algn="ctr">
              <a:lnSpc>
                <a:spcPct val="80000"/>
              </a:lnSpc>
            </a:pPr>
            <a:r>
              <a:rPr lang="en-US" sz="3241" dirty="0">
                <a:solidFill>
                  <a:srgbClr val="D4A017"/>
                </a:solidFill>
                <a:latin typeface="Noto Sans SC" pitchFamily="34" charset="0"/>
                <a:ea typeface="Noto Sans SC" pitchFamily="34" charset="-122"/>
                <a:cs typeface="Noto Sans SC" pitchFamily="34" charset="-120"/>
              </a:rPr>
              <a:t>5.548</a:t>
            </a:r>
            <a:endParaRPr lang="en-US" sz="1600" dirty="0"/>
          </a:p>
        </p:txBody>
      </p:sp>
      <p:sp>
        <p:nvSpPr>
          <p:cNvPr id="7" name="Text 5"/>
          <p:cNvSpPr/>
          <p:nvPr/>
        </p:nvSpPr>
        <p:spPr>
          <a:xfrm>
            <a:off x="647325" y="1680473"/>
            <a:ext cx="2134886" cy="240068"/>
          </a:xfrm>
          <a:prstGeom prst="rect">
            <a:avLst/>
          </a:prstGeom>
          <a:noFill/>
          <a:ln/>
        </p:spPr>
        <p:txBody>
          <a:bodyPr wrap="square" lIns="0" tIns="0" rIns="0" bIns="0" rtlCol="0" anchor="ctr"/>
          <a:lstStyle/>
          <a:p>
            <a:pPr algn="ctr">
              <a:lnSpc>
                <a:spcPct val="130000"/>
              </a:lnSpc>
            </a:pPr>
            <a:r>
              <a:rPr lang="en-US" sz="1215" b="1" dirty="0">
                <a:solidFill>
                  <a:srgbClr val="FFFFFF"/>
                </a:solidFill>
                <a:latin typeface="MiSans" pitchFamily="34" charset="0"/>
                <a:ea typeface="MiSans" pitchFamily="34" charset="-122"/>
                <a:cs typeface="MiSans" pitchFamily="34" charset="-120"/>
              </a:rPr>
              <a:t>Hektar</a:t>
            </a:r>
            <a:endParaRPr lang="en-US" sz="1600" dirty="0"/>
          </a:p>
        </p:txBody>
      </p:sp>
      <p:sp>
        <p:nvSpPr>
          <p:cNvPr id="8" name="Text 6"/>
          <p:cNvSpPr/>
          <p:nvPr/>
        </p:nvSpPr>
        <p:spPr>
          <a:xfrm>
            <a:off x="655899" y="1954835"/>
            <a:ext cx="2117738" cy="171477"/>
          </a:xfrm>
          <a:prstGeom prst="rect">
            <a:avLst/>
          </a:prstGeom>
          <a:noFill/>
          <a:ln/>
        </p:spPr>
        <p:txBody>
          <a:bodyPr wrap="square" lIns="0" tIns="0" rIns="0" bIns="0" rtlCol="0" anchor="ctr"/>
          <a:lstStyle/>
          <a:p>
            <a:pPr algn="ctr">
              <a:lnSpc>
                <a:spcPct val="120000"/>
              </a:lnSpc>
            </a:pPr>
            <a:r>
              <a:rPr lang="en-US" sz="945" dirty="0">
                <a:solidFill>
                  <a:srgbClr val="FFFFFF">
                    <a:alpha val="80000"/>
                  </a:srgbClr>
                </a:solidFill>
                <a:latin typeface="MiSans" pitchFamily="34" charset="0"/>
                <a:ea typeface="MiSans" pitchFamily="34" charset="-122"/>
                <a:cs typeface="MiSans" pitchFamily="34" charset="-120"/>
              </a:rPr>
              <a:t>Kawasan Khusus</a:t>
            </a:r>
            <a:endParaRPr lang="en-US" sz="1600" dirty="0"/>
          </a:p>
        </p:txBody>
      </p:sp>
      <p:sp>
        <p:nvSpPr>
          <p:cNvPr id="9" name="Shape 7"/>
          <p:cNvSpPr/>
          <p:nvPr/>
        </p:nvSpPr>
        <p:spPr>
          <a:xfrm>
            <a:off x="514430" y="2434970"/>
            <a:ext cx="2400675" cy="308658"/>
          </a:xfrm>
          <a:custGeom>
            <a:avLst/>
            <a:gdLst/>
            <a:ahLst/>
            <a:cxnLst/>
            <a:rect l="l" t="t" r="r" b="b"/>
            <a:pathLst>
              <a:path w="2400675" h="308658">
                <a:moveTo>
                  <a:pt x="68590" y="0"/>
                </a:moveTo>
                <a:lnTo>
                  <a:pt x="2332085" y="0"/>
                </a:lnTo>
                <a:cubicBezTo>
                  <a:pt x="2369941" y="0"/>
                  <a:pt x="2400675" y="30734"/>
                  <a:pt x="2400675" y="68590"/>
                </a:cubicBezTo>
                <a:lnTo>
                  <a:pt x="2400675" y="240068"/>
                </a:lnTo>
                <a:cubicBezTo>
                  <a:pt x="2400675" y="277924"/>
                  <a:pt x="2369941" y="308658"/>
                  <a:pt x="2332085" y="308658"/>
                </a:cubicBezTo>
                <a:lnTo>
                  <a:pt x="68590" y="308658"/>
                </a:lnTo>
                <a:cubicBezTo>
                  <a:pt x="30734" y="308658"/>
                  <a:pt x="0" y="277924"/>
                  <a:pt x="0" y="240068"/>
                </a:cubicBezTo>
                <a:lnTo>
                  <a:pt x="0" y="68590"/>
                </a:lnTo>
                <a:cubicBezTo>
                  <a:pt x="0" y="30734"/>
                  <a:pt x="30734" y="0"/>
                  <a:pt x="68590" y="0"/>
                </a:cubicBezTo>
                <a:close/>
              </a:path>
            </a:pathLst>
          </a:custGeom>
          <a:solidFill>
            <a:srgbClr val="F7F5F0"/>
          </a:solidFill>
          <a:ln/>
        </p:spPr>
      </p:sp>
      <p:sp>
        <p:nvSpPr>
          <p:cNvPr id="10" name="Shape 8"/>
          <p:cNvSpPr/>
          <p:nvPr/>
        </p:nvSpPr>
        <p:spPr>
          <a:xfrm>
            <a:off x="617316" y="2520709"/>
            <a:ext cx="102886" cy="137181"/>
          </a:xfrm>
          <a:custGeom>
            <a:avLst/>
            <a:gdLst/>
            <a:ahLst/>
            <a:cxnLst/>
            <a:rect l="l" t="t" r="r" b="b"/>
            <a:pathLst>
              <a:path w="102886" h="137181">
                <a:moveTo>
                  <a:pt x="0" y="50532"/>
                </a:moveTo>
                <a:cubicBezTo>
                  <a:pt x="0" y="22614"/>
                  <a:pt x="23042" y="0"/>
                  <a:pt x="51443" y="0"/>
                </a:cubicBezTo>
                <a:cubicBezTo>
                  <a:pt x="79844" y="0"/>
                  <a:pt x="102886" y="22614"/>
                  <a:pt x="102886" y="50532"/>
                </a:cubicBezTo>
                <a:cubicBezTo>
                  <a:pt x="102886" y="82496"/>
                  <a:pt x="70681" y="120811"/>
                  <a:pt x="57230" y="135413"/>
                </a:cubicBezTo>
                <a:cubicBezTo>
                  <a:pt x="54069" y="138843"/>
                  <a:pt x="48791" y="138843"/>
                  <a:pt x="45629" y="135413"/>
                </a:cubicBezTo>
                <a:cubicBezTo>
                  <a:pt x="32179" y="120811"/>
                  <a:pt x="-27" y="82496"/>
                  <a:pt x="-27" y="50532"/>
                </a:cubicBezTo>
                <a:close/>
                <a:moveTo>
                  <a:pt x="51443" y="68591"/>
                </a:moveTo>
                <a:cubicBezTo>
                  <a:pt x="60907" y="68591"/>
                  <a:pt x="68591" y="60907"/>
                  <a:pt x="68591" y="51443"/>
                </a:cubicBezTo>
                <a:cubicBezTo>
                  <a:pt x="68591" y="41979"/>
                  <a:pt x="60907" y="34295"/>
                  <a:pt x="51443" y="34295"/>
                </a:cubicBezTo>
                <a:cubicBezTo>
                  <a:pt x="41979" y="34295"/>
                  <a:pt x="34295" y="41979"/>
                  <a:pt x="34295" y="51443"/>
                </a:cubicBezTo>
                <a:cubicBezTo>
                  <a:pt x="34295" y="60907"/>
                  <a:pt x="41979" y="68591"/>
                  <a:pt x="51443" y="68591"/>
                </a:cubicBezTo>
                <a:close/>
              </a:path>
            </a:pathLst>
          </a:custGeom>
          <a:solidFill>
            <a:srgbClr val="D4A017"/>
          </a:solidFill>
          <a:ln/>
        </p:spPr>
      </p:sp>
      <p:sp>
        <p:nvSpPr>
          <p:cNvPr id="11" name="Text 9"/>
          <p:cNvSpPr/>
          <p:nvPr/>
        </p:nvSpPr>
        <p:spPr>
          <a:xfrm>
            <a:off x="823089" y="2503561"/>
            <a:ext cx="1148895" cy="171477"/>
          </a:xfrm>
          <a:prstGeom prst="rect">
            <a:avLst/>
          </a:prstGeom>
          <a:noFill/>
          <a:ln/>
        </p:spPr>
        <p:txBody>
          <a:bodyPr wrap="square" lIns="0" tIns="0" rIns="0" bIns="0" rtlCol="0" anchor="ctr"/>
          <a:lstStyle/>
          <a:p>
            <a:pPr>
              <a:lnSpc>
                <a:spcPct val="120000"/>
              </a:lnSpc>
            </a:pPr>
            <a:r>
              <a:rPr lang="en-US" sz="945" b="1" dirty="0">
                <a:solidFill>
                  <a:srgbClr val="1C1C1C"/>
                </a:solidFill>
                <a:latin typeface="MiSans" pitchFamily="34" charset="0"/>
                <a:ea typeface="MiSans" pitchFamily="34" charset="-122"/>
                <a:cs typeface="MiSans" pitchFamily="34" charset="-120"/>
              </a:rPr>
              <a:t>Perbatasan Negara</a:t>
            </a:r>
            <a:endParaRPr lang="en-US" sz="1600" dirty="0"/>
          </a:p>
        </p:txBody>
      </p:sp>
      <p:sp>
        <p:nvSpPr>
          <p:cNvPr id="12" name="Shape 10"/>
          <p:cNvSpPr/>
          <p:nvPr/>
        </p:nvSpPr>
        <p:spPr>
          <a:xfrm>
            <a:off x="514430" y="2812219"/>
            <a:ext cx="2400675" cy="308658"/>
          </a:xfrm>
          <a:custGeom>
            <a:avLst/>
            <a:gdLst/>
            <a:ahLst/>
            <a:cxnLst/>
            <a:rect l="l" t="t" r="r" b="b"/>
            <a:pathLst>
              <a:path w="2400675" h="308658">
                <a:moveTo>
                  <a:pt x="68590" y="0"/>
                </a:moveTo>
                <a:lnTo>
                  <a:pt x="2332085" y="0"/>
                </a:lnTo>
                <a:cubicBezTo>
                  <a:pt x="2369941" y="0"/>
                  <a:pt x="2400675" y="30734"/>
                  <a:pt x="2400675" y="68590"/>
                </a:cubicBezTo>
                <a:lnTo>
                  <a:pt x="2400675" y="240068"/>
                </a:lnTo>
                <a:cubicBezTo>
                  <a:pt x="2400675" y="277924"/>
                  <a:pt x="2369941" y="308658"/>
                  <a:pt x="2332085" y="308658"/>
                </a:cubicBezTo>
                <a:lnTo>
                  <a:pt x="68590" y="308658"/>
                </a:lnTo>
                <a:cubicBezTo>
                  <a:pt x="30734" y="308658"/>
                  <a:pt x="0" y="277924"/>
                  <a:pt x="0" y="240068"/>
                </a:cubicBezTo>
                <a:lnTo>
                  <a:pt x="0" y="68590"/>
                </a:lnTo>
                <a:cubicBezTo>
                  <a:pt x="0" y="30734"/>
                  <a:pt x="30734" y="0"/>
                  <a:pt x="68590" y="0"/>
                </a:cubicBezTo>
                <a:close/>
              </a:path>
            </a:pathLst>
          </a:custGeom>
          <a:solidFill>
            <a:srgbClr val="F7F5F0"/>
          </a:solidFill>
          <a:ln/>
        </p:spPr>
      </p:sp>
      <p:sp>
        <p:nvSpPr>
          <p:cNvPr id="13" name="Shape 11"/>
          <p:cNvSpPr/>
          <p:nvPr/>
        </p:nvSpPr>
        <p:spPr>
          <a:xfrm>
            <a:off x="600169" y="2897958"/>
            <a:ext cx="137181" cy="137181"/>
          </a:xfrm>
          <a:custGeom>
            <a:avLst/>
            <a:gdLst/>
            <a:ahLst/>
            <a:cxnLst/>
            <a:rect l="l" t="t" r="r" b="b"/>
            <a:pathLst>
              <a:path w="137181" h="137181">
                <a:moveTo>
                  <a:pt x="17657" y="61223"/>
                </a:moveTo>
                <a:cubicBezTo>
                  <a:pt x="21220" y="36305"/>
                  <a:pt x="42682" y="17148"/>
                  <a:pt x="68591" y="17148"/>
                </a:cubicBezTo>
                <a:cubicBezTo>
                  <a:pt x="82791" y="17148"/>
                  <a:pt x="95652" y="22908"/>
                  <a:pt x="104976" y="32205"/>
                </a:cubicBezTo>
                <a:cubicBezTo>
                  <a:pt x="105030" y="32259"/>
                  <a:pt x="105083" y="32313"/>
                  <a:pt x="105137" y="32366"/>
                </a:cubicBezTo>
                <a:lnTo>
                  <a:pt x="107173" y="34295"/>
                </a:lnTo>
                <a:lnTo>
                  <a:pt x="94339" y="34295"/>
                </a:lnTo>
                <a:cubicBezTo>
                  <a:pt x="89597" y="34295"/>
                  <a:pt x="85765" y="38127"/>
                  <a:pt x="85765" y="42869"/>
                </a:cubicBezTo>
                <a:cubicBezTo>
                  <a:pt x="85765" y="47612"/>
                  <a:pt x="89597" y="51443"/>
                  <a:pt x="94339" y="51443"/>
                </a:cubicBezTo>
                <a:lnTo>
                  <a:pt x="128634" y="51443"/>
                </a:lnTo>
                <a:cubicBezTo>
                  <a:pt x="133377" y="51443"/>
                  <a:pt x="137208" y="47612"/>
                  <a:pt x="137208" y="42869"/>
                </a:cubicBezTo>
                <a:lnTo>
                  <a:pt x="137208" y="8574"/>
                </a:lnTo>
                <a:cubicBezTo>
                  <a:pt x="137208" y="3831"/>
                  <a:pt x="133377" y="0"/>
                  <a:pt x="128634" y="0"/>
                </a:cubicBezTo>
                <a:cubicBezTo>
                  <a:pt x="123892" y="0"/>
                  <a:pt x="120061" y="3831"/>
                  <a:pt x="120061" y="8574"/>
                </a:cubicBezTo>
                <a:lnTo>
                  <a:pt x="120061" y="22881"/>
                </a:lnTo>
                <a:lnTo>
                  <a:pt x="117033" y="20015"/>
                </a:lnTo>
                <a:cubicBezTo>
                  <a:pt x="104628" y="7663"/>
                  <a:pt x="87480" y="0"/>
                  <a:pt x="68591" y="0"/>
                </a:cubicBezTo>
                <a:cubicBezTo>
                  <a:pt x="34027" y="0"/>
                  <a:pt x="5439" y="25561"/>
                  <a:pt x="697" y="58811"/>
                </a:cubicBezTo>
                <a:cubicBezTo>
                  <a:pt x="27" y="63500"/>
                  <a:pt x="3269" y="67841"/>
                  <a:pt x="7958" y="68510"/>
                </a:cubicBezTo>
                <a:cubicBezTo>
                  <a:pt x="12646" y="69180"/>
                  <a:pt x="16987" y="65911"/>
                  <a:pt x="17657" y="61249"/>
                </a:cubicBezTo>
                <a:close/>
                <a:moveTo>
                  <a:pt x="136485" y="78370"/>
                </a:moveTo>
                <a:cubicBezTo>
                  <a:pt x="137155" y="73681"/>
                  <a:pt x="133886" y="69341"/>
                  <a:pt x="129224" y="68671"/>
                </a:cubicBezTo>
                <a:cubicBezTo>
                  <a:pt x="124562" y="68001"/>
                  <a:pt x="120195" y="71270"/>
                  <a:pt x="119525" y="75932"/>
                </a:cubicBezTo>
                <a:cubicBezTo>
                  <a:pt x="115961" y="100850"/>
                  <a:pt x="94500" y="120007"/>
                  <a:pt x="68591" y="120007"/>
                </a:cubicBezTo>
                <a:cubicBezTo>
                  <a:pt x="54390" y="120007"/>
                  <a:pt x="41530" y="114246"/>
                  <a:pt x="32205" y="104949"/>
                </a:cubicBezTo>
                <a:cubicBezTo>
                  <a:pt x="32152" y="104896"/>
                  <a:pt x="32098" y="104842"/>
                  <a:pt x="32045" y="104788"/>
                </a:cubicBezTo>
                <a:lnTo>
                  <a:pt x="30008" y="102859"/>
                </a:lnTo>
                <a:lnTo>
                  <a:pt x="42842" y="102859"/>
                </a:lnTo>
                <a:cubicBezTo>
                  <a:pt x="47585" y="102859"/>
                  <a:pt x="51416" y="99028"/>
                  <a:pt x="51416" y="94285"/>
                </a:cubicBezTo>
                <a:cubicBezTo>
                  <a:pt x="51416" y="89543"/>
                  <a:pt x="47585" y="85712"/>
                  <a:pt x="42842" y="85712"/>
                </a:cubicBezTo>
                <a:lnTo>
                  <a:pt x="8574" y="85738"/>
                </a:lnTo>
                <a:cubicBezTo>
                  <a:pt x="6296" y="85738"/>
                  <a:pt x="4099" y="86649"/>
                  <a:pt x="2492" y="88284"/>
                </a:cubicBezTo>
                <a:cubicBezTo>
                  <a:pt x="884" y="89918"/>
                  <a:pt x="-27" y="92088"/>
                  <a:pt x="0" y="94393"/>
                </a:cubicBezTo>
                <a:lnTo>
                  <a:pt x="268" y="128420"/>
                </a:lnTo>
                <a:cubicBezTo>
                  <a:pt x="295" y="133162"/>
                  <a:pt x="4180" y="136967"/>
                  <a:pt x="8922" y="136914"/>
                </a:cubicBezTo>
                <a:cubicBezTo>
                  <a:pt x="13665" y="136860"/>
                  <a:pt x="17469" y="133002"/>
                  <a:pt x="17416" y="128259"/>
                </a:cubicBezTo>
                <a:lnTo>
                  <a:pt x="17308" y="114461"/>
                </a:lnTo>
                <a:lnTo>
                  <a:pt x="20175" y="117167"/>
                </a:lnTo>
                <a:cubicBezTo>
                  <a:pt x="32581" y="129519"/>
                  <a:pt x="49701" y="137181"/>
                  <a:pt x="68591" y="137181"/>
                </a:cubicBezTo>
                <a:cubicBezTo>
                  <a:pt x="103154" y="137181"/>
                  <a:pt x="131742" y="111621"/>
                  <a:pt x="136485" y="78370"/>
                </a:cubicBezTo>
                <a:close/>
              </a:path>
            </a:pathLst>
          </a:custGeom>
          <a:solidFill>
            <a:srgbClr val="D4A017"/>
          </a:solidFill>
          <a:ln/>
        </p:spPr>
      </p:sp>
      <p:sp>
        <p:nvSpPr>
          <p:cNvPr id="14" name="Text 12"/>
          <p:cNvSpPr/>
          <p:nvPr/>
        </p:nvSpPr>
        <p:spPr>
          <a:xfrm>
            <a:off x="823089" y="2880810"/>
            <a:ext cx="823089" cy="171477"/>
          </a:xfrm>
          <a:prstGeom prst="rect">
            <a:avLst/>
          </a:prstGeom>
          <a:noFill/>
          <a:ln/>
        </p:spPr>
        <p:txBody>
          <a:bodyPr wrap="square" lIns="0" tIns="0" rIns="0" bIns="0" rtlCol="0" anchor="ctr"/>
          <a:lstStyle/>
          <a:p>
            <a:pPr>
              <a:lnSpc>
                <a:spcPct val="120000"/>
              </a:lnSpc>
            </a:pPr>
            <a:r>
              <a:rPr lang="en-US" sz="945" b="1" dirty="0">
                <a:solidFill>
                  <a:srgbClr val="1C1C1C"/>
                </a:solidFill>
                <a:latin typeface="MiSans" pitchFamily="34" charset="0"/>
                <a:ea typeface="MiSans" pitchFamily="34" charset="-122"/>
                <a:cs typeface="MiSans" pitchFamily="34" charset="-120"/>
              </a:rPr>
              <a:t>Pulau Terluar</a:t>
            </a:r>
            <a:endParaRPr lang="en-US" sz="1600" dirty="0"/>
          </a:p>
        </p:txBody>
      </p:sp>
      <p:sp>
        <p:nvSpPr>
          <p:cNvPr id="15" name="Shape 13"/>
          <p:cNvSpPr/>
          <p:nvPr/>
        </p:nvSpPr>
        <p:spPr>
          <a:xfrm>
            <a:off x="514430" y="3189468"/>
            <a:ext cx="2400675" cy="308658"/>
          </a:xfrm>
          <a:custGeom>
            <a:avLst/>
            <a:gdLst/>
            <a:ahLst/>
            <a:cxnLst/>
            <a:rect l="l" t="t" r="r" b="b"/>
            <a:pathLst>
              <a:path w="2400675" h="308658">
                <a:moveTo>
                  <a:pt x="68590" y="0"/>
                </a:moveTo>
                <a:lnTo>
                  <a:pt x="2332085" y="0"/>
                </a:lnTo>
                <a:cubicBezTo>
                  <a:pt x="2369941" y="0"/>
                  <a:pt x="2400675" y="30734"/>
                  <a:pt x="2400675" y="68590"/>
                </a:cubicBezTo>
                <a:lnTo>
                  <a:pt x="2400675" y="240068"/>
                </a:lnTo>
                <a:cubicBezTo>
                  <a:pt x="2400675" y="277924"/>
                  <a:pt x="2369941" y="308658"/>
                  <a:pt x="2332085" y="308658"/>
                </a:cubicBezTo>
                <a:lnTo>
                  <a:pt x="68590" y="308658"/>
                </a:lnTo>
                <a:cubicBezTo>
                  <a:pt x="30734" y="308658"/>
                  <a:pt x="0" y="277924"/>
                  <a:pt x="0" y="240068"/>
                </a:cubicBezTo>
                <a:lnTo>
                  <a:pt x="0" y="68590"/>
                </a:lnTo>
                <a:cubicBezTo>
                  <a:pt x="0" y="30734"/>
                  <a:pt x="30734" y="0"/>
                  <a:pt x="68590" y="0"/>
                </a:cubicBezTo>
                <a:close/>
              </a:path>
            </a:pathLst>
          </a:custGeom>
          <a:solidFill>
            <a:srgbClr val="F7F5F0"/>
          </a:solidFill>
          <a:ln/>
        </p:spPr>
      </p:sp>
      <p:sp>
        <p:nvSpPr>
          <p:cNvPr id="16" name="Shape 14"/>
          <p:cNvSpPr/>
          <p:nvPr/>
        </p:nvSpPr>
        <p:spPr>
          <a:xfrm>
            <a:off x="600169" y="3275207"/>
            <a:ext cx="137181" cy="137181"/>
          </a:xfrm>
          <a:custGeom>
            <a:avLst/>
            <a:gdLst/>
            <a:ahLst/>
            <a:cxnLst/>
            <a:rect l="l" t="t" r="r" b="b"/>
            <a:pathLst>
              <a:path w="137181" h="137181">
                <a:moveTo>
                  <a:pt x="68591" y="0"/>
                </a:moveTo>
                <a:cubicBezTo>
                  <a:pt x="72529" y="0"/>
                  <a:pt x="76146" y="2170"/>
                  <a:pt x="78022" y="5627"/>
                </a:cubicBezTo>
                <a:lnTo>
                  <a:pt x="135895" y="112800"/>
                </a:lnTo>
                <a:cubicBezTo>
                  <a:pt x="137691" y="116122"/>
                  <a:pt x="137610" y="120141"/>
                  <a:pt x="135681" y="123383"/>
                </a:cubicBezTo>
                <a:cubicBezTo>
                  <a:pt x="133752" y="126625"/>
                  <a:pt x="130242" y="128608"/>
                  <a:pt x="126464" y="128608"/>
                </a:cubicBezTo>
                <a:lnTo>
                  <a:pt x="10717" y="128608"/>
                </a:lnTo>
                <a:cubicBezTo>
                  <a:pt x="6939" y="128608"/>
                  <a:pt x="3456" y="126625"/>
                  <a:pt x="1500" y="123383"/>
                </a:cubicBezTo>
                <a:cubicBezTo>
                  <a:pt x="-455" y="120141"/>
                  <a:pt x="-509" y="116122"/>
                  <a:pt x="1286" y="112800"/>
                </a:cubicBezTo>
                <a:lnTo>
                  <a:pt x="59159" y="5627"/>
                </a:lnTo>
                <a:cubicBezTo>
                  <a:pt x="61035" y="2170"/>
                  <a:pt x="64652" y="0"/>
                  <a:pt x="68591" y="0"/>
                </a:cubicBezTo>
                <a:close/>
                <a:moveTo>
                  <a:pt x="68591" y="45013"/>
                </a:moveTo>
                <a:cubicBezTo>
                  <a:pt x="65027" y="45013"/>
                  <a:pt x="62160" y="47880"/>
                  <a:pt x="62160" y="51443"/>
                </a:cubicBezTo>
                <a:lnTo>
                  <a:pt x="62160" y="81451"/>
                </a:lnTo>
                <a:cubicBezTo>
                  <a:pt x="62160" y="85015"/>
                  <a:pt x="65027" y="87882"/>
                  <a:pt x="68591" y="87882"/>
                </a:cubicBezTo>
                <a:cubicBezTo>
                  <a:pt x="72154" y="87882"/>
                  <a:pt x="75021" y="85015"/>
                  <a:pt x="75021" y="81451"/>
                </a:cubicBezTo>
                <a:lnTo>
                  <a:pt x="75021" y="51443"/>
                </a:lnTo>
                <a:cubicBezTo>
                  <a:pt x="75021" y="47880"/>
                  <a:pt x="72154" y="45013"/>
                  <a:pt x="68591" y="45013"/>
                </a:cubicBezTo>
                <a:close/>
                <a:moveTo>
                  <a:pt x="75745" y="102886"/>
                </a:moveTo>
                <a:cubicBezTo>
                  <a:pt x="75907" y="100231"/>
                  <a:pt x="74583" y="97704"/>
                  <a:pt x="72307" y="96327"/>
                </a:cubicBezTo>
                <a:cubicBezTo>
                  <a:pt x="70030" y="94950"/>
                  <a:pt x="67178" y="94950"/>
                  <a:pt x="64902" y="96327"/>
                </a:cubicBezTo>
                <a:cubicBezTo>
                  <a:pt x="62625" y="97704"/>
                  <a:pt x="61301" y="100231"/>
                  <a:pt x="61464" y="102886"/>
                </a:cubicBezTo>
                <a:cubicBezTo>
                  <a:pt x="61301" y="105541"/>
                  <a:pt x="62625" y="108068"/>
                  <a:pt x="64902" y="109445"/>
                </a:cubicBezTo>
                <a:cubicBezTo>
                  <a:pt x="67178" y="110822"/>
                  <a:pt x="70030" y="110822"/>
                  <a:pt x="72307" y="109445"/>
                </a:cubicBezTo>
                <a:cubicBezTo>
                  <a:pt x="74583" y="108068"/>
                  <a:pt x="75907" y="105541"/>
                  <a:pt x="75745" y="102886"/>
                </a:cubicBezTo>
                <a:close/>
              </a:path>
            </a:pathLst>
          </a:custGeom>
          <a:solidFill>
            <a:srgbClr val="D4A017"/>
          </a:solidFill>
          <a:ln/>
        </p:spPr>
      </p:sp>
      <p:sp>
        <p:nvSpPr>
          <p:cNvPr id="17" name="Text 15"/>
          <p:cNvSpPr/>
          <p:nvPr/>
        </p:nvSpPr>
        <p:spPr>
          <a:xfrm>
            <a:off x="823089" y="3258059"/>
            <a:ext cx="1423257" cy="171477"/>
          </a:xfrm>
          <a:prstGeom prst="rect">
            <a:avLst/>
          </a:prstGeom>
          <a:noFill/>
          <a:ln/>
        </p:spPr>
        <p:txBody>
          <a:bodyPr wrap="square" lIns="0" tIns="0" rIns="0" bIns="0" rtlCol="0" anchor="ctr"/>
          <a:lstStyle/>
          <a:p>
            <a:pPr>
              <a:lnSpc>
                <a:spcPct val="120000"/>
              </a:lnSpc>
            </a:pPr>
            <a:r>
              <a:rPr lang="en-US" sz="945" b="1" dirty="0">
                <a:solidFill>
                  <a:srgbClr val="1C1C1C"/>
                </a:solidFill>
                <a:latin typeface="MiSans" pitchFamily="34" charset="0"/>
                <a:ea typeface="MiSans" pitchFamily="34" charset="-122"/>
                <a:cs typeface="MiSans" pitchFamily="34" charset="-120"/>
              </a:rPr>
              <a:t>Daerah Rawan Bencana</a:t>
            </a:r>
            <a:endParaRPr lang="en-US" sz="1600" dirty="0"/>
          </a:p>
        </p:txBody>
      </p:sp>
      <p:sp>
        <p:nvSpPr>
          <p:cNvPr id="18" name="Text 16"/>
          <p:cNvSpPr/>
          <p:nvPr/>
        </p:nvSpPr>
        <p:spPr>
          <a:xfrm>
            <a:off x="3086582" y="1028861"/>
            <a:ext cx="8676726" cy="240068"/>
          </a:xfrm>
          <a:prstGeom prst="rect">
            <a:avLst/>
          </a:prstGeom>
          <a:noFill/>
          <a:ln/>
        </p:spPr>
        <p:txBody>
          <a:bodyPr wrap="square" lIns="0" tIns="0" rIns="0" bIns="0" rtlCol="0" anchor="ctr"/>
          <a:lstStyle/>
          <a:p>
            <a:pPr>
              <a:lnSpc>
                <a:spcPct val="120000"/>
              </a:lnSpc>
            </a:pPr>
            <a:r>
              <a:rPr lang="en-US" sz="1350" b="1" dirty="0">
                <a:solidFill>
                  <a:srgbClr val="1A3C34"/>
                </a:solidFill>
                <a:latin typeface="Noto Sans SC" pitchFamily="34" charset="0"/>
                <a:ea typeface="Noto Sans SC" pitchFamily="34" charset="-122"/>
                <a:cs typeface="Noto Sans SC" pitchFamily="34" charset="-120"/>
              </a:rPr>
              <a:t>Prioritas Nasional</a:t>
            </a:r>
            <a:endParaRPr lang="en-US" sz="1600" dirty="0"/>
          </a:p>
        </p:txBody>
      </p:sp>
      <p:sp>
        <p:nvSpPr>
          <p:cNvPr id="19" name="Text 17"/>
          <p:cNvSpPr/>
          <p:nvPr/>
        </p:nvSpPr>
        <p:spPr>
          <a:xfrm>
            <a:off x="3086582" y="1371814"/>
            <a:ext cx="8659578" cy="445840"/>
          </a:xfrm>
          <a:prstGeom prst="rect">
            <a:avLst/>
          </a:prstGeom>
          <a:noFill/>
          <a:ln/>
        </p:spPr>
        <p:txBody>
          <a:bodyPr wrap="square" lIns="0" tIns="0" rIns="0" bIns="0" rtlCol="0" anchor="ctr"/>
          <a:lstStyle/>
          <a:p>
            <a:pPr>
              <a:lnSpc>
                <a:spcPct val="140000"/>
              </a:lnSpc>
            </a:pPr>
            <a:r>
              <a:rPr lang="en-US" sz="1080" dirty="0">
                <a:solidFill>
                  <a:srgbClr val="1C1C1C"/>
                </a:solidFill>
                <a:latin typeface="MiSans" pitchFamily="34" charset="0"/>
                <a:ea typeface="MiSans" pitchFamily="34" charset="-122"/>
                <a:cs typeface="MiSans" pitchFamily="34" charset="-120"/>
              </a:rPr>
              <a:t>Kawasan khusus merupakan prioritas strategis untuk menjaga kedaulatan negara, memperkuat ketahanan nasional, dan meningkatkan kesejahteraan masyarakat di wilayah terluar Indonesia.</a:t>
            </a:r>
            <a:endParaRPr lang="en-US" sz="1600" dirty="0"/>
          </a:p>
        </p:txBody>
      </p:sp>
      <p:sp>
        <p:nvSpPr>
          <p:cNvPr id="20" name="Shape 18"/>
          <p:cNvSpPr/>
          <p:nvPr/>
        </p:nvSpPr>
        <p:spPr>
          <a:xfrm>
            <a:off x="3086582" y="1954835"/>
            <a:ext cx="8590987" cy="1543291"/>
          </a:xfrm>
          <a:custGeom>
            <a:avLst/>
            <a:gdLst/>
            <a:ahLst/>
            <a:cxnLst/>
            <a:rect l="l" t="t" r="r" b="b"/>
            <a:pathLst>
              <a:path w="8590987" h="1543291">
                <a:moveTo>
                  <a:pt x="102891" y="0"/>
                </a:moveTo>
                <a:lnTo>
                  <a:pt x="8488096" y="0"/>
                </a:lnTo>
                <a:cubicBezTo>
                  <a:pt x="8544921" y="0"/>
                  <a:pt x="8590987" y="46066"/>
                  <a:pt x="8590987" y="102891"/>
                </a:cubicBezTo>
                <a:lnTo>
                  <a:pt x="8590987" y="1440400"/>
                </a:lnTo>
                <a:cubicBezTo>
                  <a:pt x="8590987" y="1497225"/>
                  <a:pt x="8544921" y="1543291"/>
                  <a:pt x="8488096" y="1543291"/>
                </a:cubicBezTo>
                <a:lnTo>
                  <a:pt x="102891" y="1543291"/>
                </a:lnTo>
                <a:cubicBezTo>
                  <a:pt x="46066" y="1543291"/>
                  <a:pt x="0" y="1497225"/>
                  <a:pt x="0" y="1440400"/>
                </a:cubicBezTo>
                <a:lnTo>
                  <a:pt x="0" y="102891"/>
                </a:lnTo>
                <a:cubicBezTo>
                  <a:pt x="0" y="46104"/>
                  <a:pt x="46104" y="0"/>
                  <a:pt x="102891" y="0"/>
                </a:cubicBezTo>
                <a:close/>
              </a:path>
            </a:pathLst>
          </a:custGeom>
          <a:solidFill>
            <a:srgbClr val="F7F5F0"/>
          </a:solidFill>
          <a:ln/>
        </p:spPr>
      </p:sp>
      <p:sp>
        <p:nvSpPr>
          <p:cNvPr id="21" name="Shape 19"/>
          <p:cNvSpPr/>
          <p:nvPr/>
        </p:nvSpPr>
        <p:spPr>
          <a:xfrm>
            <a:off x="7125732" y="2383527"/>
            <a:ext cx="514430" cy="411544"/>
          </a:xfrm>
          <a:custGeom>
            <a:avLst/>
            <a:gdLst/>
            <a:ahLst/>
            <a:cxnLst/>
            <a:rect l="l" t="t" r="r" b="b"/>
            <a:pathLst>
              <a:path w="514430" h="411544">
                <a:moveTo>
                  <a:pt x="462987" y="38582"/>
                </a:moveTo>
                <a:cubicBezTo>
                  <a:pt x="462987" y="29660"/>
                  <a:pt x="458406" y="21381"/>
                  <a:pt x="450770" y="16719"/>
                </a:cubicBezTo>
                <a:cubicBezTo>
                  <a:pt x="443134" y="12057"/>
                  <a:pt x="433729" y="11575"/>
                  <a:pt x="425772" y="15594"/>
                </a:cubicBezTo>
                <a:lnTo>
                  <a:pt x="332370" y="62294"/>
                </a:lnTo>
                <a:lnTo>
                  <a:pt x="188169" y="14147"/>
                </a:lnTo>
                <a:cubicBezTo>
                  <a:pt x="181658" y="11977"/>
                  <a:pt x="174665" y="12459"/>
                  <a:pt x="168556" y="15513"/>
                </a:cubicBezTo>
                <a:lnTo>
                  <a:pt x="65670" y="66956"/>
                </a:lnTo>
                <a:cubicBezTo>
                  <a:pt x="56909" y="71377"/>
                  <a:pt x="51443" y="80299"/>
                  <a:pt x="51443" y="90025"/>
                </a:cubicBezTo>
                <a:lnTo>
                  <a:pt x="51443" y="372962"/>
                </a:lnTo>
                <a:cubicBezTo>
                  <a:pt x="51443" y="381884"/>
                  <a:pt x="56025" y="390163"/>
                  <a:pt x="63661" y="394825"/>
                </a:cubicBezTo>
                <a:cubicBezTo>
                  <a:pt x="71297" y="399487"/>
                  <a:pt x="80701" y="399970"/>
                  <a:pt x="88659" y="395951"/>
                </a:cubicBezTo>
                <a:lnTo>
                  <a:pt x="181980" y="349250"/>
                </a:lnTo>
                <a:lnTo>
                  <a:pt x="321278" y="395709"/>
                </a:lnTo>
                <a:cubicBezTo>
                  <a:pt x="317822" y="390565"/>
                  <a:pt x="314446" y="385180"/>
                  <a:pt x="311150" y="379714"/>
                </a:cubicBezTo>
                <a:cubicBezTo>
                  <a:pt x="302308" y="365004"/>
                  <a:pt x="293547" y="348125"/>
                  <a:pt x="287036" y="330039"/>
                </a:cubicBezTo>
                <a:lnTo>
                  <a:pt x="205692" y="302951"/>
                </a:lnTo>
                <a:lnTo>
                  <a:pt x="205692" y="74271"/>
                </a:lnTo>
                <a:lnTo>
                  <a:pt x="308578" y="108593"/>
                </a:lnTo>
                <a:lnTo>
                  <a:pt x="308578" y="188410"/>
                </a:lnTo>
                <a:cubicBezTo>
                  <a:pt x="333496" y="159634"/>
                  <a:pt x="370470" y="141468"/>
                  <a:pt x="411464" y="141468"/>
                </a:cubicBezTo>
                <a:cubicBezTo>
                  <a:pt x="429630" y="141468"/>
                  <a:pt x="446992" y="145005"/>
                  <a:pt x="462907" y="151516"/>
                </a:cubicBezTo>
                <a:lnTo>
                  <a:pt x="462987" y="38582"/>
                </a:lnTo>
                <a:close/>
                <a:moveTo>
                  <a:pt x="411544" y="180051"/>
                </a:moveTo>
                <a:cubicBezTo>
                  <a:pt x="358253" y="180051"/>
                  <a:pt x="315089" y="222491"/>
                  <a:pt x="315089" y="274818"/>
                </a:cubicBezTo>
                <a:cubicBezTo>
                  <a:pt x="315089" y="330200"/>
                  <a:pt x="366612" y="395709"/>
                  <a:pt x="394343" y="426977"/>
                </a:cubicBezTo>
                <a:cubicBezTo>
                  <a:pt x="403667" y="437427"/>
                  <a:pt x="419502" y="437427"/>
                  <a:pt x="428826" y="426977"/>
                </a:cubicBezTo>
                <a:cubicBezTo>
                  <a:pt x="456557" y="395709"/>
                  <a:pt x="508080" y="330200"/>
                  <a:pt x="508080" y="274818"/>
                </a:cubicBezTo>
                <a:cubicBezTo>
                  <a:pt x="508080" y="222491"/>
                  <a:pt x="464916" y="180051"/>
                  <a:pt x="411625" y="180051"/>
                </a:cubicBezTo>
                <a:close/>
                <a:moveTo>
                  <a:pt x="379392" y="276506"/>
                </a:moveTo>
                <a:cubicBezTo>
                  <a:pt x="379392" y="258761"/>
                  <a:pt x="393799" y="244354"/>
                  <a:pt x="411544" y="244354"/>
                </a:cubicBezTo>
                <a:cubicBezTo>
                  <a:pt x="429289" y="244354"/>
                  <a:pt x="443696" y="258761"/>
                  <a:pt x="443696" y="276506"/>
                </a:cubicBezTo>
                <a:cubicBezTo>
                  <a:pt x="443696" y="294251"/>
                  <a:pt x="429289" y="308658"/>
                  <a:pt x="411544" y="308658"/>
                </a:cubicBezTo>
                <a:cubicBezTo>
                  <a:pt x="393799" y="308658"/>
                  <a:pt x="379392" y="294251"/>
                  <a:pt x="379392" y="276506"/>
                </a:cubicBezTo>
                <a:close/>
              </a:path>
            </a:pathLst>
          </a:custGeom>
          <a:solidFill>
            <a:srgbClr val="2D6A4F"/>
          </a:solidFill>
          <a:ln/>
        </p:spPr>
      </p:sp>
      <p:sp>
        <p:nvSpPr>
          <p:cNvPr id="22" name="Text 20"/>
          <p:cNvSpPr/>
          <p:nvPr/>
        </p:nvSpPr>
        <p:spPr>
          <a:xfrm>
            <a:off x="6035179" y="2897958"/>
            <a:ext cx="2692186" cy="171477"/>
          </a:xfrm>
          <a:prstGeom prst="rect">
            <a:avLst/>
          </a:prstGeom>
          <a:noFill/>
          <a:ln/>
        </p:spPr>
        <p:txBody>
          <a:bodyPr wrap="square" lIns="0" tIns="0" rIns="0" bIns="0" rtlCol="0" anchor="ctr"/>
          <a:lstStyle/>
          <a:p>
            <a:pPr algn="ctr">
              <a:lnSpc>
                <a:spcPct val="120000"/>
              </a:lnSpc>
            </a:pPr>
            <a:r>
              <a:rPr lang="en-US" sz="945" dirty="0">
                <a:solidFill>
                  <a:srgbClr val="6B7280"/>
                </a:solidFill>
                <a:latin typeface="MiSans" pitchFamily="34" charset="0"/>
                <a:ea typeface="MiSans" pitchFamily="34" charset="-122"/>
                <a:cs typeface="MiSans" pitchFamily="34" charset="-120"/>
              </a:rPr>
              <a:t>Peta Indonesia dengan titik-titik kawasan prioritas</a:t>
            </a:r>
            <a:endParaRPr lang="en-US" sz="1600" dirty="0"/>
          </a:p>
        </p:txBody>
      </p:sp>
      <p:sp>
        <p:nvSpPr>
          <p:cNvPr id="23" name="Shape 21"/>
          <p:cNvSpPr/>
          <p:nvPr/>
        </p:nvSpPr>
        <p:spPr>
          <a:xfrm>
            <a:off x="342954" y="3806785"/>
            <a:ext cx="11506093" cy="3052287"/>
          </a:xfrm>
          <a:custGeom>
            <a:avLst/>
            <a:gdLst/>
            <a:ahLst/>
            <a:cxnLst/>
            <a:rect l="l" t="t" r="r" b="b"/>
            <a:pathLst>
              <a:path w="11506093" h="3052287">
                <a:moveTo>
                  <a:pt x="102893" y="0"/>
                </a:moveTo>
                <a:lnTo>
                  <a:pt x="11403200" y="0"/>
                </a:lnTo>
                <a:cubicBezTo>
                  <a:pt x="11460026" y="0"/>
                  <a:pt x="11506093" y="46067"/>
                  <a:pt x="11506093" y="102893"/>
                </a:cubicBezTo>
                <a:lnTo>
                  <a:pt x="11506093" y="2949394"/>
                </a:lnTo>
                <a:cubicBezTo>
                  <a:pt x="11506093" y="3006220"/>
                  <a:pt x="11460026" y="3052287"/>
                  <a:pt x="11403200" y="3052287"/>
                </a:cubicBezTo>
                <a:lnTo>
                  <a:pt x="102893" y="3052287"/>
                </a:lnTo>
                <a:cubicBezTo>
                  <a:pt x="46067" y="3052287"/>
                  <a:pt x="0" y="3006220"/>
                  <a:pt x="0" y="2949394"/>
                </a:cubicBezTo>
                <a:lnTo>
                  <a:pt x="0" y="102893"/>
                </a:lnTo>
                <a:cubicBezTo>
                  <a:pt x="0" y="46105"/>
                  <a:pt x="46105" y="0"/>
                  <a:pt x="102893" y="0"/>
                </a:cubicBezTo>
                <a:close/>
              </a:path>
            </a:pathLst>
          </a:custGeom>
          <a:solidFill>
            <a:srgbClr val="FFFFFF"/>
          </a:solidFill>
          <a:ln/>
          <a:effectLst>
            <a:outerShdw sx="100000" sy="100000" kx="0" ky="0" algn="bl" rotWithShape="0" blurRad="128608" dist="85738" dir="5400000">
              <a:srgbClr val="000000">
                <a:alpha val="10196"/>
              </a:srgbClr>
            </a:outerShdw>
          </a:effectLst>
        </p:spPr>
      </p:sp>
      <p:sp>
        <p:nvSpPr>
          <p:cNvPr id="24" name="Shape 22"/>
          <p:cNvSpPr/>
          <p:nvPr/>
        </p:nvSpPr>
        <p:spPr>
          <a:xfrm>
            <a:off x="546582" y="4016844"/>
            <a:ext cx="150042" cy="171477"/>
          </a:xfrm>
          <a:custGeom>
            <a:avLst/>
            <a:gdLst/>
            <a:ahLst/>
            <a:cxnLst/>
            <a:rect l="l" t="t" r="r" b="b"/>
            <a:pathLst>
              <a:path w="150042" h="171477">
                <a:moveTo>
                  <a:pt x="150042" y="68926"/>
                </a:moveTo>
                <a:cubicBezTo>
                  <a:pt x="145085" y="72208"/>
                  <a:pt x="139392" y="74854"/>
                  <a:pt x="133464" y="76964"/>
                </a:cubicBezTo>
                <a:cubicBezTo>
                  <a:pt x="117723" y="82590"/>
                  <a:pt x="97059" y="85738"/>
                  <a:pt x="75021" y="85738"/>
                </a:cubicBezTo>
                <a:cubicBezTo>
                  <a:pt x="52984" y="85738"/>
                  <a:pt x="32286" y="82557"/>
                  <a:pt x="16578" y="76964"/>
                </a:cubicBezTo>
                <a:cubicBezTo>
                  <a:pt x="10684" y="74854"/>
                  <a:pt x="4957" y="72208"/>
                  <a:pt x="0" y="68926"/>
                </a:cubicBezTo>
                <a:lnTo>
                  <a:pt x="0" y="96456"/>
                </a:lnTo>
                <a:cubicBezTo>
                  <a:pt x="0" y="111259"/>
                  <a:pt x="33592" y="123249"/>
                  <a:pt x="75021" y="123249"/>
                </a:cubicBezTo>
                <a:cubicBezTo>
                  <a:pt x="116450" y="123249"/>
                  <a:pt x="150042" y="111259"/>
                  <a:pt x="150042" y="96456"/>
                </a:cubicBezTo>
                <a:lnTo>
                  <a:pt x="150042" y="68926"/>
                </a:lnTo>
                <a:close/>
                <a:moveTo>
                  <a:pt x="150042" y="42869"/>
                </a:moveTo>
                <a:lnTo>
                  <a:pt x="150042" y="26793"/>
                </a:lnTo>
                <a:cubicBezTo>
                  <a:pt x="150042" y="11990"/>
                  <a:pt x="116450" y="0"/>
                  <a:pt x="75021" y="0"/>
                </a:cubicBezTo>
                <a:cubicBezTo>
                  <a:pt x="33592" y="0"/>
                  <a:pt x="0" y="11990"/>
                  <a:pt x="0" y="26793"/>
                </a:cubicBezTo>
                <a:lnTo>
                  <a:pt x="0" y="42869"/>
                </a:lnTo>
                <a:cubicBezTo>
                  <a:pt x="0" y="57672"/>
                  <a:pt x="33592" y="69662"/>
                  <a:pt x="75021" y="69662"/>
                </a:cubicBezTo>
                <a:cubicBezTo>
                  <a:pt x="116450" y="69662"/>
                  <a:pt x="150042" y="57672"/>
                  <a:pt x="150042" y="42869"/>
                </a:cubicBezTo>
                <a:close/>
                <a:moveTo>
                  <a:pt x="133464" y="130550"/>
                </a:moveTo>
                <a:cubicBezTo>
                  <a:pt x="117756" y="136143"/>
                  <a:pt x="97092" y="139325"/>
                  <a:pt x="75021" y="139325"/>
                </a:cubicBezTo>
                <a:cubicBezTo>
                  <a:pt x="52950" y="139325"/>
                  <a:pt x="32286" y="136143"/>
                  <a:pt x="16578" y="130550"/>
                </a:cubicBezTo>
                <a:cubicBezTo>
                  <a:pt x="10684" y="128440"/>
                  <a:pt x="4957" y="125794"/>
                  <a:pt x="0" y="122512"/>
                </a:cubicBezTo>
                <a:lnTo>
                  <a:pt x="0" y="144684"/>
                </a:lnTo>
                <a:cubicBezTo>
                  <a:pt x="0" y="159487"/>
                  <a:pt x="33592" y="171477"/>
                  <a:pt x="75021" y="171477"/>
                </a:cubicBezTo>
                <a:cubicBezTo>
                  <a:pt x="116450" y="171477"/>
                  <a:pt x="150042" y="159487"/>
                  <a:pt x="150042" y="144684"/>
                </a:cubicBezTo>
                <a:lnTo>
                  <a:pt x="150042" y="122512"/>
                </a:lnTo>
                <a:cubicBezTo>
                  <a:pt x="145085" y="125794"/>
                  <a:pt x="139392" y="128440"/>
                  <a:pt x="133464" y="130550"/>
                </a:cubicBezTo>
                <a:close/>
              </a:path>
            </a:pathLst>
          </a:custGeom>
          <a:solidFill>
            <a:srgbClr val="0891B2"/>
          </a:solidFill>
          <a:ln/>
        </p:spPr>
      </p:sp>
      <p:sp>
        <p:nvSpPr>
          <p:cNvPr id="25" name="Text 23"/>
          <p:cNvSpPr/>
          <p:nvPr/>
        </p:nvSpPr>
        <p:spPr>
          <a:xfrm>
            <a:off x="775082" y="3978262"/>
            <a:ext cx="8416074" cy="240068"/>
          </a:xfrm>
          <a:prstGeom prst="rect">
            <a:avLst/>
          </a:prstGeom>
          <a:noFill/>
          <a:ln/>
        </p:spPr>
        <p:txBody>
          <a:bodyPr wrap="square" lIns="0" tIns="0" rIns="0" bIns="0" rtlCol="0" anchor="ctr"/>
          <a:lstStyle/>
          <a:p>
            <a:pPr>
              <a:lnSpc>
                <a:spcPct val="120000"/>
              </a:lnSpc>
            </a:pPr>
            <a:r>
              <a:rPr lang="en-US" sz="1350" b="1" dirty="0">
                <a:solidFill>
                  <a:srgbClr val="1A3C34"/>
                </a:solidFill>
                <a:latin typeface="Noto Sans SC" pitchFamily="34" charset="0"/>
                <a:ea typeface="Noto Sans SC" pitchFamily="34" charset="-122"/>
                <a:cs typeface="Noto Sans SC" pitchFamily="34" charset="-120"/>
              </a:rPr>
              <a:t>Sistem Pendataan Kumuh Nasional</a:t>
            </a:r>
            <a:endParaRPr lang="en-US" sz="1600" dirty="0"/>
          </a:p>
        </p:txBody>
      </p:sp>
      <p:sp>
        <p:nvSpPr>
          <p:cNvPr id="26" name="Text 24"/>
          <p:cNvSpPr/>
          <p:nvPr/>
        </p:nvSpPr>
        <p:spPr>
          <a:xfrm>
            <a:off x="514430" y="4321215"/>
            <a:ext cx="8659578" cy="445840"/>
          </a:xfrm>
          <a:prstGeom prst="rect">
            <a:avLst/>
          </a:prstGeom>
          <a:noFill/>
          <a:ln/>
        </p:spPr>
        <p:txBody>
          <a:bodyPr wrap="square" lIns="0" tIns="0" rIns="0" bIns="0" rtlCol="0" anchor="ctr"/>
          <a:lstStyle/>
          <a:p>
            <a:pPr>
              <a:lnSpc>
                <a:spcPct val="140000"/>
              </a:lnSpc>
            </a:pPr>
            <a:r>
              <a:rPr lang="en-US" sz="1080" b="1" dirty="0">
                <a:solidFill>
                  <a:srgbClr val="1C1C1C"/>
                </a:solidFill>
                <a:latin typeface="MiSans" pitchFamily="34" charset="0"/>
                <a:ea typeface="MiSans" pitchFamily="34" charset="-122"/>
                <a:cs typeface="MiSans" pitchFamily="34" charset="-120"/>
              </a:rPr>
              <a:t>Fondasi kebijakan berbasis data.</a:t>
            </a:r>
            <a:pPr>
              <a:lnSpc>
                <a:spcPct val="140000"/>
              </a:lnSpc>
            </a:pPr>
            <a:r>
              <a:rPr lang="en-US" sz="1080" dirty="0">
                <a:solidFill>
                  <a:srgbClr val="1C1C1C"/>
                </a:solidFill>
                <a:latin typeface="MiSans" pitchFamily="34" charset="0"/>
                <a:ea typeface="MiSans" pitchFamily="34" charset="-122"/>
                <a:cs typeface="MiSans" pitchFamily="34" charset="-120"/>
              </a:rPr>
              <a:t> Sistem pendataan kumuh mencakup seluruh wilayah Indonesia dengan update berkala untuk memastikan data akurat dan terkini sebagai dasar perencanaan program.</a:t>
            </a:r>
            <a:endParaRPr lang="en-US" sz="1600" dirty="0"/>
          </a:p>
        </p:txBody>
      </p:sp>
      <p:sp>
        <p:nvSpPr>
          <p:cNvPr id="27" name="Shape 25"/>
          <p:cNvSpPr/>
          <p:nvPr/>
        </p:nvSpPr>
        <p:spPr>
          <a:xfrm>
            <a:off x="518717" y="5885941"/>
            <a:ext cx="2786498" cy="797367"/>
          </a:xfrm>
          <a:custGeom>
            <a:avLst/>
            <a:gdLst/>
            <a:ahLst/>
            <a:cxnLst/>
            <a:rect l="l" t="t" r="r" b="b"/>
            <a:pathLst>
              <a:path w="2786498" h="797367">
                <a:moveTo>
                  <a:pt x="102884" y="0"/>
                </a:moveTo>
                <a:lnTo>
                  <a:pt x="2683614" y="0"/>
                </a:lnTo>
                <a:cubicBezTo>
                  <a:pt x="2740435" y="0"/>
                  <a:pt x="2786498" y="46063"/>
                  <a:pt x="2786498" y="102884"/>
                </a:cubicBezTo>
                <a:lnTo>
                  <a:pt x="2786498" y="694483"/>
                </a:lnTo>
                <a:cubicBezTo>
                  <a:pt x="2786498" y="751304"/>
                  <a:pt x="2740435" y="797367"/>
                  <a:pt x="2683614" y="797367"/>
                </a:cubicBezTo>
                <a:lnTo>
                  <a:pt x="102884" y="797367"/>
                </a:lnTo>
                <a:cubicBezTo>
                  <a:pt x="46101" y="797367"/>
                  <a:pt x="0" y="751266"/>
                  <a:pt x="0" y="694483"/>
                </a:cubicBezTo>
                <a:lnTo>
                  <a:pt x="0" y="102884"/>
                </a:lnTo>
                <a:cubicBezTo>
                  <a:pt x="0" y="46101"/>
                  <a:pt x="46101" y="0"/>
                  <a:pt x="102884" y="0"/>
                </a:cubicBezTo>
                <a:close/>
              </a:path>
            </a:pathLst>
          </a:custGeom>
          <a:solidFill>
            <a:srgbClr val="0891B2">
              <a:alpha val="10196"/>
            </a:srgbClr>
          </a:solidFill>
          <a:ln w="12700">
            <a:solidFill>
              <a:srgbClr val="0891B2"/>
            </a:solidFill>
            <a:prstDash val="solid"/>
          </a:ln>
        </p:spPr>
      </p:sp>
      <p:sp>
        <p:nvSpPr>
          <p:cNvPr id="28" name="Text 26"/>
          <p:cNvSpPr/>
          <p:nvPr/>
        </p:nvSpPr>
        <p:spPr>
          <a:xfrm>
            <a:off x="595882" y="6027409"/>
            <a:ext cx="2632169" cy="308658"/>
          </a:xfrm>
          <a:prstGeom prst="rect">
            <a:avLst/>
          </a:prstGeom>
          <a:noFill/>
          <a:ln/>
        </p:spPr>
        <p:txBody>
          <a:bodyPr wrap="square" lIns="0" tIns="0" rIns="0" bIns="0" rtlCol="0" anchor="ctr"/>
          <a:lstStyle/>
          <a:p>
            <a:pPr algn="ctr">
              <a:lnSpc>
                <a:spcPct val="100000"/>
              </a:lnSpc>
            </a:pPr>
            <a:r>
              <a:rPr lang="en-US" sz="2025" dirty="0">
                <a:solidFill>
                  <a:srgbClr val="0891B2"/>
                </a:solidFill>
                <a:latin typeface="Noto Sans SC" pitchFamily="34" charset="0"/>
                <a:ea typeface="Noto Sans SC" pitchFamily="34" charset="-122"/>
                <a:cs typeface="Noto Sans SC" pitchFamily="34" charset="-120"/>
              </a:rPr>
              <a:t>38</a:t>
            </a:r>
            <a:endParaRPr lang="en-US" sz="1600" dirty="0"/>
          </a:p>
        </p:txBody>
      </p:sp>
      <p:sp>
        <p:nvSpPr>
          <p:cNvPr id="29" name="Text 27"/>
          <p:cNvSpPr/>
          <p:nvPr/>
        </p:nvSpPr>
        <p:spPr>
          <a:xfrm>
            <a:off x="630177" y="6370363"/>
            <a:ext cx="2563578" cy="171477"/>
          </a:xfrm>
          <a:prstGeom prst="rect">
            <a:avLst/>
          </a:prstGeom>
          <a:noFill/>
          <a:ln/>
        </p:spPr>
        <p:txBody>
          <a:bodyPr wrap="square" lIns="0" tIns="0" rIns="0" bIns="0" rtlCol="0" anchor="ctr"/>
          <a:lstStyle/>
          <a:p>
            <a:pPr algn="ctr">
              <a:lnSpc>
                <a:spcPct val="120000"/>
              </a:lnSpc>
            </a:pPr>
            <a:r>
              <a:rPr lang="en-US" sz="945" b="1" dirty="0">
                <a:solidFill>
                  <a:srgbClr val="1C1C1C"/>
                </a:solidFill>
                <a:latin typeface="MiSans" pitchFamily="34" charset="0"/>
                <a:ea typeface="MiSans" pitchFamily="34" charset="-122"/>
                <a:cs typeface="MiSans" pitchFamily="34" charset="-120"/>
              </a:rPr>
              <a:t>Provinsi</a:t>
            </a:r>
            <a:endParaRPr lang="en-US" sz="1600" dirty="0"/>
          </a:p>
        </p:txBody>
      </p:sp>
      <p:sp>
        <p:nvSpPr>
          <p:cNvPr id="30" name="Shape 28"/>
          <p:cNvSpPr/>
          <p:nvPr/>
        </p:nvSpPr>
        <p:spPr>
          <a:xfrm>
            <a:off x="3417278" y="5885941"/>
            <a:ext cx="2786498" cy="797367"/>
          </a:xfrm>
          <a:custGeom>
            <a:avLst/>
            <a:gdLst/>
            <a:ahLst/>
            <a:cxnLst/>
            <a:rect l="l" t="t" r="r" b="b"/>
            <a:pathLst>
              <a:path w="2786498" h="797367">
                <a:moveTo>
                  <a:pt x="102884" y="0"/>
                </a:moveTo>
                <a:lnTo>
                  <a:pt x="2683614" y="0"/>
                </a:lnTo>
                <a:cubicBezTo>
                  <a:pt x="2740435" y="0"/>
                  <a:pt x="2786498" y="46063"/>
                  <a:pt x="2786498" y="102884"/>
                </a:cubicBezTo>
                <a:lnTo>
                  <a:pt x="2786498" y="694483"/>
                </a:lnTo>
                <a:cubicBezTo>
                  <a:pt x="2786498" y="751304"/>
                  <a:pt x="2740435" y="797367"/>
                  <a:pt x="2683614" y="797367"/>
                </a:cubicBezTo>
                <a:lnTo>
                  <a:pt x="102884" y="797367"/>
                </a:lnTo>
                <a:cubicBezTo>
                  <a:pt x="46101" y="797367"/>
                  <a:pt x="0" y="751266"/>
                  <a:pt x="0" y="694483"/>
                </a:cubicBezTo>
                <a:lnTo>
                  <a:pt x="0" y="102884"/>
                </a:lnTo>
                <a:cubicBezTo>
                  <a:pt x="0" y="46101"/>
                  <a:pt x="46101" y="0"/>
                  <a:pt x="102884" y="0"/>
                </a:cubicBezTo>
                <a:close/>
              </a:path>
            </a:pathLst>
          </a:custGeom>
          <a:solidFill>
            <a:srgbClr val="0891B2">
              <a:alpha val="10196"/>
            </a:srgbClr>
          </a:solidFill>
          <a:ln w="12700">
            <a:solidFill>
              <a:srgbClr val="0891B2"/>
            </a:solidFill>
            <a:prstDash val="solid"/>
          </a:ln>
        </p:spPr>
      </p:sp>
      <p:sp>
        <p:nvSpPr>
          <p:cNvPr id="31" name="Text 29"/>
          <p:cNvSpPr/>
          <p:nvPr/>
        </p:nvSpPr>
        <p:spPr>
          <a:xfrm>
            <a:off x="3494443" y="6027409"/>
            <a:ext cx="2632169" cy="308658"/>
          </a:xfrm>
          <a:prstGeom prst="rect">
            <a:avLst/>
          </a:prstGeom>
          <a:noFill/>
          <a:ln/>
        </p:spPr>
        <p:txBody>
          <a:bodyPr wrap="square" lIns="0" tIns="0" rIns="0" bIns="0" rtlCol="0" anchor="ctr"/>
          <a:lstStyle/>
          <a:p>
            <a:pPr algn="ctr">
              <a:lnSpc>
                <a:spcPct val="100000"/>
              </a:lnSpc>
            </a:pPr>
            <a:r>
              <a:rPr lang="en-US" sz="2025" dirty="0">
                <a:solidFill>
                  <a:srgbClr val="0891B2"/>
                </a:solidFill>
                <a:latin typeface="Noto Sans SC" pitchFamily="34" charset="0"/>
                <a:ea typeface="Noto Sans SC" pitchFamily="34" charset="-122"/>
                <a:cs typeface="Noto Sans SC" pitchFamily="34" charset="-120"/>
              </a:rPr>
              <a:t>514</a:t>
            </a:r>
            <a:endParaRPr lang="en-US" sz="1600" dirty="0"/>
          </a:p>
        </p:txBody>
      </p:sp>
      <p:sp>
        <p:nvSpPr>
          <p:cNvPr id="32" name="Text 30"/>
          <p:cNvSpPr/>
          <p:nvPr/>
        </p:nvSpPr>
        <p:spPr>
          <a:xfrm>
            <a:off x="3528738" y="6370363"/>
            <a:ext cx="2563578" cy="171477"/>
          </a:xfrm>
          <a:prstGeom prst="rect">
            <a:avLst/>
          </a:prstGeom>
          <a:noFill/>
          <a:ln/>
        </p:spPr>
        <p:txBody>
          <a:bodyPr wrap="square" lIns="0" tIns="0" rIns="0" bIns="0" rtlCol="0" anchor="ctr"/>
          <a:lstStyle/>
          <a:p>
            <a:pPr algn="ctr">
              <a:lnSpc>
                <a:spcPct val="120000"/>
              </a:lnSpc>
            </a:pPr>
            <a:r>
              <a:rPr lang="en-US" sz="945" b="1" dirty="0">
                <a:solidFill>
                  <a:srgbClr val="1C1C1C"/>
                </a:solidFill>
                <a:latin typeface="MiSans" pitchFamily="34" charset="0"/>
                <a:ea typeface="MiSans" pitchFamily="34" charset="-122"/>
                <a:cs typeface="MiSans" pitchFamily="34" charset="-120"/>
              </a:rPr>
              <a:t>Kab/Kota</a:t>
            </a:r>
            <a:endParaRPr lang="en-US" sz="1600" dirty="0"/>
          </a:p>
        </p:txBody>
      </p:sp>
      <p:sp>
        <p:nvSpPr>
          <p:cNvPr id="33" name="Shape 31"/>
          <p:cNvSpPr/>
          <p:nvPr/>
        </p:nvSpPr>
        <p:spPr>
          <a:xfrm>
            <a:off x="6315839" y="5885941"/>
            <a:ext cx="2786498" cy="797367"/>
          </a:xfrm>
          <a:custGeom>
            <a:avLst/>
            <a:gdLst/>
            <a:ahLst/>
            <a:cxnLst/>
            <a:rect l="l" t="t" r="r" b="b"/>
            <a:pathLst>
              <a:path w="2786498" h="797367">
                <a:moveTo>
                  <a:pt x="102884" y="0"/>
                </a:moveTo>
                <a:lnTo>
                  <a:pt x="2683614" y="0"/>
                </a:lnTo>
                <a:cubicBezTo>
                  <a:pt x="2740435" y="0"/>
                  <a:pt x="2786498" y="46063"/>
                  <a:pt x="2786498" y="102884"/>
                </a:cubicBezTo>
                <a:lnTo>
                  <a:pt x="2786498" y="694483"/>
                </a:lnTo>
                <a:cubicBezTo>
                  <a:pt x="2786498" y="751304"/>
                  <a:pt x="2740435" y="797367"/>
                  <a:pt x="2683614" y="797367"/>
                </a:cubicBezTo>
                <a:lnTo>
                  <a:pt x="102884" y="797367"/>
                </a:lnTo>
                <a:cubicBezTo>
                  <a:pt x="46101" y="797367"/>
                  <a:pt x="0" y="751266"/>
                  <a:pt x="0" y="694483"/>
                </a:cubicBezTo>
                <a:lnTo>
                  <a:pt x="0" y="102884"/>
                </a:lnTo>
                <a:cubicBezTo>
                  <a:pt x="0" y="46101"/>
                  <a:pt x="46101" y="0"/>
                  <a:pt x="102884" y="0"/>
                </a:cubicBezTo>
                <a:close/>
              </a:path>
            </a:pathLst>
          </a:custGeom>
          <a:solidFill>
            <a:srgbClr val="0891B2">
              <a:alpha val="10196"/>
            </a:srgbClr>
          </a:solidFill>
          <a:ln w="12700">
            <a:solidFill>
              <a:srgbClr val="0891B2"/>
            </a:solidFill>
            <a:prstDash val="solid"/>
          </a:ln>
        </p:spPr>
      </p:sp>
      <p:sp>
        <p:nvSpPr>
          <p:cNvPr id="34" name="Text 32"/>
          <p:cNvSpPr/>
          <p:nvPr/>
        </p:nvSpPr>
        <p:spPr>
          <a:xfrm>
            <a:off x="6393003" y="6027409"/>
            <a:ext cx="2632169" cy="308658"/>
          </a:xfrm>
          <a:prstGeom prst="rect">
            <a:avLst/>
          </a:prstGeom>
          <a:noFill/>
          <a:ln/>
        </p:spPr>
        <p:txBody>
          <a:bodyPr wrap="square" lIns="0" tIns="0" rIns="0" bIns="0" rtlCol="0" anchor="ctr"/>
          <a:lstStyle/>
          <a:p>
            <a:pPr algn="ctr">
              <a:lnSpc>
                <a:spcPct val="100000"/>
              </a:lnSpc>
            </a:pPr>
            <a:r>
              <a:rPr lang="en-US" sz="2025" dirty="0">
                <a:solidFill>
                  <a:srgbClr val="0891B2"/>
                </a:solidFill>
                <a:latin typeface="Noto Sans SC" pitchFamily="34" charset="0"/>
                <a:ea typeface="Noto Sans SC" pitchFamily="34" charset="-122"/>
                <a:cs typeface="Noto Sans SC" pitchFamily="34" charset="-120"/>
              </a:rPr>
              <a:t>RT</a:t>
            </a:r>
            <a:endParaRPr lang="en-US" sz="1600" dirty="0"/>
          </a:p>
        </p:txBody>
      </p:sp>
      <p:sp>
        <p:nvSpPr>
          <p:cNvPr id="35" name="Text 33"/>
          <p:cNvSpPr/>
          <p:nvPr/>
        </p:nvSpPr>
        <p:spPr>
          <a:xfrm>
            <a:off x="6427299" y="6370363"/>
            <a:ext cx="2563578" cy="171477"/>
          </a:xfrm>
          <a:prstGeom prst="rect">
            <a:avLst/>
          </a:prstGeom>
          <a:noFill/>
          <a:ln/>
        </p:spPr>
        <p:txBody>
          <a:bodyPr wrap="square" lIns="0" tIns="0" rIns="0" bIns="0" rtlCol="0" anchor="ctr"/>
          <a:lstStyle/>
          <a:p>
            <a:pPr algn="ctr">
              <a:lnSpc>
                <a:spcPct val="120000"/>
              </a:lnSpc>
            </a:pPr>
            <a:r>
              <a:rPr lang="en-US" sz="945" b="1" dirty="0">
                <a:solidFill>
                  <a:srgbClr val="1C1C1C"/>
                </a:solidFill>
                <a:latin typeface="MiSans" pitchFamily="34" charset="0"/>
                <a:ea typeface="MiSans" pitchFamily="34" charset="-122"/>
                <a:cs typeface="MiSans" pitchFamily="34" charset="-120"/>
              </a:rPr>
              <a:t>Real-time</a:t>
            </a:r>
            <a:endParaRPr lang="en-US" sz="1600" dirty="0"/>
          </a:p>
        </p:txBody>
      </p:sp>
      <p:sp>
        <p:nvSpPr>
          <p:cNvPr id="36" name="Shape 34"/>
          <p:cNvSpPr/>
          <p:nvPr/>
        </p:nvSpPr>
        <p:spPr>
          <a:xfrm>
            <a:off x="9278770" y="3978262"/>
            <a:ext cx="2400675" cy="891679"/>
          </a:xfrm>
          <a:custGeom>
            <a:avLst/>
            <a:gdLst/>
            <a:ahLst/>
            <a:cxnLst/>
            <a:rect l="l" t="t" r="r" b="b"/>
            <a:pathLst>
              <a:path w="2400675" h="891679">
                <a:moveTo>
                  <a:pt x="102882" y="0"/>
                </a:moveTo>
                <a:lnTo>
                  <a:pt x="2297793" y="0"/>
                </a:lnTo>
                <a:cubicBezTo>
                  <a:pt x="2354613" y="0"/>
                  <a:pt x="2400675" y="46062"/>
                  <a:pt x="2400675" y="102882"/>
                </a:cubicBezTo>
                <a:lnTo>
                  <a:pt x="2400675" y="788797"/>
                </a:lnTo>
                <a:cubicBezTo>
                  <a:pt x="2400675" y="845618"/>
                  <a:pt x="2354613" y="891679"/>
                  <a:pt x="2297793" y="891679"/>
                </a:cubicBezTo>
                <a:lnTo>
                  <a:pt x="102882" y="891679"/>
                </a:lnTo>
                <a:cubicBezTo>
                  <a:pt x="46100" y="891679"/>
                  <a:pt x="0" y="845579"/>
                  <a:pt x="0" y="788797"/>
                </a:cubicBezTo>
                <a:lnTo>
                  <a:pt x="0" y="102882"/>
                </a:lnTo>
                <a:cubicBezTo>
                  <a:pt x="0" y="46100"/>
                  <a:pt x="46100" y="0"/>
                  <a:pt x="102882" y="0"/>
                </a:cubicBezTo>
                <a:close/>
              </a:path>
            </a:pathLst>
          </a:custGeom>
          <a:solidFill>
            <a:srgbClr val="0891B2"/>
          </a:solidFill>
          <a:ln/>
        </p:spPr>
      </p:sp>
      <p:sp>
        <p:nvSpPr>
          <p:cNvPr id="37" name="Shape 35"/>
          <p:cNvSpPr/>
          <p:nvPr/>
        </p:nvSpPr>
        <p:spPr>
          <a:xfrm>
            <a:off x="9433099" y="4149738"/>
            <a:ext cx="137181" cy="137181"/>
          </a:xfrm>
          <a:custGeom>
            <a:avLst/>
            <a:gdLst/>
            <a:ahLst/>
            <a:cxnLst/>
            <a:rect l="l" t="t" r="r" b="b"/>
            <a:pathLst>
              <a:path w="137181" h="137181">
                <a:moveTo>
                  <a:pt x="128634" y="51443"/>
                </a:moveTo>
                <a:lnTo>
                  <a:pt x="130751" y="51443"/>
                </a:lnTo>
                <a:cubicBezTo>
                  <a:pt x="134315" y="51443"/>
                  <a:pt x="137181" y="48576"/>
                  <a:pt x="137181" y="45013"/>
                </a:cubicBezTo>
                <a:lnTo>
                  <a:pt x="137181" y="6430"/>
                </a:lnTo>
                <a:cubicBezTo>
                  <a:pt x="137181" y="3831"/>
                  <a:pt x="135627" y="1474"/>
                  <a:pt x="133216" y="482"/>
                </a:cubicBezTo>
                <a:cubicBezTo>
                  <a:pt x="130805" y="-509"/>
                  <a:pt x="128045" y="54"/>
                  <a:pt x="126196" y="1876"/>
                </a:cubicBezTo>
                <a:lnTo>
                  <a:pt x="112344" y="15754"/>
                </a:lnTo>
                <a:cubicBezTo>
                  <a:pt x="100475" y="5921"/>
                  <a:pt x="85203" y="0"/>
                  <a:pt x="68591" y="0"/>
                </a:cubicBezTo>
                <a:cubicBezTo>
                  <a:pt x="34027" y="0"/>
                  <a:pt x="5439" y="25561"/>
                  <a:pt x="697" y="58811"/>
                </a:cubicBezTo>
                <a:cubicBezTo>
                  <a:pt x="27" y="63500"/>
                  <a:pt x="3269" y="67841"/>
                  <a:pt x="7958" y="68510"/>
                </a:cubicBezTo>
                <a:cubicBezTo>
                  <a:pt x="12646" y="69180"/>
                  <a:pt x="16987" y="65911"/>
                  <a:pt x="17657" y="61249"/>
                </a:cubicBezTo>
                <a:cubicBezTo>
                  <a:pt x="21220" y="36305"/>
                  <a:pt x="42682" y="17148"/>
                  <a:pt x="68591" y="17148"/>
                </a:cubicBezTo>
                <a:cubicBezTo>
                  <a:pt x="80487" y="17148"/>
                  <a:pt x="91419" y="21167"/>
                  <a:pt x="100126" y="27945"/>
                </a:cubicBezTo>
                <a:lnTo>
                  <a:pt x="87614" y="40458"/>
                </a:lnTo>
                <a:cubicBezTo>
                  <a:pt x="85765" y="42307"/>
                  <a:pt x="85229" y="45066"/>
                  <a:pt x="86221" y="47478"/>
                </a:cubicBezTo>
                <a:cubicBezTo>
                  <a:pt x="87212" y="49889"/>
                  <a:pt x="89570" y="51443"/>
                  <a:pt x="92169" y="51443"/>
                </a:cubicBezTo>
                <a:lnTo>
                  <a:pt x="128634" y="51443"/>
                </a:lnTo>
                <a:close/>
                <a:moveTo>
                  <a:pt x="136512" y="78370"/>
                </a:moveTo>
                <a:cubicBezTo>
                  <a:pt x="137181" y="73681"/>
                  <a:pt x="133913" y="69341"/>
                  <a:pt x="129251" y="68671"/>
                </a:cubicBezTo>
                <a:cubicBezTo>
                  <a:pt x="124589" y="68001"/>
                  <a:pt x="120221" y="71270"/>
                  <a:pt x="119551" y="75932"/>
                </a:cubicBezTo>
                <a:cubicBezTo>
                  <a:pt x="115988" y="100850"/>
                  <a:pt x="94527" y="120007"/>
                  <a:pt x="68618" y="120007"/>
                </a:cubicBezTo>
                <a:cubicBezTo>
                  <a:pt x="56721" y="120007"/>
                  <a:pt x="45790" y="115988"/>
                  <a:pt x="37082" y="109209"/>
                </a:cubicBezTo>
                <a:lnTo>
                  <a:pt x="49568" y="96724"/>
                </a:lnTo>
                <a:cubicBezTo>
                  <a:pt x="51416" y="94875"/>
                  <a:pt x="51952" y="92115"/>
                  <a:pt x="50961" y="89704"/>
                </a:cubicBezTo>
                <a:cubicBezTo>
                  <a:pt x="49969" y="87292"/>
                  <a:pt x="47612" y="85738"/>
                  <a:pt x="45013" y="85738"/>
                </a:cubicBezTo>
                <a:lnTo>
                  <a:pt x="6430" y="85738"/>
                </a:lnTo>
                <a:cubicBezTo>
                  <a:pt x="2867" y="85738"/>
                  <a:pt x="0" y="88605"/>
                  <a:pt x="0" y="92169"/>
                </a:cubicBezTo>
                <a:lnTo>
                  <a:pt x="0" y="130751"/>
                </a:lnTo>
                <a:cubicBezTo>
                  <a:pt x="0" y="133350"/>
                  <a:pt x="1554" y="135708"/>
                  <a:pt x="3965" y="136699"/>
                </a:cubicBezTo>
                <a:cubicBezTo>
                  <a:pt x="6377" y="137691"/>
                  <a:pt x="9136" y="137128"/>
                  <a:pt x="10985" y="135306"/>
                </a:cubicBezTo>
                <a:lnTo>
                  <a:pt x="24864" y="121427"/>
                </a:lnTo>
                <a:cubicBezTo>
                  <a:pt x="36707" y="131260"/>
                  <a:pt x="51979" y="137181"/>
                  <a:pt x="68591" y="137181"/>
                </a:cubicBezTo>
                <a:cubicBezTo>
                  <a:pt x="103154" y="137181"/>
                  <a:pt x="131742" y="111621"/>
                  <a:pt x="136485" y="78370"/>
                </a:cubicBezTo>
                <a:close/>
              </a:path>
            </a:pathLst>
          </a:custGeom>
          <a:solidFill>
            <a:srgbClr val="FFFFFF"/>
          </a:solidFill>
          <a:ln/>
        </p:spPr>
      </p:sp>
      <p:sp>
        <p:nvSpPr>
          <p:cNvPr id="38" name="Text 36"/>
          <p:cNvSpPr/>
          <p:nvPr/>
        </p:nvSpPr>
        <p:spPr>
          <a:xfrm>
            <a:off x="9656019" y="4115443"/>
            <a:ext cx="1063156" cy="205772"/>
          </a:xfrm>
          <a:prstGeom prst="rect">
            <a:avLst/>
          </a:prstGeom>
          <a:noFill/>
          <a:ln/>
        </p:spPr>
        <p:txBody>
          <a:bodyPr wrap="square" lIns="0" tIns="0" rIns="0" bIns="0" rtlCol="0" anchor="ctr"/>
          <a:lstStyle/>
          <a:p>
            <a:pPr>
              <a:lnSpc>
                <a:spcPct val="130000"/>
              </a:lnSpc>
            </a:pPr>
            <a:r>
              <a:rPr lang="en-US" sz="1080" b="1" dirty="0">
                <a:solidFill>
                  <a:srgbClr val="FFFFFF"/>
                </a:solidFill>
                <a:latin typeface="MiSans" pitchFamily="34" charset="0"/>
                <a:ea typeface="MiSans" pitchFamily="34" charset="-122"/>
                <a:cs typeface="MiSans" pitchFamily="34" charset="-120"/>
              </a:rPr>
              <a:t>Update Berkala</a:t>
            </a:r>
            <a:endParaRPr lang="en-US" sz="1600" dirty="0"/>
          </a:p>
        </p:txBody>
      </p:sp>
      <p:sp>
        <p:nvSpPr>
          <p:cNvPr id="39" name="Text 37"/>
          <p:cNvSpPr/>
          <p:nvPr/>
        </p:nvSpPr>
        <p:spPr>
          <a:xfrm>
            <a:off x="9415951" y="4389806"/>
            <a:ext cx="2186329" cy="342954"/>
          </a:xfrm>
          <a:prstGeom prst="rect">
            <a:avLst/>
          </a:prstGeom>
          <a:noFill/>
          <a:ln/>
        </p:spPr>
        <p:txBody>
          <a:bodyPr wrap="square" lIns="0" tIns="0" rIns="0" bIns="0" rtlCol="0" anchor="ctr"/>
          <a:lstStyle/>
          <a:p>
            <a:pPr>
              <a:lnSpc>
                <a:spcPct val="120000"/>
              </a:lnSpc>
            </a:pPr>
            <a:r>
              <a:rPr lang="en-US" sz="945" dirty="0">
                <a:solidFill>
                  <a:srgbClr val="FFFFFF">
                    <a:alpha val="90000"/>
                  </a:srgbClr>
                </a:solidFill>
                <a:latin typeface="MiSans" pitchFamily="34" charset="0"/>
                <a:ea typeface="MiSans" pitchFamily="34" charset="-122"/>
                <a:cs typeface="MiSans" pitchFamily="34" charset="-120"/>
              </a:rPr>
              <a:t>Data diperbarui secara rutin untuk akurasi maksimal</a:t>
            </a:r>
            <a:endParaRPr lang="en-US" sz="1600" dirty="0"/>
          </a:p>
        </p:txBody>
      </p:sp>
      <p:sp>
        <p:nvSpPr>
          <p:cNvPr id="40" name="Shape 38"/>
          <p:cNvSpPr/>
          <p:nvPr/>
        </p:nvSpPr>
        <p:spPr>
          <a:xfrm>
            <a:off x="9278770" y="4972827"/>
            <a:ext cx="2400675" cy="891679"/>
          </a:xfrm>
          <a:custGeom>
            <a:avLst/>
            <a:gdLst/>
            <a:ahLst/>
            <a:cxnLst/>
            <a:rect l="l" t="t" r="r" b="b"/>
            <a:pathLst>
              <a:path w="2400675" h="891679">
                <a:moveTo>
                  <a:pt x="102882" y="0"/>
                </a:moveTo>
                <a:lnTo>
                  <a:pt x="2297793" y="0"/>
                </a:lnTo>
                <a:cubicBezTo>
                  <a:pt x="2354613" y="0"/>
                  <a:pt x="2400675" y="46062"/>
                  <a:pt x="2400675" y="102882"/>
                </a:cubicBezTo>
                <a:lnTo>
                  <a:pt x="2400675" y="788797"/>
                </a:lnTo>
                <a:cubicBezTo>
                  <a:pt x="2400675" y="845618"/>
                  <a:pt x="2354613" y="891679"/>
                  <a:pt x="2297793" y="891679"/>
                </a:cubicBezTo>
                <a:lnTo>
                  <a:pt x="102882" y="891679"/>
                </a:lnTo>
                <a:cubicBezTo>
                  <a:pt x="46100" y="891679"/>
                  <a:pt x="0" y="845579"/>
                  <a:pt x="0" y="788797"/>
                </a:cubicBezTo>
                <a:lnTo>
                  <a:pt x="0" y="102882"/>
                </a:lnTo>
                <a:cubicBezTo>
                  <a:pt x="0" y="46100"/>
                  <a:pt x="46100" y="0"/>
                  <a:pt x="102882" y="0"/>
                </a:cubicBezTo>
                <a:close/>
              </a:path>
            </a:pathLst>
          </a:custGeom>
          <a:solidFill>
            <a:srgbClr val="52B788"/>
          </a:solidFill>
          <a:ln/>
        </p:spPr>
      </p:sp>
      <p:sp>
        <p:nvSpPr>
          <p:cNvPr id="41" name="Shape 39"/>
          <p:cNvSpPr/>
          <p:nvPr/>
        </p:nvSpPr>
        <p:spPr>
          <a:xfrm>
            <a:off x="9433099" y="5144304"/>
            <a:ext cx="137181" cy="137181"/>
          </a:xfrm>
          <a:custGeom>
            <a:avLst/>
            <a:gdLst/>
            <a:ahLst/>
            <a:cxnLst/>
            <a:rect l="l" t="t" r="r" b="b"/>
            <a:pathLst>
              <a:path w="137181" h="137181">
                <a:moveTo>
                  <a:pt x="8574" y="8574"/>
                </a:moveTo>
                <a:cubicBezTo>
                  <a:pt x="13316" y="8574"/>
                  <a:pt x="17148" y="12405"/>
                  <a:pt x="17148" y="17148"/>
                </a:cubicBezTo>
                <a:lnTo>
                  <a:pt x="17148" y="107173"/>
                </a:lnTo>
                <a:cubicBezTo>
                  <a:pt x="17148" y="109531"/>
                  <a:pt x="19077" y="111460"/>
                  <a:pt x="21435" y="111460"/>
                </a:cubicBezTo>
                <a:lnTo>
                  <a:pt x="128608" y="111460"/>
                </a:lnTo>
                <a:cubicBezTo>
                  <a:pt x="133350" y="111460"/>
                  <a:pt x="137181" y="115291"/>
                  <a:pt x="137181" y="120034"/>
                </a:cubicBezTo>
                <a:cubicBezTo>
                  <a:pt x="137181" y="124776"/>
                  <a:pt x="133350" y="128608"/>
                  <a:pt x="128608" y="128608"/>
                </a:cubicBezTo>
                <a:lnTo>
                  <a:pt x="21435" y="128608"/>
                </a:lnTo>
                <a:cubicBezTo>
                  <a:pt x="9592" y="128608"/>
                  <a:pt x="0" y="119016"/>
                  <a:pt x="0" y="107173"/>
                </a:cubicBezTo>
                <a:lnTo>
                  <a:pt x="0" y="17148"/>
                </a:lnTo>
                <a:cubicBezTo>
                  <a:pt x="0" y="12405"/>
                  <a:pt x="3831" y="8574"/>
                  <a:pt x="8574" y="8574"/>
                </a:cubicBezTo>
                <a:close/>
                <a:moveTo>
                  <a:pt x="34295" y="25722"/>
                </a:moveTo>
                <a:cubicBezTo>
                  <a:pt x="34295" y="20979"/>
                  <a:pt x="38127" y="17148"/>
                  <a:pt x="42869" y="17148"/>
                </a:cubicBezTo>
                <a:lnTo>
                  <a:pt x="94312" y="17148"/>
                </a:lnTo>
                <a:cubicBezTo>
                  <a:pt x="99055" y="17148"/>
                  <a:pt x="102886" y="20979"/>
                  <a:pt x="102886" y="25722"/>
                </a:cubicBezTo>
                <a:cubicBezTo>
                  <a:pt x="102886" y="30464"/>
                  <a:pt x="99055" y="34295"/>
                  <a:pt x="94312" y="34295"/>
                </a:cubicBezTo>
                <a:lnTo>
                  <a:pt x="42869" y="34295"/>
                </a:lnTo>
                <a:cubicBezTo>
                  <a:pt x="38127" y="34295"/>
                  <a:pt x="34295" y="30464"/>
                  <a:pt x="34295" y="25722"/>
                </a:cubicBezTo>
                <a:close/>
                <a:moveTo>
                  <a:pt x="42869" y="47156"/>
                </a:moveTo>
                <a:lnTo>
                  <a:pt x="77165" y="47156"/>
                </a:lnTo>
                <a:cubicBezTo>
                  <a:pt x="81907" y="47156"/>
                  <a:pt x="85738" y="50988"/>
                  <a:pt x="85738" y="55730"/>
                </a:cubicBezTo>
                <a:cubicBezTo>
                  <a:pt x="85738" y="60472"/>
                  <a:pt x="81907" y="64304"/>
                  <a:pt x="77165" y="64304"/>
                </a:cubicBezTo>
                <a:lnTo>
                  <a:pt x="42869" y="64304"/>
                </a:lnTo>
                <a:cubicBezTo>
                  <a:pt x="38127" y="64304"/>
                  <a:pt x="34295" y="60472"/>
                  <a:pt x="34295" y="55730"/>
                </a:cubicBezTo>
                <a:cubicBezTo>
                  <a:pt x="34295" y="50988"/>
                  <a:pt x="38127" y="47156"/>
                  <a:pt x="42869" y="47156"/>
                </a:cubicBezTo>
                <a:close/>
                <a:moveTo>
                  <a:pt x="42869" y="77165"/>
                </a:moveTo>
                <a:lnTo>
                  <a:pt x="111460" y="77165"/>
                </a:lnTo>
                <a:cubicBezTo>
                  <a:pt x="116202" y="77165"/>
                  <a:pt x="120034" y="80996"/>
                  <a:pt x="120034" y="85738"/>
                </a:cubicBezTo>
                <a:cubicBezTo>
                  <a:pt x="120034" y="90481"/>
                  <a:pt x="116202" y="94312"/>
                  <a:pt x="111460" y="94312"/>
                </a:cubicBezTo>
                <a:lnTo>
                  <a:pt x="42869" y="94312"/>
                </a:lnTo>
                <a:cubicBezTo>
                  <a:pt x="38127" y="94312"/>
                  <a:pt x="34295" y="90481"/>
                  <a:pt x="34295" y="85738"/>
                </a:cubicBezTo>
                <a:cubicBezTo>
                  <a:pt x="34295" y="80996"/>
                  <a:pt x="38127" y="77165"/>
                  <a:pt x="42869" y="77165"/>
                </a:cubicBezTo>
                <a:close/>
              </a:path>
            </a:pathLst>
          </a:custGeom>
          <a:solidFill>
            <a:srgbClr val="FFFFFF"/>
          </a:solidFill>
          <a:ln/>
        </p:spPr>
      </p:sp>
      <p:sp>
        <p:nvSpPr>
          <p:cNvPr id="42" name="Text 40"/>
          <p:cNvSpPr/>
          <p:nvPr/>
        </p:nvSpPr>
        <p:spPr>
          <a:xfrm>
            <a:off x="9656019" y="5110008"/>
            <a:ext cx="1166042" cy="205772"/>
          </a:xfrm>
          <a:prstGeom prst="rect">
            <a:avLst/>
          </a:prstGeom>
          <a:noFill/>
          <a:ln/>
        </p:spPr>
        <p:txBody>
          <a:bodyPr wrap="square" lIns="0" tIns="0" rIns="0" bIns="0" rtlCol="0" anchor="ctr"/>
          <a:lstStyle/>
          <a:p>
            <a:pPr>
              <a:lnSpc>
                <a:spcPct val="130000"/>
              </a:lnSpc>
            </a:pPr>
            <a:r>
              <a:rPr lang="en-US" sz="1080" b="1" dirty="0">
                <a:solidFill>
                  <a:srgbClr val="FFFFFF"/>
                </a:solidFill>
                <a:latin typeface="MiSans" pitchFamily="34" charset="0"/>
                <a:ea typeface="MiSans" pitchFamily="34" charset="-122"/>
                <a:cs typeface="MiSans" pitchFamily="34" charset="-120"/>
              </a:rPr>
              <a:t>Analitik Lengkap</a:t>
            </a:r>
            <a:endParaRPr lang="en-US" sz="1600" dirty="0"/>
          </a:p>
        </p:txBody>
      </p:sp>
      <p:sp>
        <p:nvSpPr>
          <p:cNvPr id="43" name="Text 41"/>
          <p:cNvSpPr/>
          <p:nvPr/>
        </p:nvSpPr>
        <p:spPr>
          <a:xfrm>
            <a:off x="9415951" y="5384371"/>
            <a:ext cx="2186329" cy="342954"/>
          </a:xfrm>
          <a:prstGeom prst="rect">
            <a:avLst/>
          </a:prstGeom>
          <a:noFill/>
          <a:ln/>
        </p:spPr>
        <p:txBody>
          <a:bodyPr wrap="square" lIns="0" tIns="0" rIns="0" bIns="0" rtlCol="0" anchor="ctr"/>
          <a:lstStyle/>
          <a:p>
            <a:pPr>
              <a:lnSpc>
                <a:spcPct val="120000"/>
              </a:lnSpc>
            </a:pPr>
            <a:r>
              <a:rPr lang="en-US" sz="945" dirty="0">
                <a:solidFill>
                  <a:srgbClr val="FFFFFF">
                    <a:alpha val="90000"/>
                  </a:srgbClr>
                </a:solidFill>
                <a:latin typeface="MiSans" pitchFamily="34" charset="0"/>
                <a:ea typeface="MiSans" pitchFamily="34" charset="-122"/>
                <a:cs typeface="MiSans" pitchFamily="34" charset="-120"/>
              </a:rPr>
              <a:t>Visualisasi data dan laporan komprehensif</a:t>
            </a:r>
            <a:endParaRPr lang="en-US" sz="1600" dirty="0"/>
          </a:p>
        </p:txBody>
      </p:sp>
      <p:sp>
        <p:nvSpPr>
          <p:cNvPr id="44" name="Shape 42"/>
          <p:cNvSpPr/>
          <p:nvPr/>
        </p:nvSpPr>
        <p:spPr>
          <a:xfrm>
            <a:off x="9278770" y="5967392"/>
            <a:ext cx="2400675" cy="720203"/>
          </a:xfrm>
          <a:custGeom>
            <a:avLst/>
            <a:gdLst/>
            <a:ahLst/>
            <a:cxnLst/>
            <a:rect l="l" t="t" r="r" b="b"/>
            <a:pathLst>
              <a:path w="2400675" h="720203">
                <a:moveTo>
                  <a:pt x="102888" y="0"/>
                </a:moveTo>
                <a:lnTo>
                  <a:pt x="2297787" y="0"/>
                </a:lnTo>
                <a:cubicBezTo>
                  <a:pt x="2354611" y="0"/>
                  <a:pt x="2400675" y="46065"/>
                  <a:pt x="2400675" y="102888"/>
                </a:cubicBezTo>
                <a:lnTo>
                  <a:pt x="2400675" y="617314"/>
                </a:lnTo>
                <a:cubicBezTo>
                  <a:pt x="2400675" y="674138"/>
                  <a:pt x="2354611" y="720203"/>
                  <a:pt x="2297787" y="720203"/>
                </a:cubicBezTo>
                <a:lnTo>
                  <a:pt x="102888" y="720203"/>
                </a:lnTo>
                <a:cubicBezTo>
                  <a:pt x="46065" y="720203"/>
                  <a:pt x="0" y="674138"/>
                  <a:pt x="0" y="617314"/>
                </a:cubicBezTo>
                <a:lnTo>
                  <a:pt x="0" y="102888"/>
                </a:lnTo>
                <a:cubicBezTo>
                  <a:pt x="0" y="46065"/>
                  <a:pt x="46065" y="0"/>
                  <a:pt x="102888" y="0"/>
                </a:cubicBezTo>
                <a:close/>
              </a:path>
            </a:pathLst>
          </a:custGeom>
          <a:solidFill>
            <a:srgbClr val="D4A017"/>
          </a:solidFill>
          <a:ln/>
        </p:spPr>
      </p:sp>
      <p:sp>
        <p:nvSpPr>
          <p:cNvPr id="45" name="Shape 43"/>
          <p:cNvSpPr/>
          <p:nvPr/>
        </p:nvSpPr>
        <p:spPr>
          <a:xfrm>
            <a:off x="9433099" y="6138869"/>
            <a:ext cx="137181" cy="137181"/>
          </a:xfrm>
          <a:custGeom>
            <a:avLst/>
            <a:gdLst/>
            <a:ahLst/>
            <a:cxnLst/>
            <a:rect l="l" t="t" r="r" b="b"/>
            <a:pathLst>
              <a:path w="137181" h="137181">
                <a:moveTo>
                  <a:pt x="94285" y="75021"/>
                </a:moveTo>
                <a:lnTo>
                  <a:pt x="43137" y="75021"/>
                </a:lnTo>
                <a:cubicBezTo>
                  <a:pt x="43914" y="92303"/>
                  <a:pt x="47746" y="108218"/>
                  <a:pt x="53185" y="119873"/>
                </a:cubicBezTo>
                <a:cubicBezTo>
                  <a:pt x="56239" y="126437"/>
                  <a:pt x="59535" y="131073"/>
                  <a:pt x="62589" y="133913"/>
                </a:cubicBezTo>
                <a:cubicBezTo>
                  <a:pt x="65590" y="136726"/>
                  <a:pt x="67653" y="137181"/>
                  <a:pt x="68725" y="137181"/>
                </a:cubicBezTo>
                <a:cubicBezTo>
                  <a:pt x="69796" y="137181"/>
                  <a:pt x="71859" y="136726"/>
                  <a:pt x="74860" y="133913"/>
                </a:cubicBezTo>
                <a:cubicBezTo>
                  <a:pt x="77915" y="131073"/>
                  <a:pt x="81210" y="126411"/>
                  <a:pt x="84265" y="119873"/>
                </a:cubicBezTo>
                <a:cubicBezTo>
                  <a:pt x="89704" y="108218"/>
                  <a:pt x="93535" y="92303"/>
                  <a:pt x="94312" y="75021"/>
                </a:cubicBezTo>
                <a:close/>
                <a:moveTo>
                  <a:pt x="43110" y="62160"/>
                </a:moveTo>
                <a:lnTo>
                  <a:pt x="94259" y="62160"/>
                </a:lnTo>
                <a:cubicBezTo>
                  <a:pt x="93508" y="44879"/>
                  <a:pt x="89677" y="28964"/>
                  <a:pt x="84238" y="17308"/>
                </a:cubicBezTo>
                <a:cubicBezTo>
                  <a:pt x="81184" y="10771"/>
                  <a:pt x="77888" y="6109"/>
                  <a:pt x="74834" y="3269"/>
                </a:cubicBezTo>
                <a:cubicBezTo>
                  <a:pt x="71833" y="455"/>
                  <a:pt x="69770" y="0"/>
                  <a:pt x="68698" y="0"/>
                </a:cubicBezTo>
                <a:cubicBezTo>
                  <a:pt x="67626" y="0"/>
                  <a:pt x="65563" y="455"/>
                  <a:pt x="62562" y="3269"/>
                </a:cubicBezTo>
                <a:cubicBezTo>
                  <a:pt x="59508" y="6109"/>
                  <a:pt x="56212" y="10771"/>
                  <a:pt x="53158" y="17308"/>
                </a:cubicBezTo>
                <a:cubicBezTo>
                  <a:pt x="47719" y="28964"/>
                  <a:pt x="43887" y="44879"/>
                  <a:pt x="43110" y="62160"/>
                </a:cubicBezTo>
                <a:close/>
                <a:moveTo>
                  <a:pt x="30250" y="62160"/>
                </a:moveTo>
                <a:cubicBezTo>
                  <a:pt x="31187" y="39225"/>
                  <a:pt x="37109" y="17925"/>
                  <a:pt x="45763" y="3939"/>
                </a:cubicBezTo>
                <a:cubicBezTo>
                  <a:pt x="21086" y="12673"/>
                  <a:pt x="2920" y="35153"/>
                  <a:pt x="402" y="62160"/>
                </a:cubicBezTo>
                <a:lnTo>
                  <a:pt x="30250" y="62160"/>
                </a:lnTo>
                <a:close/>
                <a:moveTo>
                  <a:pt x="402" y="75021"/>
                </a:moveTo>
                <a:cubicBezTo>
                  <a:pt x="2920" y="102029"/>
                  <a:pt x="21086" y="124508"/>
                  <a:pt x="45763" y="133243"/>
                </a:cubicBezTo>
                <a:cubicBezTo>
                  <a:pt x="37109" y="119257"/>
                  <a:pt x="31187" y="97956"/>
                  <a:pt x="30250" y="75021"/>
                </a:cubicBezTo>
                <a:lnTo>
                  <a:pt x="402" y="75021"/>
                </a:lnTo>
                <a:close/>
                <a:moveTo>
                  <a:pt x="107146" y="75021"/>
                </a:moveTo>
                <a:cubicBezTo>
                  <a:pt x="106208" y="97956"/>
                  <a:pt x="100287" y="119257"/>
                  <a:pt x="91633" y="133243"/>
                </a:cubicBezTo>
                <a:cubicBezTo>
                  <a:pt x="116309" y="124481"/>
                  <a:pt x="134475" y="102029"/>
                  <a:pt x="136994" y="75021"/>
                </a:cubicBezTo>
                <a:lnTo>
                  <a:pt x="107146" y="75021"/>
                </a:lnTo>
                <a:close/>
                <a:moveTo>
                  <a:pt x="136994" y="62160"/>
                </a:moveTo>
                <a:cubicBezTo>
                  <a:pt x="134475" y="35153"/>
                  <a:pt x="116309" y="12673"/>
                  <a:pt x="91633" y="3939"/>
                </a:cubicBezTo>
                <a:cubicBezTo>
                  <a:pt x="100287" y="17925"/>
                  <a:pt x="106208" y="39225"/>
                  <a:pt x="107146" y="62160"/>
                </a:cubicBezTo>
                <a:lnTo>
                  <a:pt x="136994" y="62160"/>
                </a:lnTo>
                <a:close/>
              </a:path>
            </a:pathLst>
          </a:custGeom>
          <a:solidFill>
            <a:srgbClr val="FFFFFF"/>
          </a:solidFill>
          <a:ln/>
        </p:spPr>
      </p:sp>
      <p:sp>
        <p:nvSpPr>
          <p:cNvPr id="46" name="Text 44"/>
          <p:cNvSpPr/>
          <p:nvPr/>
        </p:nvSpPr>
        <p:spPr>
          <a:xfrm>
            <a:off x="9656019" y="6104574"/>
            <a:ext cx="934549" cy="205772"/>
          </a:xfrm>
          <a:prstGeom prst="rect">
            <a:avLst/>
          </a:prstGeom>
          <a:noFill/>
          <a:ln/>
        </p:spPr>
        <p:txBody>
          <a:bodyPr wrap="square" lIns="0" tIns="0" rIns="0" bIns="0" rtlCol="0" anchor="ctr"/>
          <a:lstStyle/>
          <a:p>
            <a:pPr>
              <a:lnSpc>
                <a:spcPct val="130000"/>
              </a:lnSpc>
            </a:pPr>
            <a:r>
              <a:rPr lang="en-US" sz="1080" b="1" dirty="0">
                <a:solidFill>
                  <a:srgbClr val="FFFFFF"/>
                </a:solidFill>
                <a:latin typeface="MiSans" pitchFamily="34" charset="0"/>
                <a:ea typeface="MiSans" pitchFamily="34" charset="-122"/>
                <a:cs typeface="MiSans" pitchFamily="34" charset="-120"/>
              </a:rPr>
              <a:t>Akses Online</a:t>
            </a:r>
            <a:endParaRPr lang="en-US" sz="1600" dirty="0"/>
          </a:p>
        </p:txBody>
      </p:sp>
      <p:sp>
        <p:nvSpPr>
          <p:cNvPr id="47" name="Text 45"/>
          <p:cNvSpPr/>
          <p:nvPr/>
        </p:nvSpPr>
        <p:spPr>
          <a:xfrm>
            <a:off x="9415951" y="6378937"/>
            <a:ext cx="2186329" cy="171477"/>
          </a:xfrm>
          <a:prstGeom prst="rect">
            <a:avLst/>
          </a:prstGeom>
          <a:noFill/>
          <a:ln/>
        </p:spPr>
        <p:txBody>
          <a:bodyPr wrap="square" lIns="0" tIns="0" rIns="0" bIns="0" rtlCol="0" anchor="ctr"/>
          <a:lstStyle/>
          <a:p>
            <a:pPr>
              <a:lnSpc>
                <a:spcPct val="120000"/>
              </a:lnSpc>
            </a:pPr>
            <a:r>
              <a:rPr lang="en-US" sz="945" dirty="0">
                <a:solidFill>
                  <a:srgbClr val="FFFFFF">
                    <a:alpha val="90000"/>
                  </a:srgbClr>
                </a:solidFill>
                <a:latin typeface="MiSans" pitchFamily="34" charset="0"/>
                <a:ea typeface="MiSans" pitchFamily="34" charset="-122"/>
                <a:cs typeface="MiSans" pitchFamily="34" charset="-120"/>
              </a:rPr>
              <a:t>Database dapat diakses secara publik</a:t>
            </a:r>
            <a:endParaRPr lang="en-US" sz="1600" dirty="0"/>
          </a:p>
        </p:txBody>
      </p:sp>
    </p:spTree>
  </p:cSld>
  <p:clrMapOvr>
    <a:masterClrMapping/>
  </p:clrMapOvr>
  <p:transition>
    <p:fade/>
    <p:spd val="med"/>
  </p:transition>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F7F5F0"/>
        </a:solidFill>
      </p:bgPr>
    </p:bg>
    <p:spTree>
      <p:nvGrpSpPr>
        <p:cNvPr id="1" name=""/>
        <p:cNvGrpSpPr/>
        <p:nvPr/>
      </p:nvGrpSpPr>
      <p:grpSpPr>
        <a:xfrm>
          <a:off x="0" y="0"/>
          <a:ext cx="0" cy="0"/>
          <a:chOff x="0" y="0"/>
          <a:chExt cx="0" cy="0"/>
        </a:xfrm>
      </p:grpSpPr>
      <p:sp>
        <p:nvSpPr>
          <p:cNvPr id="2" name="Shape 0"/>
          <p:cNvSpPr/>
          <p:nvPr/>
        </p:nvSpPr>
        <p:spPr>
          <a:xfrm>
            <a:off x="381000" y="400050"/>
            <a:ext cx="38100" cy="304800"/>
          </a:xfrm>
          <a:custGeom>
            <a:avLst/>
            <a:gdLst/>
            <a:ahLst/>
            <a:cxnLst/>
            <a:rect l="l" t="t" r="r" b="b"/>
            <a:pathLst>
              <a:path w="38100" h="304800">
                <a:moveTo>
                  <a:pt x="0" y="0"/>
                </a:moveTo>
                <a:lnTo>
                  <a:pt x="38100" y="0"/>
                </a:lnTo>
                <a:lnTo>
                  <a:pt x="38100" y="304800"/>
                </a:lnTo>
                <a:lnTo>
                  <a:pt x="0" y="304800"/>
                </a:lnTo>
                <a:lnTo>
                  <a:pt x="0" y="0"/>
                </a:lnTo>
                <a:close/>
              </a:path>
            </a:pathLst>
          </a:custGeom>
          <a:solidFill>
            <a:srgbClr val="D4A017"/>
          </a:solidFill>
          <a:ln/>
        </p:spPr>
      </p:sp>
      <p:sp>
        <p:nvSpPr>
          <p:cNvPr id="3" name="Text 1"/>
          <p:cNvSpPr/>
          <p:nvPr/>
        </p:nvSpPr>
        <p:spPr>
          <a:xfrm>
            <a:off x="533400" y="381000"/>
            <a:ext cx="2847975" cy="342900"/>
          </a:xfrm>
          <a:prstGeom prst="rect">
            <a:avLst/>
          </a:prstGeom>
          <a:noFill/>
          <a:ln/>
        </p:spPr>
        <p:txBody>
          <a:bodyPr wrap="square" lIns="0" tIns="0" rIns="0" bIns="0" rtlCol="0" anchor="ctr"/>
          <a:lstStyle/>
          <a:p>
            <a:pPr>
              <a:lnSpc>
                <a:spcPct val="100000"/>
              </a:lnSpc>
            </a:pPr>
            <a:r>
              <a:rPr lang="en-US" sz="2250" b="1" dirty="0">
                <a:solidFill>
                  <a:srgbClr val="1A3C34"/>
                </a:solidFill>
                <a:latin typeface="Noto Sans SC" pitchFamily="34" charset="0"/>
                <a:ea typeface="Noto Sans SC" pitchFamily="34" charset="-122"/>
                <a:cs typeface="Noto Sans SC" pitchFamily="34" charset="-120"/>
              </a:rPr>
              <a:t>Timeline 2015–2025</a:t>
            </a:r>
            <a:endParaRPr lang="en-US" sz="1600" dirty="0"/>
          </a:p>
        </p:txBody>
      </p:sp>
      <p:sp>
        <p:nvSpPr>
          <p:cNvPr id="4" name="Text 2"/>
          <p:cNvSpPr/>
          <p:nvPr/>
        </p:nvSpPr>
        <p:spPr>
          <a:xfrm>
            <a:off x="533400" y="800100"/>
            <a:ext cx="11353800" cy="228600"/>
          </a:xfrm>
          <a:prstGeom prst="rect">
            <a:avLst/>
          </a:prstGeom>
          <a:noFill/>
          <a:ln/>
        </p:spPr>
        <p:txBody>
          <a:bodyPr wrap="square" lIns="0" tIns="0" rIns="0" bIns="0" rtlCol="0" anchor="ctr"/>
          <a:lstStyle/>
          <a:p>
            <a:pPr>
              <a:lnSpc>
                <a:spcPct val="130000"/>
              </a:lnSpc>
            </a:pPr>
            <a:r>
              <a:rPr lang="en-US" sz="1200" dirty="0">
                <a:solidFill>
                  <a:srgbClr val="6B7280"/>
                </a:solidFill>
                <a:latin typeface="MiSans" pitchFamily="34" charset="0"/>
                <a:ea typeface="MiSans" pitchFamily="34" charset="-122"/>
                <a:cs typeface="MiSans" pitchFamily="34" charset="-120"/>
              </a:rPr>
              <a:t>Perjalanan satu dekade program pengembangan kawasan permukiman</a:t>
            </a:r>
            <a:endParaRPr lang="en-US" sz="1600" dirty="0"/>
          </a:p>
        </p:txBody>
      </p:sp>
      <p:sp>
        <p:nvSpPr>
          <p:cNvPr id="5" name="Shape 3"/>
          <p:cNvSpPr/>
          <p:nvPr/>
        </p:nvSpPr>
        <p:spPr>
          <a:xfrm>
            <a:off x="381000" y="1181100"/>
            <a:ext cx="11430000" cy="4953000"/>
          </a:xfrm>
          <a:custGeom>
            <a:avLst/>
            <a:gdLst/>
            <a:ahLst/>
            <a:cxnLst/>
            <a:rect l="l" t="t" r="r" b="b"/>
            <a:pathLst>
              <a:path w="11430000" h="4953000">
                <a:moveTo>
                  <a:pt x="114315" y="0"/>
                </a:moveTo>
                <a:lnTo>
                  <a:pt x="11315685" y="0"/>
                </a:lnTo>
                <a:cubicBezTo>
                  <a:pt x="11378819" y="0"/>
                  <a:pt x="11430000" y="51181"/>
                  <a:pt x="11430000" y="114315"/>
                </a:cubicBezTo>
                <a:lnTo>
                  <a:pt x="11430000" y="4838685"/>
                </a:lnTo>
                <a:cubicBezTo>
                  <a:pt x="11430000" y="4901819"/>
                  <a:pt x="11378819" y="4953000"/>
                  <a:pt x="11315685" y="4953000"/>
                </a:cubicBezTo>
                <a:lnTo>
                  <a:pt x="114315" y="4953000"/>
                </a:lnTo>
                <a:cubicBezTo>
                  <a:pt x="51181" y="4953000"/>
                  <a:pt x="0" y="4901819"/>
                  <a:pt x="0" y="4838685"/>
                </a:cubicBezTo>
                <a:lnTo>
                  <a:pt x="0" y="114315"/>
                </a:lnTo>
                <a:cubicBezTo>
                  <a:pt x="0" y="51181"/>
                  <a:pt x="51181" y="0"/>
                  <a:pt x="114315" y="0"/>
                </a:cubicBezTo>
                <a:close/>
              </a:path>
            </a:pathLst>
          </a:custGeom>
          <a:solidFill>
            <a:srgbClr val="FFFFFF"/>
          </a:solidFill>
          <a:ln/>
          <a:effectLst>
            <a:outerShdw sx="100000" sy="100000" kx="0" ky="0" algn="bl" rotWithShape="0" blurRad="142875" dist="95250" dir="5400000">
              <a:srgbClr val="000000">
                <a:alpha val="10196"/>
              </a:srgbClr>
            </a:outerShdw>
          </a:effectLst>
        </p:spPr>
      </p:sp>
      <p:pic>
        <p:nvPicPr>
          <p:cNvPr id="6" name="Image 0" descr="https://kimi-img.moonshot.cn/pub/slides/26-02-25-17:23:40-d6fbv733kdlpg9mod9fg.png">    </p:cNvPr>
          <p:cNvPicPr>
            <a:picLocks noChangeAspect="1"/>
          </p:cNvPicPr>
          <p:nvPr/>
        </p:nvPicPr>
        <p:blipFill>
          <a:blip r:embed="rId1"/>
          <a:srcRect l="0" r="0" t="0" b="0"/>
          <a:stretch/>
        </p:blipFill>
        <p:spPr>
          <a:xfrm>
            <a:off x="571500" y="1371600"/>
            <a:ext cx="11049000" cy="4572000"/>
          </a:xfrm>
          <a:prstGeom prst="roundRect">
            <a:avLst>
              <a:gd name="adj" fmla="val 0"/>
            </a:avLst>
          </a:prstGeom>
        </p:spPr>
      </p:pic>
      <p:sp>
        <p:nvSpPr>
          <p:cNvPr id="7" name="Shape 4"/>
          <p:cNvSpPr/>
          <p:nvPr/>
        </p:nvSpPr>
        <p:spPr>
          <a:xfrm>
            <a:off x="3246165" y="6305550"/>
            <a:ext cx="152400" cy="152400"/>
          </a:xfrm>
          <a:custGeom>
            <a:avLst/>
            <a:gdLst/>
            <a:ahLst/>
            <a:cxnLst/>
            <a:rect l="l" t="t" r="r" b="b"/>
            <a:pathLst>
              <a:path w="152400" h="152400">
                <a:moveTo>
                  <a:pt x="76200" y="0"/>
                </a:moveTo>
                <a:lnTo>
                  <a:pt x="76200" y="0"/>
                </a:lnTo>
                <a:cubicBezTo>
                  <a:pt x="118256" y="0"/>
                  <a:pt x="152400" y="34144"/>
                  <a:pt x="152400" y="76200"/>
                </a:cubicBezTo>
                <a:lnTo>
                  <a:pt x="152400" y="76200"/>
                </a:lnTo>
                <a:cubicBezTo>
                  <a:pt x="152400" y="118256"/>
                  <a:pt x="118256" y="152400"/>
                  <a:pt x="76200" y="152400"/>
                </a:cubicBezTo>
                <a:lnTo>
                  <a:pt x="76200" y="152400"/>
                </a:lnTo>
                <a:cubicBezTo>
                  <a:pt x="34144" y="152400"/>
                  <a:pt x="0" y="118256"/>
                  <a:pt x="0" y="76200"/>
                </a:cubicBezTo>
                <a:lnTo>
                  <a:pt x="0" y="76200"/>
                </a:lnTo>
                <a:cubicBezTo>
                  <a:pt x="0" y="34144"/>
                  <a:pt x="34144" y="0"/>
                  <a:pt x="76200" y="0"/>
                </a:cubicBezTo>
                <a:close/>
              </a:path>
            </a:pathLst>
          </a:custGeom>
          <a:solidFill>
            <a:srgbClr val="D4A017"/>
          </a:solidFill>
          <a:ln/>
        </p:spPr>
      </p:sp>
      <p:sp>
        <p:nvSpPr>
          <p:cNvPr id="8" name="Text 5"/>
          <p:cNvSpPr/>
          <p:nvPr/>
        </p:nvSpPr>
        <p:spPr>
          <a:xfrm>
            <a:off x="3474765" y="6286500"/>
            <a:ext cx="1057275" cy="190500"/>
          </a:xfrm>
          <a:prstGeom prst="rect">
            <a:avLst/>
          </a:prstGeom>
          <a:noFill/>
          <a:ln/>
        </p:spPr>
        <p:txBody>
          <a:bodyPr wrap="square" lIns="0" tIns="0" rIns="0" bIns="0" rtlCol="0" anchor="ctr"/>
          <a:lstStyle/>
          <a:p>
            <a:pPr>
              <a:lnSpc>
                <a:spcPct val="120000"/>
              </a:lnSpc>
            </a:pPr>
            <a:r>
              <a:rPr lang="en-US" sz="1050" dirty="0">
                <a:solidFill>
                  <a:srgbClr val="1C1C1C"/>
                </a:solidFill>
                <a:latin typeface="MiSans" pitchFamily="34" charset="0"/>
                <a:ea typeface="MiSans" pitchFamily="34" charset="-122"/>
                <a:cs typeface="MiSans" pitchFamily="34" charset="-120"/>
              </a:rPr>
              <a:t>Program Launch</a:t>
            </a:r>
            <a:endParaRPr lang="en-US" sz="1600" dirty="0"/>
          </a:p>
        </p:txBody>
      </p:sp>
      <p:sp>
        <p:nvSpPr>
          <p:cNvPr id="9" name="Shape 6"/>
          <p:cNvSpPr/>
          <p:nvPr/>
        </p:nvSpPr>
        <p:spPr>
          <a:xfrm>
            <a:off x="4689277" y="6305550"/>
            <a:ext cx="152400" cy="152400"/>
          </a:xfrm>
          <a:custGeom>
            <a:avLst/>
            <a:gdLst/>
            <a:ahLst/>
            <a:cxnLst/>
            <a:rect l="l" t="t" r="r" b="b"/>
            <a:pathLst>
              <a:path w="152400" h="152400">
                <a:moveTo>
                  <a:pt x="76200" y="0"/>
                </a:moveTo>
                <a:lnTo>
                  <a:pt x="76200" y="0"/>
                </a:lnTo>
                <a:cubicBezTo>
                  <a:pt x="118256" y="0"/>
                  <a:pt x="152400" y="34144"/>
                  <a:pt x="152400" y="76200"/>
                </a:cubicBezTo>
                <a:lnTo>
                  <a:pt x="152400" y="76200"/>
                </a:lnTo>
                <a:cubicBezTo>
                  <a:pt x="152400" y="118256"/>
                  <a:pt x="118256" y="152400"/>
                  <a:pt x="76200" y="152400"/>
                </a:cubicBezTo>
                <a:lnTo>
                  <a:pt x="76200" y="152400"/>
                </a:lnTo>
                <a:cubicBezTo>
                  <a:pt x="34144" y="152400"/>
                  <a:pt x="0" y="118256"/>
                  <a:pt x="0" y="76200"/>
                </a:cubicBezTo>
                <a:lnTo>
                  <a:pt x="0" y="76200"/>
                </a:lnTo>
                <a:cubicBezTo>
                  <a:pt x="0" y="34144"/>
                  <a:pt x="34144" y="0"/>
                  <a:pt x="76200" y="0"/>
                </a:cubicBezTo>
                <a:close/>
              </a:path>
            </a:pathLst>
          </a:custGeom>
          <a:solidFill>
            <a:srgbClr val="52B788"/>
          </a:solidFill>
          <a:ln/>
        </p:spPr>
      </p:sp>
      <p:sp>
        <p:nvSpPr>
          <p:cNvPr id="10" name="Text 7"/>
          <p:cNvSpPr/>
          <p:nvPr/>
        </p:nvSpPr>
        <p:spPr>
          <a:xfrm>
            <a:off x="4917877" y="6286500"/>
            <a:ext cx="1371600" cy="190500"/>
          </a:xfrm>
          <a:prstGeom prst="rect">
            <a:avLst/>
          </a:prstGeom>
          <a:noFill/>
          <a:ln/>
        </p:spPr>
        <p:txBody>
          <a:bodyPr wrap="square" lIns="0" tIns="0" rIns="0" bIns="0" rtlCol="0" anchor="ctr"/>
          <a:lstStyle/>
          <a:p>
            <a:pPr>
              <a:lnSpc>
                <a:spcPct val="120000"/>
              </a:lnSpc>
            </a:pPr>
            <a:r>
              <a:rPr lang="en-US" sz="1050" dirty="0">
                <a:solidFill>
                  <a:srgbClr val="1C1C1C"/>
                </a:solidFill>
                <a:latin typeface="MiSans" pitchFamily="34" charset="0"/>
                <a:ea typeface="MiSans" pitchFamily="34" charset="-122"/>
                <a:cs typeface="MiSans" pitchFamily="34" charset="-120"/>
              </a:rPr>
              <a:t>Capaian/Achievement</a:t>
            </a:r>
            <a:endParaRPr lang="en-US" sz="1600" dirty="0"/>
          </a:p>
        </p:txBody>
      </p:sp>
      <p:sp>
        <p:nvSpPr>
          <p:cNvPr id="11" name="Shape 8"/>
          <p:cNvSpPr/>
          <p:nvPr/>
        </p:nvSpPr>
        <p:spPr>
          <a:xfrm>
            <a:off x="6451178" y="6305550"/>
            <a:ext cx="152400" cy="152400"/>
          </a:xfrm>
          <a:custGeom>
            <a:avLst/>
            <a:gdLst/>
            <a:ahLst/>
            <a:cxnLst/>
            <a:rect l="l" t="t" r="r" b="b"/>
            <a:pathLst>
              <a:path w="152400" h="152400">
                <a:moveTo>
                  <a:pt x="76200" y="0"/>
                </a:moveTo>
                <a:lnTo>
                  <a:pt x="76200" y="0"/>
                </a:lnTo>
                <a:cubicBezTo>
                  <a:pt x="118256" y="0"/>
                  <a:pt x="152400" y="34144"/>
                  <a:pt x="152400" y="76200"/>
                </a:cubicBezTo>
                <a:lnTo>
                  <a:pt x="152400" y="76200"/>
                </a:lnTo>
                <a:cubicBezTo>
                  <a:pt x="152400" y="118256"/>
                  <a:pt x="118256" y="152400"/>
                  <a:pt x="76200" y="152400"/>
                </a:cubicBezTo>
                <a:lnTo>
                  <a:pt x="76200" y="152400"/>
                </a:lnTo>
                <a:cubicBezTo>
                  <a:pt x="34144" y="152400"/>
                  <a:pt x="0" y="118256"/>
                  <a:pt x="0" y="76200"/>
                </a:cubicBezTo>
                <a:lnTo>
                  <a:pt x="0" y="76200"/>
                </a:lnTo>
                <a:cubicBezTo>
                  <a:pt x="0" y="34144"/>
                  <a:pt x="34144" y="0"/>
                  <a:pt x="76200" y="0"/>
                </a:cubicBezTo>
                <a:close/>
              </a:path>
            </a:pathLst>
          </a:custGeom>
          <a:solidFill>
            <a:srgbClr val="0891B2"/>
          </a:solidFill>
          <a:ln/>
        </p:spPr>
      </p:sp>
      <p:sp>
        <p:nvSpPr>
          <p:cNvPr id="12" name="Text 9"/>
          <p:cNvSpPr/>
          <p:nvPr/>
        </p:nvSpPr>
        <p:spPr>
          <a:xfrm>
            <a:off x="6679778" y="6286500"/>
            <a:ext cx="1057275" cy="190500"/>
          </a:xfrm>
          <a:prstGeom prst="rect">
            <a:avLst/>
          </a:prstGeom>
          <a:noFill/>
          <a:ln/>
        </p:spPr>
        <p:txBody>
          <a:bodyPr wrap="square" lIns="0" tIns="0" rIns="0" bIns="0" rtlCol="0" anchor="ctr"/>
          <a:lstStyle/>
          <a:p>
            <a:pPr>
              <a:lnSpc>
                <a:spcPct val="120000"/>
              </a:lnSpc>
            </a:pPr>
            <a:r>
              <a:rPr lang="en-US" sz="1050" dirty="0">
                <a:solidFill>
                  <a:srgbClr val="1C1C1C"/>
                </a:solidFill>
                <a:latin typeface="MiSans" pitchFamily="34" charset="0"/>
                <a:ea typeface="MiSans" pitchFamily="34" charset="-122"/>
                <a:cs typeface="MiSans" pitchFamily="34" charset="-120"/>
              </a:rPr>
              <a:t>Digital/Teknologi</a:t>
            </a:r>
            <a:endParaRPr lang="en-US" sz="1600" dirty="0"/>
          </a:p>
        </p:txBody>
      </p:sp>
      <p:sp>
        <p:nvSpPr>
          <p:cNvPr id="13" name="Shape 10"/>
          <p:cNvSpPr/>
          <p:nvPr/>
        </p:nvSpPr>
        <p:spPr>
          <a:xfrm>
            <a:off x="7894216" y="6305550"/>
            <a:ext cx="152400" cy="152400"/>
          </a:xfrm>
          <a:custGeom>
            <a:avLst/>
            <a:gdLst/>
            <a:ahLst/>
            <a:cxnLst/>
            <a:rect l="l" t="t" r="r" b="b"/>
            <a:pathLst>
              <a:path w="152400" h="152400">
                <a:moveTo>
                  <a:pt x="76200" y="0"/>
                </a:moveTo>
                <a:lnTo>
                  <a:pt x="76200" y="0"/>
                </a:lnTo>
                <a:cubicBezTo>
                  <a:pt x="118256" y="0"/>
                  <a:pt x="152400" y="34144"/>
                  <a:pt x="152400" y="76200"/>
                </a:cubicBezTo>
                <a:lnTo>
                  <a:pt x="152400" y="76200"/>
                </a:lnTo>
                <a:cubicBezTo>
                  <a:pt x="152400" y="118256"/>
                  <a:pt x="118256" y="152400"/>
                  <a:pt x="76200" y="152400"/>
                </a:cubicBezTo>
                <a:lnTo>
                  <a:pt x="76200" y="152400"/>
                </a:lnTo>
                <a:cubicBezTo>
                  <a:pt x="34144" y="152400"/>
                  <a:pt x="0" y="118256"/>
                  <a:pt x="0" y="76200"/>
                </a:cubicBezTo>
                <a:lnTo>
                  <a:pt x="0" y="76200"/>
                </a:lnTo>
                <a:cubicBezTo>
                  <a:pt x="0" y="34144"/>
                  <a:pt x="34144" y="0"/>
                  <a:pt x="76200" y="0"/>
                </a:cubicBezTo>
                <a:close/>
              </a:path>
            </a:pathLst>
          </a:custGeom>
          <a:solidFill>
            <a:srgbClr val="1A3C34"/>
          </a:solidFill>
          <a:ln/>
        </p:spPr>
      </p:sp>
      <p:sp>
        <p:nvSpPr>
          <p:cNvPr id="14" name="Text 11"/>
          <p:cNvSpPr/>
          <p:nvPr/>
        </p:nvSpPr>
        <p:spPr>
          <a:xfrm>
            <a:off x="8122816" y="6286500"/>
            <a:ext cx="885825" cy="190500"/>
          </a:xfrm>
          <a:prstGeom prst="rect">
            <a:avLst/>
          </a:prstGeom>
          <a:noFill/>
          <a:ln/>
        </p:spPr>
        <p:txBody>
          <a:bodyPr wrap="square" lIns="0" tIns="0" rIns="0" bIns="0" rtlCol="0" anchor="ctr"/>
          <a:lstStyle/>
          <a:p>
            <a:pPr>
              <a:lnSpc>
                <a:spcPct val="120000"/>
              </a:lnSpc>
            </a:pPr>
            <a:r>
              <a:rPr lang="en-US" sz="1050" dirty="0">
                <a:solidFill>
                  <a:srgbClr val="1C1C1C"/>
                </a:solidFill>
                <a:latin typeface="MiSans" pitchFamily="34" charset="0"/>
                <a:ea typeface="MiSans" pitchFamily="34" charset="-122"/>
                <a:cs typeface="MiSans" pitchFamily="34" charset="-120"/>
              </a:rPr>
              <a:t>Kelembagaan</a:t>
            </a:r>
            <a:endParaRPr lang="en-US" sz="1600" dirty="0"/>
          </a:p>
        </p:txBody>
      </p:sp>
    </p:spTree>
  </p:cSld>
  <p:clrMapOvr>
    <a:masterClrMapping/>
  </p:clrMapOvr>
  <p:transition>
    <p:fade/>
    <p:spd val="med"/>
  </p:transition>
</p:sld>
</file>

<file path=ppt/theme/theme1.xml><?xml version="1.0" encoding="utf-8"?>
<a:theme xmlns:a="http://schemas.openxmlformats.org/drawingml/2006/main" name="Custom Theme">
  <a:themeElements>
    <a:clrScheme name="Custom">
      <a:dk1>
        <a:srgbClr val="000000"/>
      </a:dk1>
      <a:lt1>
        <a:srgbClr val="ffffff"/>
      </a:lt1>
      <a:dk2>
        <a:srgbClr val="333333"/>
      </a:dk2>
      <a:lt2>
        <a:srgbClr val="eeeeee"/>
      </a:lt2>
      <a:accent1>
        <a:srgbClr val="8daac2"/>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16</Slides>
  <Notes>16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16</vt:i4>
      </vt:variant>
    </vt:vector>
  </HeadingPairs>
  <TitlesOfParts>
    <vt:vector size="19"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vector>
  </TitlesOfParts>
  <Company>Moonshot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SuperApp Bangkim — Ekosistem Digital &amp; Capaian Program</dc:title>
  <dc:subject>SuperApp Bangkim — Ekosistem Digital &amp; Capaian Program</dc:subject>
  <dc:creator>Kimi</dc:creator>
  <cp:lastModifiedBy>Kimi</cp:lastModifiedBy>
  <cp:revision>1</cp:revision>
  <dcterms:created xsi:type="dcterms:W3CDTF">2026-02-25T09:26:25Z</dcterms:created>
  <dcterms:modified xsi:type="dcterms:W3CDTF">2026-02-25T09:26:25Z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4" name="AIGC">
    <vt:lpwstr>{"Label":"SuperApp Bangkim — Ekosistem Digital &amp; Capaian Program","ContentProducer":"001191110108MACG2KBH8F10000","ProduceID":"19c93cd5-0e62-8769-8000-000034f5d6ae","ReservedCode1":"","ContentPropagator":"001191110108MACG2KBH8F20000","PropagateID":"19c93cd5-0e62-8769-8000-000034f5d6ae","ReservedCode2":""}</vt:lpwstr>
  </property>
</Properties>
</file>